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tif" ContentType="image/tif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342" r:id="rId3"/>
    <p:sldId id="312" r:id="rId4"/>
    <p:sldId id="343" r:id="rId5"/>
    <p:sldId id="313" r:id="rId6"/>
    <p:sldId id="314" r:id="rId7"/>
    <p:sldId id="338" r:id="rId8"/>
    <p:sldId id="315" r:id="rId9"/>
    <p:sldId id="316" r:id="rId10"/>
    <p:sldId id="317" r:id="rId11"/>
    <p:sldId id="318" r:id="rId12"/>
    <p:sldId id="319" r:id="rId13"/>
    <p:sldId id="320" r:id="rId14"/>
    <p:sldId id="321" r:id="rId15"/>
    <p:sldId id="339" r:id="rId16"/>
    <p:sldId id="322" r:id="rId17"/>
    <p:sldId id="323" r:id="rId18"/>
    <p:sldId id="324" r:id="rId19"/>
    <p:sldId id="325" r:id="rId20"/>
    <p:sldId id="326" r:id="rId21"/>
    <p:sldId id="327" r:id="rId22"/>
    <p:sldId id="328" r:id="rId23"/>
    <p:sldId id="329" r:id="rId24"/>
    <p:sldId id="330" r:id="rId25"/>
    <p:sldId id="331" r:id="rId26"/>
    <p:sldId id="340" r:id="rId27"/>
    <p:sldId id="332" r:id="rId28"/>
    <p:sldId id="333" r:id="rId29"/>
    <p:sldId id="334" r:id="rId30"/>
    <p:sldId id="341" r:id="rId31"/>
    <p:sldId id="335" r:id="rId32"/>
    <p:sldId id="336" r:id="rId33"/>
    <p:sldId id="344" r:id="rId34"/>
    <p:sldId id="337"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rina" initials="I"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1B"/>
    <a:srgbClr val="E3000F"/>
    <a:srgbClr val="E6000F"/>
    <a:srgbClr val="ED5C66"/>
    <a:srgbClr val="FE8946"/>
    <a:srgbClr val="818386"/>
    <a:srgbClr val="3DBF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691" autoAdjust="0"/>
    <p:restoredTop sz="84053" autoAdjust="0"/>
  </p:normalViewPr>
  <p:slideViewPr>
    <p:cSldViewPr>
      <p:cViewPr>
        <p:scale>
          <a:sx n="90" d="100"/>
          <a:sy n="90" d="100"/>
        </p:scale>
        <p:origin x="-1064" y="-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commentAuthors" Target="commentAuthors.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CRD-D25N9073F8JC:Users:Chris:Desktop:Current%20Animal%20Data:Project%201:Project1_VLSummary.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scatterChart>
        <c:scatterStyle val="lineMarker"/>
        <c:varyColors val="0"/>
        <c:ser>
          <c:idx val="0"/>
          <c:order val="0"/>
          <c:tx>
            <c:v>Z09087</c:v>
          </c:tx>
          <c:spPr>
            <a:ln w="25400">
              <a:solidFill>
                <a:schemeClr val="tx2"/>
              </a:solidFill>
            </a:ln>
          </c:spPr>
          <c:marker>
            <c:symbol val="none"/>
          </c:marker>
          <c:xVal>
            <c:numRef>
              <c:f>'Tx = D0'!$B$3:$B$79</c:f>
              <c:numCache>
                <c:formatCode>0.00</c:formatCode>
                <c:ptCount val="77"/>
                <c:pt idx="0">
                  <c:v>-54.85714285714236</c:v>
                </c:pt>
                <c:pt idx="1">
                  <c:v>-54.28571428571428</c:v>
                </c:pt>
                <c:pt idx="2">
                  <c:v>-53.85714285714236</c:v>
                </c:pt>
                <c:pt idx="3">
                  <c:v>-52.85714285714236</c:v>
                </c:pt>
                <c:pt idx="4">
                  <c:v>-51.85714285714236</c:v>
                </c:pt>
                <c:pt idx="5">
                  <c:v>-50.85714285714236</c:v>
                </c:pt>
                <c:pt idx="6">
                  <c:v>-49.85714285714236</c:v>
                </c:pt>
                <c:pt idx="7">
                  <c:v>-48.85714285714236</c:v>
                </c:pt>
                <c:pt idx="8">
                  <c:v>-47.85714285714236</c:v>
                </c:pt>
                <c:pt idx="9">
                  <c:v>-46.85714285714236</c:v>
                </c:pt>
                <c:pt idx="10">
                  <c:v>-45.85714285714236</c:v>
                </c:pt>
                <c:pt idx="11">
                  <c:v>-44.85714285714236</c:v>
                </c:pt>
                <c:pt idx="12">
                  <c:v>-43.85714285714236</c:v>
                </c:pt>
                <c:pt idx="13">
                  <c:v>-42.85714285714236</c:v>
                </c:pt>
                <c:pt idx="14">
                  <c:v>-41.85714285714236</c:v>
                </c:pt>
                <c:pt idx="15">
                  <c:v>-40.85714285714236</c:v>
                </c:pt>
                <c:pt idx="16">
                  <c:v>-39.85714285714236</c:v>
                </c:pt>
                <c:pt idx="17">
                  <c:v>-37.85714285714236</c:v>
                </c:pt>
                <c:pt idx="18">
                  <c:v>-36.0</c:v>
                </c:pt>
                <c:pt idx="19">
                  <c:v>-33.85714285714236</c:v>
                </c:pt>
                <c:pt idx="20">
                  <c:v>-32.85714285714236</c:v>
                </c:pt>
                <c:pt idx="21">
                  <c:v>-30.85714285714286</c:v>
                </c:pt>
                <c:pt idx="22">
                  <c:v>-28.85714285714286</c:v>
                </c:pt>
                <c:pt idx="23">
                  <c:v>-27.14285714285714</c:v>
                </c:pt>
                <c:pt idx="24">
                  <c:v>-26.42857142857143</c:v>
                </c:pt>
                <c:pt idx="25">
                  <c:v>-26.0</c:v>
                </c:pt>
                <c:pt idx="26">
                  <c:v>-24.85714285714286</c:v>
                </c:pt>
                <c:pt idx="27">
                  <c:v>-23.85714285714286</c:v>
                </c:pt>
                <c:pt idx="28">
                  <c:v>-22.85714285714286</c:v>
                </c:pt>
                <c:pt idx="29">
                  <c:v>-21.85714285714286</c:v>
                </c:pt>
                <c:pt idx="30">
                  <c:v>-20.85714285714286</c:v>
                </c:pt>
                <c:pt idx="31">
                  <c:v>-19.85714285714286</c:v>
                </c:pt>
                <c:pt idx="32">
                  <c:v>-18.85714285714286</c:v>
                </c:pt>
                <c:pt idx="33">
                  <c:v>-17.85714285714286</c:v>
                </c:pt>
                <c:pt idx="34">
                  <c:v>-16.85714285714286</c:v>
                </c:pt>
                <c:pt idx="35">
                  <c:v>-15.85714285714286</c:v>
                </c:pt>
                <c:pt idx="36">
                  <c:v>-14.85714285714286</c:v>
                </c:pt>
                <c:pt idx="37">
                  <c:v>-13.85714285714286</c:v>
                </c:pt>
                <c:pt idx="38">
                  <c:v>-12.85714285714286</c:v>
                </c:pt>
                <c:pt idx="39">
                  <c:v>-11.85714285714286</c:v>
                </c:pt>
                <c:pt idx="40">
                  <c:v>-9.85714285714286</c:v>
                </c:pt>
                <c:pt idx="41">
                  <c:v>-7.857142857142835</c:v>
                </c:pt>
                <c:pt idx="42">
                  <c:v>-5.857142857142835</c:v>
                </c:pt>
                <c:pt idx="43">
                  <c:v>0.0</c:v>
                </c:pt>
                <c:pt idx="44">
                  <c:v>1.142857142857143</c:v>
                </c:pt>
                <c:pt idx="45">
                  <c:v>2.142857142857143</c:v>
                </c:pt>
                <c:pt idx="46">
                  <c:v>3.142857142857143</c:v>
                </c:pt>
                <c:pt idx="47">
                  <c:v>5.142857142857141</c:v>
                </c:pt>
                <c:pt idx="48">
                  <c:v>7.142857142857141</c:v>
                </c:pt>
                <c:pt idx="49">
                  <c:v>8.0</c:v>
                </c:pt>
                <c:pt idx="50">
                  <c:v>9.142857142857121</c:v>
                </c:pt>
                <c:pt idx="51">
                  <c:v>10.14285714285714</c:v>
                </c:pt>
                <c:pt idx="52">
                  <c:v>11.14285714285714</c:v>
                </c:pt>
                <c:pt idx="53">
                  <c:v>12.14285714285714</c:v>
                </c:pt>
                <c:pt idx="54">
                  <c:v>13.14285714285714</c:v>
                </c:pt>
                <c:pt idx="55">
                  <c:v>17.14285714285714</c:v>
                </c:pt>
                <c:pt idx="56">
                  <c:v>18.14285714285714</c:v>
                </c:pt>
                <c:pt idx="57">
                  <c:v>19.14285714285714</c:v>
                </c:pt>
                <c:pt idx="58">
                  <c:v>20.14285714285714</c:v>
                </c:pt>
                <c:pt idx="59">
                  <c:v>21.14285714285714</c:v>
                </c:pt>
                <c:pt idx="60">
                  <c:v>22.14285714285714</c:v>
                </c:pt>
                <c:pt idx="61">
                  <c:v>23.14285714285714</c:v>
                </c:pt>
                <c:pt idx="62">
                  <c:v>24.14285714285714</c:v>
                </c:pt>
                <c:pt idx="63">
                  <c:v>25.14285714285714</c:v>
                </c:pt>
                <c:pt idx="64">
                  <c:v>27.14285714285714</c:v>
                </c:pt>
                <c:pt idx="65">
                  <c:v>28.14285714285714</c:v>
                </c:pt>
                <c:pt idx="66">
                  <c:v>30.14285714285714</c:v>
                </c:pt>
                <c:pt idx="67">
                  <c:v>31.14285714285714</c:v>
                </c:pt>
                <c:pt idx="68">
                  <c:v>32.14285714285714</c:v>
                </c:pt>
                <c:pt idx="69">
                  <c:v>33.14285714285714</c:v>
                </c:pt>
                <c:pt idx="70">
                  <c:v>34.14285714285714</c:v>
                </c:pt>
                <c:pt idx="71">
                  <c:v>35.14285714285714</c:v>
                </c:pt>
                <c:pt idx="72">
                  <c:v>36.14285714285714</c:v>
                </c:pt>
                <c:pt idx="73">
                  <c:v>38.14285714285714</c:v>
                </c:pt>
                <c:pt idx="74">
                  <c:v>40.14285714285714</c:v>
                </c:pt>
                <c:pt idx="75">
                  <c:v>42.57142857142829</c:v>
                </c:pt>
                <c:pt idx="76">
                  <c:v>42.57142857142829</c:v>
                </c:pt>
              </c:numCache>
            </c:numRef>
          </c:xVal>
          <c:yVal>
            <c:numRef>
              <c:f>'Tx = D0'!$C$3:$C$79</c:f>
              <c:numCache>
                <c:formatCode>#,##0</c:formatCode>
                <c:ptCount val="77"/>
                <c:pt idx="0" formatCode="General">
                  <c:v>30.0</c:v>
                </c:pt>
                <c:pt idx="1">
                  <c:v>69956.0</c:v>
                </c:pt>
                <c:pt idx="2">
                  <c:v>1.132222E6</c:v>
                </c:pt>
                <c:pt idx="3">
                  <c:v>9.928549E6</c:v>
                </c:pt>
                <c:pt idx="4">
                  <c:v>676436.0</c:v>
                </c:pt>
                <c:pt idx="5">
                  <c:v>1.051335E6</c:v>
                </c:pt>
                <c:pt idx="6">
                  <c:v>764386.0</c:v>
                </c:pt>
                <c:pt idx="7">
                  <c:v>59599.0</c:v>
                </c:pt>
                <c:pt idx="8">
                  <c:v>182663.0</c:v>
                </c:pt>
                <c:pt idx="9">
                  <c:v>126524.0</c:v>
                </c:pt>
                <c:pt idx="10">
                  <c:v>180676.0</c:v>
                </c:pt>
                <c:pt idx="11">
                  <c:v>207051.0</c:v>
                </c:pt>
                <c:pt idx="12">
                  <c:v>245277.0</c:v>
                </c:pt>
                <c:pt idx="13">
                  <c:v>277522.0</c:v>
                </c:pt>
                <c:pt idx="14">
                  <c:v>266482.0</c:v>
                </c:pt>
                <c:pt idx="15">
                  <c:v>316963.0</c:v>
                </c:pt>
                <c:pt idx="16">
                  <c:v>329554.0</c:v>
                </c:pt>
                <c:pt idx="17">
                  <c:v>440188.0</c:v>
                </c:pt>
                <c:pt idx="18">
                  <c:v>407134.0</c:v>
                </c:pt>
                <c:pt idx="19">
                  <c:v>275976.0</c:v>
                </c:pt>
                <c:pt idx="20">
                  <c:v>166937.0</c:v>
                </c:pt>
                <c:pt idx="21">
                  <c:v>320758.0</c:v>
                </c:pt>
                <c:pt idx="22">
                  <c:v>194572.0</c:v>
                </c:pt>
                <c:pt idx="23">
                  <c:v>2401.0</c:v>
                </c:pt>
                <c:pt idx="24">
                  <c:v>30.0</c:v>
                </c:pt>
                <c:pt idx="25">
                  <c:v>440.0</c:v>
                </c:pt>
                <c:pt idx="26">
                  <c:v>113.0</c:v>
                </c:pt>
                <c:pt idx="27">
                  <c:v>364.0</c:v>
                </c:pt>
                <c:pt idx="28">
                  <c:v>116.0</c:v>
                </c:pt>
                <c:pt idx="29">
                  <c:v>95.0</c:v>
                </c:pt>
                <c:pt idx="30">
                  <c:v>162.0</c:v>
                </c:pt>
                <c:pt idx="31">
                  <c:v>48.0</c:v>
                </c:pt>
                <c:pt idx="32">
                  <c:v>104.0</c:v>
                </c:pt>
                <c:pt idx="33">
                  <c:v>32.0</c:v>
                </c:pt>
                <c:pt idx="34">
                  <c:v>30.0</c:v>
                </c:pt>
                <c:pt idx="35">
                  <c:v>46.0</c:v>
                </c:pt>
                <c:pt idx="36">
                  <c:v>21.0</c:v>
                </c:pt>
                <c:pt idx="37">
                  <c:v>51.0</c:v>
                </c:pt>
                <c:pt idx="38">
                  <c:v>30.0</c:v>
                </c:pt>
                <c:pt idx="39">
                  <c:v>30.0</c:v>
                </c:pt>
                <c:pt idx="40">
                  <c:v>27.0</c:v>
                </c:pt>
                <c:pt idx="41">
                  <c:v>30.0</c:v>
                </c:pt>
                <c:pt idx="42">
                  <c:v>31.0</c:v>
                </c:pt>
                <c:pt idx="43">
                  <c:v>30.0</c:v>
                </c:pt>
                <c:pt idx="44">
                  <c:v>30.0</c:v>
                </c:pt>
                <c:pt idx="45">
                  <c:v>36.0</c:v>
                </c:pt>
                <c:pt idx="46">
                  <c:v>30.0</c:v>
                </c:pt>
                <c:pt idx="47">
                  <c:v>30.0</c:v>
                </c:pt>
                <c:pt idx="48">
                  <c:v>30.0</c:v>
                </c:pt>
                <c:pt idx="49">
                  <c:v>31.0</c:v>
                </c:pt>
                <c:pt idx="50">
                  <c:v>30.0</c:v>
                </c:pt>
                <c:pt idx="51">
                  <c:v>30.0</c:v>
                </c:pt>
                <c:pt idx="52">
                  <c:v>30.0</c:v>
                </c:pt>
                <c:pt idx="53">
                  <c:v>30.0</c:v>
                </c:pt>
                <c:pt idx="54">
                  <c:v>30.0</c:v>
                </c:pt>
                <c:pt idx="55">
                  <c:v>30.0</c:v>
                </c:pt>
                <c:pt idx="56">
                  <c:v>30.0</c:v>
                </c:pt>
                <c:pt idx="57">
                  <c:v>30.0</c:v>
                </c:pt>
                <c:pt idx="58">
                  <c:v>34.0</c:v>
                </c:pt>
                <c:pt idx="59">
                  <c:v>18.0</c:v>
                </c:pt>
                <c:pt idx="60">
                  <c:v>30.0</c:v>
                </c:pt>
                <c:pt idx="61">
                  <c:v>30.0</c:v>
                </c:pt>
                <c:pt idx="62">
                  <c:v>494.0</c:v>
                </c:pt>
                <c:pt idx="63">
                  <c:v>1.480035E6</c:v>
                </c:pt>
                <c:pt idx="64">
                  <c:v>71452.0</c:v>
                </c:pt>
                <c:pt idx="65">
                  <c:v>31978.0</c:v>
                </c:pt>
                <c:pt idx="66">
                  <c:v>107505.0</c:v>
                </c:pt>
                <c:pt idx="67">
                  <c:v>71657.0</c:v>
                </c:pt>
                <c:pt idx="68">
                  <c:v>27531.0</c:v>
                </c:pt>
                <c:pt idx="69">
                  <c:v>69475.0</c:v>
                </c:pt>
                <c:pt idx="70">
                  <c:v>21210.0</c:v>
                </c:pt>
                <c:pt idx="71">
                  <c:v>41910.0</c:v>
                </c:pt>
                <c:pt idx="72">
                  <c:v>31444.0</c:v>
                </c:pt>
                <c:pt idx="73">
                  <c:v>18567.0</c:v>
                </c:pt>
                <c:pt idx="74">
                  <c:v>46140.0</c:v>
                </c:pt>
                <c:pt idx="75">
                  <c:v>28855.0</c:v>
                </c:pt>
                <c:pt idx="76">
                  <c:v>28855.0</c:v>
                </c:pt>
              </c:numCache>
            </c:numRef>
          </c:yVal>
          <c:smooth val="0"/>
          <c:extLst xmlns:c16r2="http://schemas.microsoft.com/office/drawing/2015/06/chart">
            <c:ext xmlns:c16="http://schemas.microsoft.com/office/drawing/2014/chart" uri="{C3380CC4-5D6E-409C-BE32-E72D297353CC}">
              <c16:uniqueId val="{00000000-C6F1-4335-884B-A8FD8286FFF3}"/>
            </c:ext>
          </c:extLst>
        </c:ser>
        <c:ser>
          <c:idx val="1"/>
          <c:order val="1"/>
          <c:tx>
            <c:v>Z09144</c:v>
          </c:tx>
          <c:spPr>
            <a:ln w="25400">
              <a:solidFill>
                <a:schemeClr val="accent2"/>
              </a:solidFill>
            </a:ln>
          </c:spPr>
          <c:marker>
            <c:symbol val="none"/>
          </c:marker>
          <c:xVal>
            <c:numRef>
              <c:f>'Tx = D0'!$B$3:$B$80</c:f>
              <c:numCache>
                <c:formatCode>0.00</c:formatCode>
                <c:ptCount val="78"/>
                <c:pt idx="0">
                  <c:v>-54.85714285714236</c:v>
                </c:pt>
                <c:pt idx="1">
                  <c:v>-54.28571428571428</c:v>
                </c:pt>
                <c:pt idx="2">
                  <c:v>-53.85714285714236</c:v>
                </c:pt>
                <c:pt idx="3">
                  <c:v>-52.85714285714236</c:v>
                </c:pt>
                <c:pt idx="4">
                  <c:v>-51.85714285714236</c:v>
                </c:pt>
                <c:pt idx="5">
                  <c:v>-50.85714285714236</c:v>
                </c:pt>
                <c:pt idx="6">
                  <c:v>-49.85714285714236</c:v>
                </c:pt>
                <c:pt idx="7">
                  <c:v>-48.85714285714236</c:v>
                </c:pt>
                <c:pt idx="8">
                  <c:v>-47.85714285714236</c:v>
                </c:pt>
                <c:pt idx="9">
                  <c:v>-46.85714285714236</c:v>
                </c:pt>
                <c:pt idx="10">
                  <c:v>-45.85714285714236</c:v>
                </c:pt>
                <c:pt idx="11">
                  <c:v>-44.85714285714236</c:v>
                </c:pt>
                <c:pt idx="12">
                  <c:v>-43.85714285714236</c:v>
                </c:pt>
                <c:pt idx="13">
                  <c:v>-42.85714285714236</c:v>
                </c:pt>
                <c:pt idx="14">
                  <c:v>-41.85714285714236</c:v>
                </c:pt>
                <c:pt idx="15">
                  <c:v>-40.85714285714236</c:v>
                </c:pt>
                <c:pt idx="16">
                  <c:v>-39.85714285714236</c:v>
                </c:pt>
                <c:pt idx="17">
                  <c:v>-37.85714285714236</c:v>
                </c:pt>
                <c:pt idx="18">
                  <c:v>-36.0</c:v>
                </c:pt>
                <c:pt idx="19">
                  <c:v>-33.85714285714236</c:v>
                </c:pt>
                <c:pt idx="20">
                  <c:v>-32.85714285714236</c:v>
                </c:pt>
                <c:pt idx="21">
                  <c:v>-30.85714285714286</c:v>
                </c:pt>
                <c:pt idx="22">
                  <c:v>-28.85714285714286</c:v>
                </c:pt>
                <c:pt idx="23">
                  <c:v>-27.14285714285714</c:v>
                </c:pt>
                <c:pt idx="24">
                  <c:v>-26.42857142857143</c:v>
                </c:pt>
                <c:pt idx="25">
                  <c:v>-26.0</c:v>
                </c:pt>
                <c:pt idx="26">
                  <c:v>-24.85714285714286</c:v>
                </c:pt>
                <c:pt idx="27">
                  <c:v>-23.85714285714286</c:v>
                </c:pt>
                <c:pt idx="28">
                  <c:v>-22.85714285714286</c:v>
                </c:pt>
                <c:pt idx="29">
                  <c:v>-21.85714285714286</c:v>
                </c:pt>
                <c:pt idx="30">
                  <c:v>-20.85714285714286</c:v>
                </c:pt>
                <c:pt idx="31">
                  <c:v>-19.85714285714286</c:v>
                </c:pt>
                <c:pt idx="32">
                  <c:v>-18.85714285714286</c:v>
                </c:pt>
                <c:pt idx="33">
                  <c:v>-17.85714285714286</c:v>
                </c:pt>
                <c:pt idx="34">
                  <c:v>-16.85714285714286</c:v>
                </c:pt>
                <c:pt idx="35">
                  <c:v>-15.85714285714286</c:v>
                </c:pt>
                <c:pt idx="36">
                  <c:v>-14.85714285714286</c:v>
                </c:pt>
                <c:pt idx="37">
                  <c:v>-13.85714285714286</c:v>
                </c:pt>
                <c:pt idx="38">
                  <c:v>-12.85714285714286</c:v>
                </c:pt>
                <c:pt idx="39">
                  <c:v>-11.85714285714286</c:v>
                </c:pt>
                <c:pt idx="40">
                  <c:v>-9.85714285714286</c:v>
                </c:pt>
                <c:pt idx="41">
                  <c:v>-7.857142857142835</c:v>
                </c:pt>
                <c:pt idx="42">
                  <c:v>-5.857142857142835</c:v>
                </c:pt>
                <c:pt idx="43">
                  <c:v>0.0</c:v>
                </c:pt>
                <c:pt idx="44">
                  <c:v>1.142857142857143</c:v>
                </c:pt>
                <c:pt idx="45">
                  <c:v>2.142857142857143</c:v>
                </c:pt>
                <c:pt idx="46">
                  <c:v>3.142857142857143</c:v>
                </c:pt>
                <c:pt idx="47">
                  <c:v>5.142857142857141</c:v>
                </c:pt>
                <c:pt idx="48">
                  <c:v>7.142857142857141</c:v>
                </c:pt>
                <c:pt idx="49">
                  <c:v>8.0</c:v>
                </c:pt>
                <c:pt idx="50">
                  <c:v>9.142857142857121</c:v>
                </c:pt>
                <c:pt idx="51">
                  <c:v>10.14285714285714</c:v>
                </c:pt>
                <c:pt idx="52">
                  <c:v>11.14285714285714</c:v>
                </c:pt>
                <c:pt idx="53">
                  <c:v>12.14285714285714</c:v>
                </c:pt>
                <c:pt idx="54">
                  <c:v>13.14285714285714</c:v>
                </c:pt>
                <c:pt idx="55">
                  <c:v>17.14285714285714</c:v>
                </c:pt>
                <c:pt idx="56">
                  <c:v>18.14285714285714</c:v>
                </c:pt>
                <c:pt idx="57">
                  <c:v>19.14285714285714</c:v>
                </c:pt>
                <c:pt idx="58">
                  <c:v>20.14285714285714</c:v>
                </c:pt>
                <c:pt idx="59">
                  <c:v>21.14285714285714</c:v>
                </c:pt>
                <c:pt idx="60">
                  <c:v>22.14285714285714</c:v>
                </c:pt>
                <c:pt idx="61">
                  <c:v>23.14285714285714</c:v>
                </c:pt>
                <c:pt idx="62">
                  <c:v>24.14285714285714</c:v>
                </c:pt>
                <c:pt idx="63">
                  <c:v>25.14285714285714</c:v>
                </c:pt>
                <c:pt idx="64">
                  <c:v>27.14285714285714</c:v>
                </c:pt>
                <c:pt idx="65">
                  <c:v>28.14285714285714</c:v>
                </c:pt>
                <c:pt idx="66">
                  <c:v>30.14285714285714</c:v>
                </c:pt>
                <c:pt idx="67">
                  <c:v>31.14285714285714</c:v>
                </c:pt>
                <c:pt idx="68">
                  <c:v>32.14285714285714</c:v>
                </c:pt>
                <c:pt idx="69">
                  <c:v>33.14285714285714</c:v>
                </c:pt>
                <c:pt idx="70">
                  <c:v>34.14285714285714</c:v>
                </c:pt>
                <c:pt idx="71">
                  <c:v>35.14285714285714</c:v>
                </c:pt>
                <c:pt idx="72">
                  <c:v>36.14285714285714</c:v>
                </c:pt>
                <c:pt idx="73">
                  <c:v>38.14285714285714</c:v>
                </c:pt>
                <c:pt idx="74">
                  <c:v>40.14285714285714</c:v>
                </c:pt>
                <c:pt idx="75">
                  <c:v>42.57142857142829</c:v>
                </c:pt>
                <c:pt idx="76">
                  <c:v>42.57142857142829</c:v>
                </c:pt>
                <c:pt idx="77">
                  <c:v>43.71428571428572</c:v>
                </c:pt>
              </c:numCache>
            </c:numRef>
          </c:xVal>
          <c:yVal>
            <c:numRef>
              <c:f>'Tx = D0'!$D$3:$D$80</c:f>
              <c:numCache>
                <c:formatCode>#,##0</c:formatCode>
                <c:ptCount val="78"/>
                <c:pt idx="0" formatCode="General">
                  <c:v>30.0</c:v>
                </c:pt>
                <c:pt idx="1">
                  <c:v>420969.0</c:v>
                </c:pt>
                <c:pt idx="2">
                  <c:v>6.026033E6</c:v>
                </c:pt>
                <c:pt idx="3">
                  <c:v>2.0387157E7</c:v>
                </c:pt>
                <c:pt idx="4">
                  <c:v>3.309479E6</c:v>
                </c:pt>
                <c:pt idx="5">
                  <c:v>274226.0</c:v>
                </c:pt>
                <c:pt idx="6">
                  <c:v>214392.0</c:v>
                </c:pt>
                <c:pt idx="7">
                  <c:v>100920.0</c:v>
                </c:pt>
                <c:pt idx="8">
                  <c:v>551728.0</c:v>
                </c:pt>
                <c:pt idx="9">
                  <c:v>1.07991E6</c:v>
                </c:pt>
                <c:pt idx="10">
                  <c:v>1.342902E6</c:v>
                </c:pt>
                <c:pt idx="11">
                  <c:v>479230.0</c:v>
                </c:pt>
                <c:pt idx="12">
                  <c:v>341592.0</c:v>
                </c:pt>
                <c:pt idx="13">
                  <c:v>148347.0</c:v>
                </c:pt>
                <c:pt idx="14">
                  <c:v>133516.0</c:v>
                </c:pt>
                <c:pt idx="15">
                  <c:v>80444.0</c:v>
                </c:pt>
                <c:pt idx="16">
                  <c:v>72445.0</c:v>
                </c:pt>
                <c:pt idx="17">
                  <c:v>103688.0</c:v>
                </c:pt>
                <c:pt idx="18">
                  <c:v>77482.0</c:v>
                </c:pt>
                <c:pt idx="19">
                  <c:v>76115.0</c:v>
                </c:pt>
                <c:pt idx="20">
                  <c:v>69630.0</c:v>
                </c:pt>
                <c:pt idx="21">
                  <c:v>60130.0</c:v>
                </c:pt>
                <c:pt idx="22">
                  <c:v>102535.0</c:v>
                </c:pt>
                <c:pt idx="23">
                  <c:v>543.0</c:v>
                </c:pt>
                <c:pt idx="24">
                  <c:v>197.0</c:v>
                </c:pt>
                <c:pt idx="25">
                  <c:v>27.0</c:v>
                </c:pt>
                <c:pt idx="26">
                  <c:v>68.0</c:v>
                </c:pt>
                <c:pt idx="27">
                  <c:v>143.0</c:v>
                </c:pt>
                <c:pt idx="28">
                  <c:v>28.0</c:v>
                </c:pt>
                <c:pt idx="29">
                  <c:v>41.0</c:v>
                </c:pt>
                <c:pt idx="30">
                  <c:v>18.0</c:v>
                </c:pt>
                <c:pt idx="31">
                  <c:v>30.0</c:v>
                </c:pt>
                <c:pt idx="32">
                  <c:v>17.0</c:v>
                </c:pt>
                <c:pt idx="33">
                  <c:v>30.0</c:v>
                </c:pt>
                <c:pt idx="34">
                  <c:v>66.0</c:v>
                </c:pt>
                <c:pt idx="35">
                  <c:v>30.0</c:v>
                </c:pt>
                <c:pt idx="36">
                  <c:v>30.0</c:v>
                </c:pt>
                <c:pt idx="37">
                  <c:v>31.0</c:v>
                </c:pt>
                <c:pt idx="38">
                  <c:v>30.0</c:v>
                </c:pt>
                <c:pt idx="39">
                  <c:v>30.0</c:v>
                </c:pt>
                <c:pt idx="40">
                  <c:v>30.0</c:v>
                </c:pt>
                <c:pt idx="41">
                  <c:v>30.0</c:v>
                </c:pt>
                <c:pt idx="42">
                  <c:v>30.0</c:v>
                </c:pt>
                <c:pt idx="43">
                  <c:v>30.0</c:v>
                </c:pt>
                <c:pt idx="44">
                  <c:v>30.0</c:v>
                </c:pt>
                <c:pt idx="45">
                  <c:v>30.0</c:v>
                </c:pt>
                <c:pt idx="46">
                  <c:v>30.0</c:v>
                </c:pt>
                <c:pt idx="47">
                  <c:v>30.0</c:v>
                </c:pt>
                <c:pt idx="48">
                  <c:v>30.0</c:v>
                </c:pt>
                <c:pt idx="49">
                  <c:v>30.0</c:v>
                </c:pt>
                <c:pt idx="50">
                  <c:v>30.0</c:v>
                </c:pt>
                <c:pt idx="51">
                  <c:v>30.0</c:v>
                </c:pt>
                <c:pt idx="52">
                  <c:v>30.0</c:v>
                </c:pt>
                <c:pt idx="53">
                  <c:v>30.0</c:v>
                </c:pt>
                <c:pt idx="54">
                  <c:v>30.0</c:v>
                </c:pt>
                <c:pt idx="55">
                  <c:v>30.0</c:v>
                </c:pt>
                <c:pt idx="56">
                  <c:v>30.0</c:v>
                </c:pt>
                <c:pt idx="57">
                  <c:v>30.0</c:v>
                </c:pt>
                <c:pt idx="58">
                  <c:v>30.0</c:v>
                </c:pt>
                <c:pt idx="59">
                  <c:v>30.0</c:v>
                </c:pt>
                <c:pt idx="60">
                  <c:v>30.0</c:v>
                </c:pt>
                <c:pt idx="61">
                  <c:v>30.0</c:v>
                </c:pt>
                <c:pt idx="62">
                  <c:v>27.0</c:v>
                </c:pt>
                <c:pt idx="63">
                  <c:v>2.265122E6</c:v>
                </c:pt>
                <c:pt idx="64">
                  <c:v>3.189573E6</c:v>
                </c:pt>
                <c:pt idx="65">
                  <c:v>1.834873E6</c:v>
                </c:pt>
                <c:pt idx="66">
                  <c:v>3.325736E6</c:v>
                </c:pt>
                <c:pt idx="67">
                  <c:v>2.143865E6</c:v>
                </c:pt>
                <c:pt idx="68">
                  <c:v>2.009707E6</c:v>
                </c:pt>
                <c:pt idx="69">
                  <c:v>1.428364E6</c:v>
                </c:pt>
                <c:pt idx="70">
                  <c:v>1.386949E6</c:v>
                </c:pt>
                <c:pt idx="71">
                  <c:v>1.058507E6</c:v>
                </c:pt>
                <c:pt idx="72">
                  <c:v>1.515525E6</c:v>
                </c:pt>
                <c:pt idx="73">
                  <c:v>688485.0</c:v>
                </c:pt>
                <c:pt idx="74">
                  <c:v>1.10702E6</c:v>
                </c:pt>
                <c:pt idx="77">
                  <c:v>1.585047E6</c:v>
                </c:pt>
              </c:numCache>
            </c:numRef>
          </c:yVal>
          <c:smooth val="0"/>
          <c:extLst xmlns:c16r2="http://schemas.microsoft.com/office/drawing/2015/06/chart">
            <c:ext xmlns:c16="http://schemas.microsoft.com/office/drawing/2014/chart" uri="{C3380CC4-5D6E-409C-BE32-E72D297353CC}">
              <c16:uniqueId val="{00000001-C6F1-4335-884B-A8FD8286FFF3}"/>
            </c:ext>
          </c:extLst>
        </c:ser>
        <c:ser>
          <c:idx val="2"/>
          <c:order val="2"/>
          <c:tx>
            <c:v>Z09106</c:v>
          </c:tx>
          <c:spPr>
            <a:ln w="25400">
              <a:solidFill>
                <a:schemeClr val="tx2"/>
              </a:solidFill>
            </a:ln>
          </c:spPr>
          <c:marker>
            <c:symbol val="none"/>
          </c:marker>
          <c:xVal>
            <c:numRef>
              <c:f>'Tx = D0'!$F$3:$F$80</c:f>
              <c:numCache>
                <c:formatCode>0.00</c:formatCode>
                <c:ptCount val="78"/>
                <c:pt idx="0">
                  <c:v>-55.85714285714236</c:v>
                </c:pt>
                <c:pt idx="1">
                  <c:v>-55.28571428571428</c:v>
                </c:pt>
                <c:pt idx="2">
                  <c:v>-54.85714285714236</c:v>
                </c:pt>
                <c:pt idx="3">
                  <c:v>-53.85714285714236</c:v>
                </c:pt>
                <c:pt idx="4">
                  <c:v>-53.0</c:v>
                </c:pt>
                <c:pt idx="5">
                  <c:v>-51.85714285714236</c:v>
                </c:pt>
                <c:pt idx="6">
                  <c:v>-50.85714285714236</c:v>
                </c:pt>
                <c:pt idx="7">
                  <c:v>-49.85714285714236</c:v>
                </c:pt>
                <c:pt idx="8">
                  <c:v>-48.85714285714236</c:v>
                </c:pt>
                <c:pt idx="9">
                  <c:v>-47.85714285714236</c:v>
                </c:pt>
                <c:pt idx="10">
                  <c:v>-46.85714285714236</c:v>
                </c:pt>
                <c:pt idx="11">
                  <c:v>-45.85714285714236</c:v>
                </c:pt>
                <c:pt idx="12">
                  <c:v>-45.0</c:v>
                </c:pt>
                <c:pt idx="13">
                  <c:v>-43.85714285714236</c:v>
                </c:pt>
                <c:pt idx="14">
                  <c:v>-42.85714285714236</c:v>
                </c:pt>
                <c:pt idx="15">
                  <c:v>-41.85714285714236</c:v>
                </c:pt>
                <c:pt idx="16">
                  <c:v>-40.85714285714236</c:v>
                </c:pt>
                <c:pt idx="17">
                  <c:v>-38.85714285714236</c:v>
                </c:pt>
                <c:pt idx="18">
                  <c:v>-36.85714285714236</c:v>
                </c:pt>
                <c:pt idx="19">
                  <c:v>-34.85714285714236</c:v>
                </c:pt>
                <c:pt idx="20">
                  <c:v>-32.85714285714236</c:v>
                </c:pt>
                <c:pt idx="21">
                  <c:v>-30.85714285714286</c:v>
                </c:pt>
                <c:pt idx="22">
                  <c:v>-29.85714285714286</c:v>
                </c:pt>
                <c:pt idx="23">
                  <c:v>-29.14285714285714</c:v>
                </c:pt>
                <c:pt idx="24">
                  <c:v>-26.85714285714286</c:v>
                </c:pt>
                <c:pt idx="25">
                  <c:v>-25.85714285714286</c:v>
                </c:pt>
                <c:pt idx="26">
                  <c:v>-24.85714285714286</c:v>
                </c:pt>
                <c:pt idx="27">
                  <c:v>-23.85714285714286</c:v>
                </c:pt>
                <c:pt idx="28">
                  <c:v>-22.85714285714286</c:v>
                </c:pt>
                <c:pt idx="29">
                  <c:v>-21.85714285714286</c:v>
                </c:pt>
                <c:pt idx="30">
                  <c:v>-20.85714285714286</c:v>
                </c:pt>
                <c:pt idx="31">
                  <c:v>-19.85714285714286</c:v>
                </c:pt>
                <c:pt idx="32">
                  <c:v>-18.85714285714286</c:v>
                </c:pt>
                <c:pt idx="33">
                  <c:v>-17.85714285714286</c:v>
                </c:pt>
                <c:pt idx="34">
                  <c:v>-16.85714285714286</c:v>
                </c:pt>
                <c:pt idx="35">
                  <c:v>-15.85714285714286</c:v>
                </c:pt>
                <c:pt idx="36">
                  <c:v>-14.85714285714286</c:v>
                </c:pt>
                <c:pt idx="37">
                  <c:v>-13.85714285714286</c:v>
                </c:pt>
                <c:pt idx="38">
                  <c:v>-13.0</c:v>
                </c:pt>
                <c:pt idx="39">
                  <c:v>-11.85714285714286</c:v>
                </c:pt>
                <c:pt idx="40">
                  <c:v>-10.85714285714286</c:v>
                </c:pt>
                <c:pt idx="41">
                  <c:v>-8.85714285714286</c:v>
                </c:pt>
                <c:pt idx="42">
                  <c:v>-6.857142857142835</c:v>
                </c:pt>
                <c:pt idx="43">
                  <c:v>-4.0</c:v>
                </c:pt>
                <c:pt idx="44">
                  <c:v>0.0</c:v>
                </c:pt>
                <c:pt idx="45">
                  <c:v>1.0</c:v>
                </c:pt>
                <c:pt idx="46">
                  <c:v>2.142857142857143</c:v>
                </c:pt>
                <c:pt idx="47">
                  <c:v>3.142857142857143</c:v>
                </c:pt>
                <c:pt idx="48">
                  <c:v>4.142857142857141</c:v>
                </c:pt>
                <c:pt idx="49">
                  <c:v>5.142857142857141</c:v>
                </c:pt>
                <c:pt idx="50">
                  <c:v>6.142857142857141</c:v>
                </c:pt>
                <c:pt idx="51">
                  <c:v>7.142857142857141</c:v>
                </c:pt>
                <c:pt idx="52">
                  <c:v>8.142857142857121</c:v>
                </c:pt>
                <c:pt idx="53">
                  <c:v>10.0</c:v>
                </c:pt>
                <c:pt idx="54">
                  <c:v>11.0</c:v>
                </c:pt>
                <c:pt idx="55">
                  <c:v>12.14285714285714</c:v>
                </c:pt>
                <c:pt idx="56">
                  <c:v>13.14285714285714</c:v>
                </c:pt>
                <c:pt idx="57">
                  <c:v>14.14285714285714</c:v>
                </c:pt>
                <c:pt idx="58">
                  <c:v>15.14285714285714</c:v>
                </c:pt>
                <c:pt idx="59">
                  <c:v>16.14285714285714</c:v>
                </c:pt>
                <c:pt idx="60">
                  <c:v>17.14285714285714</c:v>
                </c:pt>
                <c:pt idx="61">
                  <c:v>18.14285714285714</c:v>
                </c:pt>
                <c:pt idx="62">
                  <c:v>21.14285714285714</c:v>
                </c:pt>
                <c:pt idx="63">
                  <c:v>22.14285714285714</c:v>
                </c:pt>
                <c:pt idx="64">
                  <c:v>23.0</c:v>
                </c:pt>
                <c:pt idx="65">
                  <c:v>24.14285714285714</c:v>
                </c:pt>
                <c:pt idx="66">
                  <c:v>25.0</c:v>
                </c:pt>
                <c:pt idx="67">
                  <c:v>26.14285714285714</c:v>
                </c:pt>
                <c:pt idx="68">
                  <c:v>27.14285714285714</c:v>
                </c:pt>
                <c:pt idx="69">
                  <c:v>28.14285714285714</c:v>
                </c:pt>
                <c:pt idx="70">
                  <c:v>29.14285714285714</c:v>
                </c:pt>
                <c:pt idx="71">
                  <c:v>30.14285714285714</c:v>
                </c:pt>
                <c:pt idx="72">
                  <c:v>31.14285714285714</c:v>
                </c:pt>
                <c:pt idx="73">
                  <c:v>32.14285714285714</c:v>
                </c:pt>
                <c:pt idx="74">
                  <c:v>33.14285714285714</c:v>
                </c:pt>
                <c:pt idx="75">
                  <c:v>34.14285714285714</c:v>
                </c:pt>
                <c:pt idx="76">
                  <c:v>35.14285714285714</c:v>
                </c:pt>
                <c:pt idx="77">
                  <c:v>38.85714285714236</c:v>
                </c:pt>
              </c:numCache>
            </c:numRef>
          </c:xVal>
          <c:yVal>
            <c:numRef>
              <c:f>'Tx = D0'!$G$3:$G$80</c:f>
              <c:numCache>
                <c:formatCode>#,##0</c:formatCode>
                <c:ptCount val="78"/>
                <c:pt idx="0">
                  <c:v>30.0</c:v>
                </c:pt>
                <c:pt idx="1">
                  <c:v>158779.0</c:v>
                </c:pt>
                <c:pt idx="2">
                  <c:v>7.621594E6</c:v>
                </c:pt>
                <c:pt idx="3">
                  <c:v>3.394484E6</c:v>
                </c:pt>
                <c:pt idx="4">
                  <c:v>3.179064E6</c:v>
                </c:pt>
                <c:pt idx="5">
                  <c:v>315320.0</c:v>
                </c:pt>
                <c:pt idx="6">
                  <c:v>545291.0</c:v>
                </c:pt>
                <c:pt idx="7">
                  <c:v>213251.0</c:v>
                </c:pt>
                <c:pt idx="8">
                  <c:v>150746.0</c:v>
                </c:pt>
                <c:pt idx="9">
                  <c:v>84353.0</c:v>
                </c:pt>
                <c:pt idx="10">
                  <c:v>133137.0</c:v>
                </c:pt>
                <c:pt idx="11">
                  <c:v>13769.0</c:v>
                </c:pt>
                <c:pt idx="12">
                  <c:v>15933.0</c:v>
                </c:pt>
                <c:pt idx="13">
                  <c:v>13867.0</c:v>
                </c:pt>
                <c:pt idx="14">
                  <c:v>21237.0</c:v>
                </c:pt>
                <c:pt idx="15">
                  <c:v>13939.0</c:v>
                </c:pt>
                <c:pt idx="16">
                  <c:v>10630.0</c:v>
                </c:pt>
                <c:pt idx="17">
                  <c:v>26178.0</c:v>
                </c:pt>
                <c:pt idx="18">
                  <c:v>17265.0</c:v>
                </c:pt>
                <c:pt idx="19">
                  <c:v>13367.0</c:v>
                </c:pt>
                <c:pt idx="20">
                  <c:v>5470.0</c:v>
                </c:pt>
                <c:pt idx="21">
                  <c:v>949.0</c:v>
                </c:pt>
                <c:pt idx="22">
                  <c:v>30.0</c:v>
                </c:pt>
                <c:pt idx="23">
                  <c:v>30.0</c:v>
                </c:pt>
                <c:pt idx="24">
                  <c:v>30.0</c:v>
                </c:pt>
                <c:pt idx="25">
                  <c:v>30.0</c:v>
                </c:pt>
                <c:pt idx="26">
                  <c:v>30.0</c:v>
                </c:pt>
                <c:pt idx="27">
                  <c:v>30.0</c:v>
                </c:pt>
                <c:pt idx="28">
                  <c:v>30.0</c:v>
                </c:pt>
                <c:pt idx="29">
                  <c:v>30.0</c:v>
                </c:pt>
                <c:pt idx="30">
                  <c:v>30.0</c:v>
                </c:pt>
                <c:pt idx="31">
                  <c:v>30.0</c:v>
                </c:pt>
                <c:pt idx="32">
                  <c:v>30.0</c:v>
                </c:pt>
                <c:pt idx="33">
                  <c:v>30.0</c:v>
                </c:pt>
                <c:pt idx="34">
                  <c:v>30.0</c:v>
                </c:pt>
                <c:pt idx="35">
                  <c:v>30.0</c:v>
                </c:pt>
                <c:pt idx="36">
                  <c:v>31.0</c:v>
                </c:pt>
                <c:pt idx="37">
                  <c:v>30.0</c:v>
                </c:pt>
                <c:pt idx="38">
                  <c:v>30.0</c:v>
                </c:pt>
                <c:pt idx="40">
                  <c:v>30.0</c:v>
                </c:pt>
                <c:pt idx="41">
                  <c:v>30.0</c:v>
                </c:pt>
                <c:pt idx="42">
                  <c:v>30.0</c:v>
                </c:pt>
                <c:pt idx="43">
                  <c:v>30.0</c:v>
                </c:pt>
                <c:pt idx="46">
                  <c:v>30.0</c:v>
                </c:pt>
                <c:pt idx="47">
                  <c:v>30.0</c:v>
                </c:pt>
                <c:pt idx="48">
                  <c:v>30.0</c:v>
                </c:pt>
                <c:pt idx="49">
                  <c:v>30.0</c:v>
                </c:pt>
                <c:pt idx="50">
                  <c:v>30.0</c:v>
                </c:pt>
                <c:pt idx="51">
                  <c:v>30.0</c:v>
                </c:pt>
                <c:pt idx="52">
                  <c:v>30.0</c:v>
                </c:pt>
                <c:pt idx="53">
                  <c:v>30.0</c:v>
                </c:pt>
                <c:pt idx="54">
                  <c:v>30.0</c:v>
                </c:pt>
                <c:pt idx="55">
                  <c:v>30.0</c:v>
                </c:pt>
                <c:pt idx="56">
                  <c:v>30.0</c:v>
                </c:pt>
                <c:pt idx="57">
                  <c:v>30.0</c:v>
                </c:pt>
                <c:pt idx="58">
                  <c:v>30.0</c:v>
                </c:pt>
                <c:pt idx="59">
                  <c:v>30.0</c:v>
                </c:pt>
                <c:pt idx="60">
                  <c:v>30.0</c:v>
                </c:pt>
                <c:pt idx="62">
                  <c:v>30.0</c:v>
                </c:pt>
                <c:pt idx="63">
                  <c:v>30.0</c:v>
                </c:pt>
                <c:pt idx="64">
                  <c:v>30.0</c:v>
                </c:pt>
                <c:pt idx="65">
                  <c:v>160.0</c:v>
                </c:pt>
                <c:pt idx="67">
                  <c:v>150604.0</c:v>
                </c:pt>
                <c:pt idx="68">
                  <c:v>31093.0</c:v>
                </c:pt>
                <c:pt idx="69">
                  <c:v>3801.0</c:v>
                </c:pt>
                <c:pt idx="70">
                  <c:v>2288.0</c:v>
                </c:pt>
                <c:pt idx="71">
                  <c:v>9466.0</c:v>
                </c:pt>
                <c:pt idx="72">
                  <c:v>5157.0</c:v>
                </c:pt>
                <c:pt idx="73">
                  <c:v>4368.0</c:v>
                </c:pt>
                <c:pt idx="74">
                  <c:v>2297.0</c:v>
                </c:pt>
                <c:pt idx="75">
                  <c:v>2194.0</c:v>
                </c:pt>
                <c:pt idx="76">
                  <c:v>3297.0</c:v>
                </c:pt>
                <c:pt idx="77">
                  <c:v>2080.0</c:v>
                </c:pt>
              </c:numCache>
            </c:numRef>
          </c:yVal>
          <c:smooth val="0"/>
          <c:extLst xmlns:c16r2="http://schemas.microsoft.com/office/drawing/2015/06/chart">
            <c:ext xmlns:c16="http://schemas.microsoft.com/office/drawing/2014/chart" uri="{C3380CC4-5D6E-409C-BE32-E72D297353CC}">
              <c16:uniqueId val="{00000002-C6F1-4335-884B-A8FD8286FFF3}"/>
            </c:ext>
          </c:extLst>
        </c:ser>
        <c:ser>
          <c:idx val="3"/>
          <c:order val="3"/>
          <c:tx>
            <c:v>Z09192</c:v>
          </c:tx>
          <c:spPr>
            <a:ln w="25400">
              <a:solidFill>
                <a:schemeClr val="tx2"/>
              </a:solidFill>
            </a:ln>
          </c:spPr>
          <c:marker>
            <c:symbol val="none"/>
          </c:marker>
          <c:xVal>
            <c:numRef>
              <c:f>'Tx = D0'!$F$3:$F$81</c:f>
              <c:numCache>
                <c:formatCode>0.00</c:formatCode>
                <c:ptCount val="79"/>
                <c:pt idx="0">
                  <c:v>-55.85714285714236</c:v>
                </c:pt>
                <c:pt idx="1">
                  <c:v>-55.28571428571428</c:v>
                </c:pt>
                <c:pt idx="2">
                  <c:v>-54.85714285714236</c:v>
                </c:pt>
                <c:pt idx="3">
                  <c:v>-53.85714285714236</c:v>
                </c:pt>
                <c:pt idx="4">
                  <c:v>-53.0</c:v>
                </c:pt>
                <c:pt idx="5">
                  <c:v>-51.85714285714236</c:v>
                </c:pt>
                <c:pt idx="6">
                  <c:v>-50.85714285714236</c:v>
                </c:pt>
                <c:pt idx="7">
                  <c:v>-49.85714285714236</c:v>
                </c:pt>
                <c:pt idx="8">
                  <c:v>-48.85714285714236</c:v>
                </c:pt>
                <c:pt idx="9">
                  <c:v>-47.85714285714236</c:v>
                </c:pt>
                <c:pt idx="10">
                  <c:v>-46.85714285714236</c:v>
                </c:pt>
                <c:pt idx="11">
                  <c:v>-45.85714285714236</c:v>
                </c:pt>
                <c:pt idx="12">
                  <c:v>-45.0</c:v>
                </c:pt>
                <c:pt idx="13">
                  <c:v>-43.85714285714236</c:v>
                </c:pt>
                <c:pt idx="14">
                  <c:v>-42.85714285714236</c:v>
                </c:pt>
                <c:pt idx="15">
                  <c:v>-41.85714285714236</c:v>
                </c:pt>
                <c:pt idx="16">
                  <c:v>-40.85714285714236</c:v>
                </c:pt>
                <c:pt idx="17">
                  <c:v>-38.85714285714236</c:v>
                </c:pt>
                <c:pt idx="18">
                  <c:v>-36.85714285714236</c:v>
                </c:pt>
                <c:pt idx="19">
                  <c:v>-34.85714285714236</c:v>
                </c:pt>
                <c:pt idx="20">
                  <c:v>-32.85714285714236</c:v>
                </c:pt>
                <c:pt idx="21">
                  <c:v>-30.85714285714286</c:v>
                </c:pt>
                <c:pt idx="22">
                  <c:v>-29.85714285714286</c:v>
                </c:pt>
                <c:pt idx="23">
                  <c:v>-29.14285714285714</c:v>
                </c:pt>
                <c:pt idx="24">
                  <c:v>-26.85714285714286</c:v>
                </c:pt>
                <c:pt idx="25">
                  <c:v>-25.85714285714286</c:v>
                </c:pt>
                <c:pt idx="26">
                  <c:v>-24.85714285714286</c:v>
                </c:pt>
                <c:pt idx="27">
                  <c:v>-23.85714285714286</c:v>
                </c:pt>
                <c:pt idx="28">
                  <c:v>-22.85714285714286</c:v>
                </c:pt>
                <c:pt idx="29">
                  <c:v>-21.85714285714286</c:v>
                </c:pt>
                <c:pt idx="30">
                  <c:v>-20.85714285714286</c:v>
                </c:pt>
                <c:pt idx="31">
                  <c:v>-19.85714285714286</c:v>
                </c:pt>
                <c:pt idx="32">
                  <c:v>-18.85714285714286</c:v>
                </c:pt>
                <c:pt idx="33">
                  <c:v>-17.85714285714286</c:v>
                </c:pt>
                <c:pt idx="34">
                  <c:v>-16.85714285714286</c:v>
                </c:pt>
                <c:pt idx="35">
                  <c:v>-15.85714285714286</c:v>
                </c:pt>
                <c:pt idx="36">
                  <c:v>-14.85714285714286</c:v>
                </c:pt>
                <c:pt idx="37">
                  <c:v>-13.85714285714286</c:v>
                </c:pt>
                <c:pt idx="38">
                  <c:v>-13.0</c:v>
                </c:pt>
                <c:pt idx="39">
                  <c:v>-11.85714285714286</c:v>
                </c:pt>
                <c:pt idx="40">
                  <c:v>-10.85714285714286</c:v>
                </c:pt>
                <c:pt idx="41">
                  <c:v>-8.85714285714286</c:v>
                </c:pt>
                <c:pt idx="42">
                  <c:v>-6.857142857142835</c:v>
                </c:pt>
                <c:pt idx="43">
                  <c:v>-4.0</c:v>
                </c:pt>
                <c:pt idx="44">
                  <c:v>0.0</c:v>
                </c:pt>
                <c:pt idx="45">
                  <c:v>1.0</c:v>
                </c:pt>
                <c:pt idx="46">
                  <c:v>2.142857142857143</c:v>
                </c:pt>
                <c:pt idx="47">
                  <c:v>3.142857142857143</c:v>
                </c:pt>
                <c:pt idx="48">
                  <c:v>4.142857142857141</c:v>
                </c:pt>
                <c:pt idx="49">
                  <c:v>5.142857142857141</c:v>
                </c:pt>
                <c:pt idx="50">
                  <c:v>6.142857142857141</c:v>
                </c:pt>
                <c:pt idx="51">
                  <c:v>7.142857142857141</c:v>
                </c:pt>
                <c:pt idx="52">
                  <c:v>8.142857142857121</c:v>
                </c:pt>
                <c:pt idx="53">
                  <c:v>10.0</c:v>
                </c:pt>
                <c:pt idx="54">
                  <c:v>11.0</c:v>
                </c:pt>
                <c:pt idx="55">
                  <c:v>12.14285714285714</c:v>
                </c:pt>
                <c:pt idx="56">
                  <c:v>13.14285714285714</c:v>
                </c:pt>
                <c:pt idx="57">
                  <c:v>14.14285714285714</c:v>
                </c:pt>
                <c:pt idx="58">
                  <c:v>15.14285714285714</c:v>
                </c:pt>
                <c:pt idx="59">
                  <c:v>16.14285714285714</c:v>
                </c:pt>
                <c:pt idx="60">
                  <c:v>17.14285714285714</c:v>
                </c:pt>
                <c:pt idx="61">
                  <c:v>18.14285714285714</c:v>
                </c:pt>
                <c:pt idx="62">
                  <c:v>21.14285714285714</c:v>
                </c:pt>
                <c:pt idx="63">
                  <c:v>22.14285714285714</c:v>
                </c:pt>
                <c:pt idx="64">
                  <c:v>23.0</c:v>
                </c:pt>
                <c:pt idx="65">
                  <c:v>24.14285714285714</c:v>
                </c:pt>
                <c:pt idx="66">
                  <c:v>25.0</c:v>
                </c:pt>
                <c:pt idx="67">
                  <c:v>26.14285714285714</c:v>
                </c:pt>
                <c:pt idx="68">
                  <c:v>27.14285714285714</c:v>
                </c:pt>
                <c:pt idx="69">
                  <c:v>28.14285714285714</c:v>
                </c:pt>
                <c:pt idx="70">
                  <c:v>29.14285714285714</c:v>
                </c:pt>
                <c:pt idx="71">
                  <c:v>30.14285714285714</c:v>
                </c:pt>
                <c:pt idx="72">
                  <c:v>31.14285714285714</c:v>
                </c:pt>
                <c:pt idx="73">
                  <c:v>32.14285714285714</c:v>
                </c:pt>
                <c:pt idx="74">
                  <c:v>33.14285714285714</c:v>
                </c:pt>
                <c:pt idx="75">
                  <c:v>34.14285714285714</c:v>
                </c:pt>
                <c:pt idx="76">
                  <c:v>35.14285714285714</c:v>
                </c:pt>
                <c:pt idx="77">
                  <c:v>38.85714285714236</c:v>
                </c:pt>
                <c:pt idx="78">
                  <c:v>40.85714285714236</c:v>
                </c:pt>
              </c:numCache>
            </c:numRef>
          </c:xVal>
          <c:yVal>
            <c:numRef>
              <c:f>'Tx = D0'!$H$3:$H$81</c:f>
              <c:numCache>
                <c:formatCode>#,##0</c:formatCode>
                <c:ptCount val="79"/>
                <c:pt idx="0">
                  <c:v>30.0</c:v>
                </c:pt>
                <c:pt idx="1">
                  <c:v>161066.0</c:v>
                </c:pt>
                <c:pt idx="2">
                  <c:v>1.0998928E7</c:v>
                </c:pt>
                <c:pt idx="3">
                  <c:v>321130.0</c:v>
                </c:pt>
                <c:pt idx="4">
                  <c:v>3.476654E6</c:v>
                </c:pt>
                <c:pt idx="5">
                  <c:v>80942.0</c:v>
                </c:pt>
                <c:pt idx="6">
                  <c:v>33639.0</c:v>
                </c:pt>
                <c:pt idx="7">
                  <c:v>5493.0</c:v>
                </c:pt>
                <c:pt idx="8">
                  <c:v>2912.0</c:v>
                </c:pt>
                <c:pt idx="9">
                  <c:v>1070.0</c:v>
                </c:pt>
                <c:pt idx="10">
                  <c:v>1670.0</c:v>
                </c:pt>
                <c:pt idx="11">
                  <c:v>5170.0</c:v>
                </c:pt>
                <c:pt idx="12">
                  <c:v>2622.0</c:v>
                </c:pt>
                <c:pt idx="13">
                  <c:v>1351.0</c:v>
                </c:pt>
                <c:pt idx="14">
                  <c:v>2042.0</c:v>
                </c:pt>
                <c:pt idx="15">
                  <c:v>1900.0</c:v>
                </c:pt>
                <c:pt idx="16">
                  <c:v>1745.0</c:v>
                </c:pt>
                <c:pt idx="17">
                  <c:v>2782.0</c:v>
                </c:pt>
                <c:pt idx="18">
                  <c:v>916.0</c:v>
                </c:pt>
                <c:pt idx="19">
                  <c:v>1419.0</c:v>
                </c:pt>
                <c:pt idx="20">
                  <c:v>506.0</c:v>
                </c:pt>
                <c:pt idx="21">
                  <c:v>900.0</c:v>
                </c:pt>
                <c:pt idx="22">
                  <c:v>30.0</c:v>
                </c:pt>
                <c:pt idx="23">
                  <c:v>30.0</c:v>
                </c:pt>
                <c:pt idx="24">
                  <c:v>30.0</c:v>
                </c:pt>
                <c:pt idx="25">
                  <c:v>30.0</c:v>
                </c:pt>
                <c:pt idx="26">
                  <c:v>30.0</c:v>
                </c:pt>
                <c:pt idx="27">
                  <c:v>30.0</c:v>
                </c:pt>
                <c:pt idx="28">
                  <c:v>30.0</c:v>
                </c:pt>
                <c:pt idx="29">
                  <c:v>30.0</c:v>
                </c:pt>
                <c:pt idx="30">
                  <c:v>30.0</c:v>
                </c:pt>
                <c:pt idx="31">
                  <c:v>30.0</c:v>
                </c:pt>
                <c:pt idx="32">
                  <c:v>30.0</c:v>
                </c:pt>
                <c:pt idx="33">
                  <c:v>30.0</c:v>
                </c:pt>
                <c:pt idx="34">
                  <c:v>30.0</c:v>
                </c:pt>
                <c:pt idx="35">
                  <c:v>30.0</c:v>
                </c:pt>
                <c:pt idx="36">
                  <c:v>30.0</c:v>
                </c:pt>
                <c:pt idx="37">
                  <c:v>30.0</c:v>
                </c:pt>
                <c:pt idx="38">
                  <c:v>30.0</c:v>
                </c:pt>
                <c:pt idx="40">
                  <c:v>30.0</c:v>
                </c:pt>
                <c:pt idx="41">
                  <c:v>30.0</c:v>
                </c:pt>
                <c:pt idx="42">
                  <c:v>30.0</c:v>
                </c:pt>
                <c:pt idx="43">
                  <c:v>30.0</c:v>
                </c:pt>
                <c:pt idx="44">
                  <c:v>30.0</c:v>
                </c:pt>
                <c:pt idx="45">
                  <c:v>30.0</c:v>
                </c:pt>
                <c:pt idx="46">
                  <c:v>30.0</c:v>
                </c:pt>
                <c:pt idx="47">
                  <c:v>30.0</c:v>
                </c:pt>
                <c:pt idx="48">
                  <c:v>30.0</c:v>
                </c:pt>
                <c:pt idx="49">
                  <c:v>30.0</c:v>
                </c:pt>
                <c:pt idx="50">
                  <c:v>30.0</c:v>
                </c:pt>
                <c:pt idx="51">
                  <c:v>30.0</c:v>
                </c:pt>
                <c:pt idx="52">
                  <c:v>30.0</c:v>
                </c:pt>
                <c:pt idx="53">
                  <c:v>30.0</c:v>
                </c:pt>
                <c:pt idx="54">
                  <c:v>30.0</c:v>
                </c:pt>
                <c:pt idx="55">
                  <c:v>30.0</c:v>
                </c:pt>
                <c:pt idx="56">
                  <c:v>30.0</c:v>
                </c:pt>
                <c:pt idx="57">
                  <c:v>30.0</c:v>
                </c:pt>
                <c:pt idx="58">
                  <c:v>30.0</c:v>
                </c:pt>
                <c:pt idx="59">
                  <c:v>30.0</c:v>
                </c:pt>
                <c:pt idx="60">
                  <c:v>30.0</c:v>
                </c:pt>
                <c:pt idx="62">
                  <c:v>30.0</c:v>
                </c:pt>
                <c:pt idx="63">
                  <c:v>30.0</c:v>
                </c:pt>
                <c:pt idx="64">
                  <c:v>30.0</c:v>
                </c:pt>
                <c:pt idx="65">
                  <c:v>30.0</c:v>
                </c:pt>
                <c:pt idx="66">
                  <c:v>909.0</c:v>
                </c:pt>
                <c:pt idx="67">
                  <c:v>64592.0</c:v>
                </c:pt>
                <c:pt idx="68">
                  <c:v>308338.0</c:v>
                </c:pt>
                <c:pt idx="69">
                  <c:v>38225.0</c:v>
                </c:pt>
                <c:pt idx="70">
                  <c:v>20104.0</c:v>
                </c:pt>
                <c:pt idx="71">
                  <c:v>25207.0</c:v>
                </c:pt>
                <c:pt idx="72">
                  <c:v>21967.0</c:v>
                </c:pt>
                <c:pt idx="73">
                  <c:v>5376.0</c:v>
                </c:pt>
                <c:pt idx="74">
                  <c:v>10133.0</c:v>
                </c:pt>
                <c:pt idx="75">
                  <c:v>2607.0</c:v>
                </c:pt>
                <c:pt idx="76">
                  <c:v>4712.0</c:v>
                </c:pt>
                <c:pt idx="78">
                  <c:v>3247.0</c:v>
                </c:pt>
              </c:numCache>
            </c:numRef>
          </c:yVal>
          <c:smooth val="0"/>
          <c:extLst xmlns:c16r2="http://schemas.microsoft.com/office/drawing/2015/06/chart">
            <c:ext xmlns:c16="http://schemas.microsoft.com/office/drawing/2014/chart" uri="{C3380CC4-5D6E-409C-BE32-E72D297353CC}">
              <c16:uniqueId val="{00000003-C6F1-4335-884B-A8FD8286FFF3}"/>
            </c:ext>
          </c:extLst>
        </c:ser>
        <c:ser>
          <c:idx val="4"/>
          <c:order val="4"/>
          <c:tx>
            <c:v>Z08214</c:v>
          </c:tx>
          <c:spPr>
            <a:ln w="25400">
              <a:solidFill>
                <a:schemeClr val="accent2"/>
              </a:solidFill>
            </a:ln>
          </c:spPr>
          <c:marker>
            <c:symbol val="none"/>
          </c:marker>
          <c:xVal>
            <c:numRef>
              <c:f>'Tx = D0'!$F$3:$F$76</c:f>
              <c:numCache>
                <c:formatCode>0.00</c:formatCode>
                <c:ptCount val="74"/>
                <c:pt idx="0">
                  <c:v>-55.85714285714236</c:v>
                </c:pt>
                <c:pt idx="1">
                  <c:v>-55.28571428571428</c:v>
                </c:pt>
                <c:pt idx="2">
                  <c:v>-54.85714285714236</c:v>
                </c:pt>
                <c:pt idx="3">
                  <c:v>-53.85714285714236</c:v>
                </c:pt>
                <c:pt idx="4">
                  <c:v>-53.0</c:v>
                </c:pt>
                <c:pt idx="5">
                  <c:v>-51.85714285714236</c:v>
                </c:pt>
                <c:pt idx="6">
                  <c:v>-50.85714285714236</c:v>
                </c:pt>
                <c:pt idx="7">
                  <c:v>-49.85714285714236</c:v>
                </c:pt>
                <c:pt idx="8">
                  <c:v>-48.85714285714236</c:v>
                </c:pt>
                <c:pt idx="9">
                  <c:v>-47.85714285714236</c:v>
                </c:pt>
                <c:pt idx="10">
                  <c:v>-46.85714285714236</c:v>
                </c:pt>
                <c:pt idx="11">
                  <c:v>-45.85714285714236</c:v>
                </c:pt>
                <c:pt idx="12">
                  <c:v>-45.0</c:v>
                </c:pt>
                <c:pt idx="13">
                  <c:v>-43.85714285714236</c:v>
                </c:pt>
                <c:pt idx="14">
                  <c:v>-42.85714285714236</c:v>
                </c:pt>
                <c:pt idx="15">
                  <c:v>-41.85714285714236</c:v>
                </c:pt>
                <c:pt idx="16">
                  <c:v>-40.85714285714236</c:v>
                </c:pt>
                <c:pt idx="17">
                  <c:v>-38.85714285714236</c:v>
                </c:pt>
                <c:pt idx="18">
                  <c:v>-36.85714285714236</c:v>
                </c:pt>
                <c:pt idx="19">
                  <c:v>-34.85714285714236</c:v>
                </c:pt>
                <c:pt idx="20">
                  <c:v>-32.85714285714236</c:v>
                </c:pt>
                <c:pt idx="21">
                  <c:v>-30.85714285714286</c:v>
                </c:pt>
                <c:pt idx="22">
                  <c:v>-29.85714285714286</c:v>
                </c:pt>
                <c:pt idx="23">
                  <c:v>-29.14285714285714</c:v>
                </c:pt>
                <c:pt idx="24">
                  <c:v>-26.85714285714286</c:v>
                </c:pt>
                <c:pt idx="25">
                  <c:v>-25.85714285714286</c:v>
                </c:pt>
                <c:pt idx="26">
                  <c:v>-24.85714285714286</c:v>
                </c:pt>
                <c:pt idx="27">
                  <c:v>-23.85714285714286</c:v>
                </c:pt>
                <c:pt idx="28">
                  <c:v>-22.85714285714286</c:v>
                </c:pt>
                <c:pt idx="29">
                  <c:v>-21.85714285714286</c:v>
                </c:pt>
                <c:pt idx="30">
                  <c:v>-20.85714285714286</c:v>
                </c:pt>
                <c:pt idx="31">
                  <c:v>-19.85714285714286</c:v>
                </c:pt>
                <c:pt idx="32">
                  <c:v>-18.85714285714286</c:v>
                </c:pt>
                <c:pt idx="33">
                  <c:v>-17.85714285714286</c:v>
                </c:pt>
                <c:pt idx="34">
                  <c:v>-16.85714285714286</c:v>
                </c:pt>
                <c:pt idx="35">
                  <c:v>-15.85714285714286</c:v>
                </c:pt>
                <c:pt idx="36">
                  <c:v>-14.85714285714286</c:v>
                </c:pt>
                <c:pt idx="37">
                  <c:v>-13.85714285714286</c:v>
                </c:pt>
                <c:pt idx="38">
                  <c:v>-13.0</c:v>
                </c:pt>
                <c:pt idx="39">
                  <c:v>-11.85714285714286</c:v>
                </c:pt>
                <c:pt idx="40">
                  <c:v>-10.85714285714286</c:v>
                </c:pt>
                <c:pt idx="41">
                  <c:v>-8.85714285714286</c:v>
                </c:pt>
                <c:pt idx="42">
                  <c:v>-6.857142857142835</c:v>
                </c:pt>
                <c:pt idx="43">
                  <c:v>-4.0</c:v>
                </c:pt>
                <c:pt idx="44">
                  <c:v>0.0</c:v>
                </c:pt>
                <c:pt idx="45">
                  <c:v>1.0</c:v>
                </c:pt>
                <c:pt idx="46">
                  <c:v>2.142857142857143</c:v>
                </c:pt>
                <c:pt idx="47">
                  <c:v>3.142857142857143</c:v>
                </c:pt>
                <c:pt idx="48">
                  <c:v>4.142857142857141</c:v>
                </c:pt>
                <c:pt idx="49">
                  <c:v>5.142857142857141</c:v>
                </c:pt>
                <c:pt idx="50">
                  <c:v>6.142857142857141</c:v>
                </c:pt>
                <c:pt idx="51">
                  <c:v>7.142857142857141</c:v>
                </c:pt>
                <c:pt idx="52">
                  <c:v>8.142857142857121</c:v>
                </c:pt>
                <c:pt idx="53">
                  <c:v>10.0</c:v>
                </c:pt>
                <c:pt idx="54">
                  <c:v>11.0</c:v>
                </c:pt>
                <c:pt idx="55">
                  <c:v>12.14285714285714</c:v>
                </c:pt>
                <c:pt idx="56">
                  <c:v>13.14285714285714</c:v>
                </c:pt>
                <c:pt idx="57">
                  <c:v>14.14285714285714</c:v>
                </c:pt>
                <c:pt idx="58">
                  <c:v>15.14285714285714</c:v>
                </c:pt>
                <c:pt idx="59">
                  <c:v>16.14285714285714</c:v>
                </c:pt>
                <c:pt idx="60">
                  <c:v>17.14285714285714</c:v>
                </c:pt>
                <c:pt idx="61">
                  <c:v>18.14285714285714</c:v>
                </c:pt>
                <c:pt idx="62">
                  <c:v>21.14285714285714</c:v>
                </c:pt>
                <c:pt idx="63">
                  <c:v>22.14285714285714</c:v>
                </c:pt>
                <c:pt idx="64">
                  <c:v>23.0</c:v>
                </c:pt>
                <c:pt idx="65">
                  <c:v>24.14285714285714</c:v>
                </c:pt>
                <c:pt idx="66">
                  <c:v>25.0</c:v>
                </c:pt>
                <c:pt idx="67">
                  <c:v>26.14285714285714</c:v>
                </c:pt>
                <c:pt idx="68">
                  <c:v>27.14285714285714</c:v>
                </c:pt>
                <c:pt idx="69">
                  <c:v>28.14285714285714</c:v>
                </c:pt>
                <c:pt idx="70">
                  <c:v>29.14285714285714</c:v>
                </c:pt>
                <c:pt idx="71">
                  <c:v>30.14285714285714</c:v>
                </c:pt>
                <c:pt idx="72">
                  <c:v>31.14285714285714</c:v>
                </c:pt>
                <c:pt idx="73">
                  <c:v>32.14285714285714</c:v>
                </c:pt>
              </c:numCache>
            </c:numRef>
          </c:xVal>
          <c:yVal>
            <c:numRef>
              <c:f>'Tx = D0'!$I$3:$I$76</c:f>
              <c:numCache>
                <c:formatCode>#,##0</c:formatCode>
                <c:ptCount val="74"/>
                <c:pt idx="0">
                  <c:v>30.0</c:v>
                </c:pt>
                <c:pt idx="1">
                  <c:v>52246.0</c:v>
                </c:pt>
                <c:pt idx="2">
                  <c:v>1.915324E6</c:v>
                </c:pt>
                <c:pt idx="3">
                  <c:v>1.1473731E7</c:v>
                </c:pt>
                <c:pt idx="4">
                  <c:v>2.350574E6</c:v>
                </c:pt>
                <c:pt idx="5">
                  <c:v>1.098525E6</c:v>
                </c:pt>
                <c:pt idx="6">
                  <c:v>110456.0</c:v>
                </c:pt>
                <c:pt idx="7">
                  <c:v>92349.0</c:v>
                </c:pt>
                <c:pt idx="8">
                  <c:v>43432.0</c:v>
                </c:pt>
                <c:pt idx="9">
                  <c:v>31315.0</c:v>
                </c:pt>
                <c:pt idx="10">
                  <c:v>9723.0</c:v>
                </c:pt>
                <c:pt idx="11">
                  <c:v>3391.0</c:v>
                </c:pt>
                <c:pt idx="12">
                  <c:v>8691.0</c:v>
                </c:pt>
                <c:pt idx="13">
                  <c:v>2108.0</c:v>
                </c:pt>
                <c:pt idx="14">
                  <c:v>3935.0</c:v>
                </c:pt>
                <c:pt idx="15">
                  <c:v>4768.0</c:v>
                </c:pt>
                <c:pt idx="16">
                  <c:v>6187.0</c:v>
                </c:pt>
                <c:pt idx="17">
                  <c:v>4531.0</c:v>
                </c:pt>
                <c:pt idx="18">
                  <c:v>4793.0</c:v>
                </c:pt>
                <c:pt idx="19">
                  <c:v>10588.0</c:v>
                </c:pt>
                <c:pt idx="20">
                  <c:v>855.0</c:v>
                </c:pt>
                <c:pt idx="21">
                  <c:v>2021.0</c:v>
                </c:pt>
                <c:pt idx="22">
                  <c:v>17.0</c:v>
                </c:pt>
                <c:pt idx="23">
                  <c:v>30.0</c:v>
                </c:pt>
                <c:pt idx="24">
                  <c:v>30.0</c:v>
                </c:pt>
                <c:pt idx="25">
                  <c:v>30.0</c:v>
                </c:pt>
                <c:pt idx="26">
                  <c:v>30.0</c:v>
                </c:pt>
                <c:pt idx="27">
                  <c:v>30.0</c:v>
                </c:pt>
                <c:pt idx="28">
                  <c:v>30.0</c:v>
                </c:pt>
                <c:pt idx="29">
                  <c:v>30.0</c:v>
                </c:pt>
                <c:pt idx="30">
                  <c:v>30.0</c:v>
                </c:pt>
                <c:pt idx="31">
                  <c:v>30.0</c:v>
                </c:pt>
                <c:pt idx="32">
                  <c:v>30.0</c:v>
                </c:pt>
                <c:pt idx="33">
                  <c:v>18.0</c:v>
                </c:pt>
                <c:pt idx="34">
                  <c:v>30.0</c:v>
                </c:pt>
                <c:pt idx="35">
                  <c:v>30.0</c:v>
                </c:pt>
                <c:pt idx="36">
                  <c:v>30.0</c:v>
                </c:pt>
                <c:pt idx="37">
                  <c:v>30.0</c:v>
                </c:pt>
                <c:pt idx="38">
                  <c:v>30.0</c:v>
                </c:pt>
                <c:pt idx="39">
                  <c:v>30.0</c:v>
                </c:pt>
                <c:pt idx="41">
                  <c:v>30.0</c:v>
                </c:pt>
                <c:pt idx="42">
                  <c:v>44.0</c:v>
                </c:pt>
                <c:pt idx="43">
                  <c:v>30.0</c:v>
                </c:pt>
                <c:pt idx="44">
                  <c:v>90.0</c:v>
                </c:pt>
                <c:pt idx="45">
                  <c:v>30.0</c:v>
                </c:pt>
                <c:pt idx="46">
                  <c:v>30.0</c:v>
                </c:pt>
                <c:pt idx="47">
                  <c:v>30.0</c:v>
                </c:pt>
                <c:pt idx="48">
                  <c:v>30.0</c:v>
                </c:pt>
                <c:pt idx="49">
                  <c:v>30.0</c:v>
                </c:pt>
                <c:pt idx="50">
                  <c:v>30.0</c:v>
                </c:pt>
                <c:pt idx="51">
                  <c:v>30.0</c:v>
                </c:pt>
                <c:pt idx="52">
                  <c:v>30.0</c:v>
                </c:pt>
                <c:pt idx="53">
                  <c:v>30.0</c:v>
                </c:pt>
                <c:pt idx="54">
                  <c:v>30.0</c:v>
                </c:pt>
                <c:pt idx="55">
                  <c:v>30.0</c:v>
                </c:pt>
                <c:pt idx="56">
                  <c:v>30.0</c:v>
                </c:pt>
                <c:pt idx="57">
                  <c:v>30.0</c:v>
                </c:pt>
                <c:pt idx="58">
                  <c:v>30.0</c:v>
                </c:pt>
                <c:pt idx="59">
                  <c:v>30.0</c:v>
                </c:pt>
                <c:pt idx="60">
                  <c:v>30.0</c:v>
                </c:pt>
                <c:pt idx="61">
                  <c:v>30.0</c:v>
                </c:pt>
                <c:pt idx="64">
                  <c:v>30.0</c:v>
                </c:pt>
                <c:pt idx="65">
                  <c:v>30.0</c:v>
                </c:pt>
                <c:pt idx="66">
                  <c:v>225.0</c:v>
                </c:pt>
                <c:pt idx="67">
                  <c:v>8.126623E6</c:v>
                </c:pt>
                <c:pt idx="68">
                  <c:v>1.1889296E7</c:v>
                </c:pt>
                <c:pt idx="69">
                  <c:v>4.980666E6</c:v>
                </c:pt>
                <c:pt idx="70">
                  <c:v>2.582242E6</c:v>
                </c:pt>
                <c:pt idx="71">
                  <c:v>4.224602E6</c:v>
                </c:pt>
                <c:pt idx="72">
                  <c:v>2.270709E6</c:v>
                </c:pt>
                <c:pt idx="73">
                  <c:v>1.243847E6</c:v>
                </c:pt>
              </c:numCache>
            </c:numRef>
          </c:yVal>
          <c:smooth val="0"/>
          <c:extLst xmlns:c16r2="http://schemas.microsoft.com/office/drawing/2015/06/chart">
            <c:ext xmlns:c16="http://schemas.microsoft.com/office/drawing/2014/chart" uri="{C3380CC4-5D6E-409C-BE32-E72D297353CC}">
              <c16:uniqueId val="{00000004-C6F1-4335-884B-A8FD8286FFF3}"/>
            </c:ext>
          </c:extLst>
        </c:ser>
        <c:ser>
          <c:idx val="5"/>
          <c:order val="5"/>
          <c:tx>
            <c:v>A11200</c:v>
          </c:tx>
          <c:spPr>
            <a:ln w="25400">
              <a:solidFill>
                <a:schemeClr val="accent2"/>
              </a:solidFill>
            </a:ln>
          </c:spPr>
          <c:marker>
            <c:symbol val="none"/>
          </c:marker>
          <c:xVal>
            <c:numRef>
              <c:f>'Tx = D0'!$M$3:$M$79</c:f>
              <c:numCache>
                <c:formatCode>0.00</c:formatCode>
                <c:ptCount val="77"/>
                <c:pt idx="0">
                  <c:v>-63.0</c:v>
                </c:pt>
                <c:pt idx="1">
                  <c:v>-61.85714285714236</c:v>
                </c:pt>
                <c:pt idx="2">
                  <c:v>-60.85714285714236</c:v>
                </c:pt>
                <c:pt idx="3">
                  <c:v>-60.28571428571428</c:v>
                </c:pt>
                <c:pt idx="4">
                  <c:v>-59.85714285714236</c:v>
                </c:pt>
                <c:pt idx="5">
                  <c:v>-58.85714285714236</c:v>
                </c:pt>
                <c:pt idx="6">
                  <c:v>-58.0</c:v>
                </c:pt>
                <c:pt idx="7">
                  <c:v>-56.85714285714236</c:v>
                </c:pt>
                <c:pt idx="8">
                  <c:v>-55.85714285714236</c:v>
                </c:pt>
                <c:pt idx="9">
                  <c:v>-54.85714285714236</c:v>
                </c:pt>
                <c:pt idx="10">
                  <c:v>-53.85714285714236</c:v>
                </c:pt>
                <c:pt idx="11">
                  <c:v>-52.85714285714236</c:v>
                </c:pt>
                <c:pt idx="12">
                  <c:v>-51.85714285714236</c:v>
                </c:pt>
                <c:pt idx="13">
                  <c:v>-51.0</c:v>
                </c:pt>
                <c:pt idx="14">
                  <c:v>-49.85714285714236</c:v>
                </c:pt>
                <c:pt idx="15">
                  <c:v>-48.85714285714236</c:v>
                </c:pt>
                <c:pt idx="16">
                  <c:v>-47.85714285714236</c:v>
                </c:pt>
                <c:pt idx="17">
                  <c:v>-46.85714285714236</c:v>
                </c:pt>
                <c:pt idx="18">
                  <c:v>-45.85714285714236</c:v>
                </c:pt>
                <c:pt idx="19">
                  <c:v>-43.85714285714236</c:v>
                </c:pt>
                <c:pt idx="20">
                  <c:v>-41.85714285714236</c:v>
                </c:pt>
                <c:pt idx="21">
                  <c:v>-39.85714285714236</c:v>
                </c:pt>
                <c:pt idx="22">
                  <c:v>-37.85714285714236</c:v>
                </c:pt>
                <c:pt idx="23">
                  <c:v>-35.85714285714236</c:v>
                </c:pt>
                <c:pt idx="24">
                  <c:v>-34.85714285714236</c:v>
                </c:pt>
                <c:pt idx="25">
                  <c:v>-34.0</c:v>
                </c:pt>
                <c:pt idx="26">
                  <c:v>-31.85714285714286</c:v>
                </c:pt>
                <c:pt idx="27">
                  <c:v>-30.85714285714286</c:v>
                </c:pt>
                <c:pt idx="28">
                  <c:v>-29.85714285714286</c:v>
                </c:pt>
                <c:pt idx="29">
                  <c:v>-28.85714285714286</c:v>
                </c:pt>
                <c:pt idx="30">
                  <c:v>-27.85714285714286</c:v>
                </c:pt>
                <c:pt idx="31">
                  <c:v>-26.85714285714286</c:v>
                </c:pt>
                <c:pt idx="32">
                  <c:v>-25.85714285714286</c:v>
                </c:pt>
                <c:pt idx="33">
                  <c:v>-24.85714285714286</c:v>
                </c:pt>
                <c:pt idx="34">
                  <c:v>-23.85714285714286</c:v>
                </c:pt>
                <c:pt idx="35">
                  <c:v>-21.85714285714286</c:v>
                </c:pt>
                <c:pt idx="36">
                  <c:v>-20.85714285714286</c:v>
                </c:pt>
                <c:pt idx="37">
                  <c:v>-18.85714285714286</c:v>
                </c:pt>
                <c:pt idx="38">
                  <c:v>-17.85714285714286</c:v>
                </c:pt>
                <c:pt idx="39">
                  <c:v>-15.85714285714286</c:v>
                </c:pt>
                <c:pt idx="40">
                  <c:v>-13.85714285714286</c:v>
                </c:pt>
                <c:pt idx="41">
                  <c:v>-11.85714285714286</c:v>
                </c:pt>
                <c:pt idx="42">
                  <c:v>-9.85714285714286</c:v>
                </c:pt>
                <c:pt idx="43">
                  <c:v>-7.857142857142835</c:v>
                </c:pt>
                <c:pt idx="44">
                  <c:v>-6.857142857142835</c:v>
                </c:pt>
                <c:pt idx="45">
                  <c:v>-3.857142857142857</c:v>
                </c:pt>
                <c:pt idx="46">
                  <c:v>0.0</c:v>
                </c:pt>
                <c:pt idx="47">
                  <c:v>1.142857142857143</c:v>
                </c:pt>
                <c:pt idx="48">
                  <c:v>2.142857142857143</c:v>
                </c:pt>
                <c:pt idx="49">
                  <c:v>3.142857142857143</c:v>
                </c:pt>
                <c:pt idx="50">
                  <c:v>4.142857142857141</c:v>
                </c:pt>
                <c:pt idx="51">
                  <c:v>5.142857142857141</c:v>
                </c:pt>
                <c:pt idx="52">
                  <c:v>6.142857142857141</c:v>
                </c:pt>
                <c:pt idx="53">
                  <c:v>10.14285714285714</c:v>
                </c:pt>
                <c:pt idx="54">
                  <c:v>10.71428571428571</c:v>
                </c:pt>
                <c:pt idx="55">
                  <c:v>12.14285714285714</c:v>
                </c:pt>
                <c:pt idx="56">
                  <c:v>13.14285714285714</c:v>
                </c:pt>
                <c:pt idx="57">
                  <c:v>14.14285714285714</c:v>
                </c:pt>
                <c:pt idx="58">
                  <c:v>15.14285714285714</c:v>
                </c:pt>
                <c:pt idx="59">
                  <c:v>16.14285714285714</c:v>
                </c:pt>
                <c:pt idx="60">
                  <c:v>17.14285714285714</c:v>
                </c:pt>
                <c:pt idx="61">
                  <c:v>20.14285714285714</c:v>
                </c:pt>
                <c:pt idx="62">
                  <c:v>20.57142857142857</c:v>
                </c:pt>
                <c:pt idx="63">
                  <c:v>20.85714285714286</c:v>
                </c:pt>
                <c:pt idx="64">
                  <c:v>21.14285714285714</c:v>
                </c:pt>
                <c:pt idx="65">
                  <c:v>22.14285714285714</c:v>
                </c:pt>
                <c:pt idx="66">
                  <c:v>23.14285714285714</c:v>
                </c:pt>
                <c:pt idx="67">
                  <c:v>24.14285714285714</c:v>
                </c:pt>
                <c:pt idx="68">
                  <c:v>25.14285714285714</c:v>
                </c:pt>
                <c:pt idx="69">
                  <c:v>26.14285714285714</c:v>
                </c:pt>
                <c:pt idx="70">
                  <c:v>27.14285714285714</c:v>
                </c:pt>
                <c:pt idx="71">
                  <c:v>28.14285714285714</c:v>
                </c:pt>
                <c:pt idx="72">
                  <c:v>30.14285714285714</c:v>
                </c:pt>
                <c:pt idx="73">
                  <c:v>31.14285714285714</c:v>
                </c:pt>
                <c:pt idx="74">
                  <c:v>32.14285714285714</c:v>
                </c:pt>
                <c:pt idx="75">
                  <c:v>34.14285714285714</c:v>
                </c:pt>
                <c:pt idx="76">
                  <c:v>35.57142857142829</c:v>
                </c:pt>
              </c:numCache>
            </c:numRef>
          </c:xVal>
          <c:yVal>
            <c:numRef>
              <c:f>'Tx = D0'!$N$3:$N$79</c:f>
              <c:numCache>
                <c:formatCode>#,##0</c:formatCode>
                <c:ptCount val="77"/>
                <c:pt idx="0" formatCode="General">
                  <c:v>30.0</c:v>
                </c:pt>
                <c:pt idx="1">
                  <c:v>30.0</c:v>
                </c:pt>
                <c:pt idx="2">
                  <c:v>30.0</c:v>
                </c:pt>
                <c:pt idx="3">
                  <c:v>7442.0</c:v>
                </c:pt>
                <c:pt idx="4">
                  <c:v>222914.0</c:v>
                </c:pt>
                <c:pt idx="5">
                  <c:v>2.801779E6</c:v>
                </c:pt>
                <c:pt idx="6">
                  <c:v>21863.0</c:v>
                </c:pt>
                <c:pt idx="7">
                  <c:v>4211.0</c:v>
                </c:pt>
                <c:pt idx="8">
                  <c:v>6365.0</c:v>
                </c:pt>
                <c:pt idx="9">
                  <c:v>2154.0</c:v>
                </c:pt>
                <c:pt idx="10">
                  <c:v>1124.0</c:v>
                </c:pt>
                <c:pt idx="11">
                  <c:v>12349.0</c:v>
                </c:pt>
                <c:pt idx="12">
                  <c:v>2166.0</c:v>
                </c:pt>
                <c:pt idx="13">
                  <c:v>194.0</c:v>
                </c:pt>
                <c:pt idx="14">
                  <c:v>50.0</c:v>
                </c:pt>
                <c:pt idx="15">
                  <c:v>51.0</c:v>
                </c:pt>
                <c:pt idx="16">
                  <c:v>865.0</c:v>
                </c:pt>
                <c:pt idx="17">
                  <c:v>162.0</c:v>
                </c:pt>
                <c:pt idx="18">
                  <c:v>547.0</c:v>
                </c:pt>
                <c:pt idx="19">
                  <c:v>62.0</c:v>
                </c:pt>
                <c:pt idx="20">
                  <c:v>58.0</c:v>
                </c:pt>
                <c:pt idx="21">
                  <c:v>36.0</c:v>
                </c:pt>
                <c:pt idx="22">
                  <c:v>848.0</c:v>
                </c:pt>
                <c:pt idx="23">
                  <c:v>377.0</c:v>
                </c:pt>
                <c:pt idx="24">
                  <c:v>30.0</c:v>
                </c:pt>
                <c:pt idx="25">
                  <c:v>15.0</c:v>
                </c:pt>
                <c:pt idx="26">
                  <c:v>30.0</c:v>
                </c:pt>
                <c:pt idx="27">
                  <c:v>30.0</c:v>
                </c:pt>
                <c:pt idx="28">
                  <c:v>30.0</c:v>
                </c:pt>
                <c:pt idx="29">
                  <c:v>30.0</c:v>
                </c:pt>
                <c:pt idx="30">
                  <c:v>30.0</c:v>
                </c:pt>
                <c:pt idx="31">
                  <c:v>30.0</c:v>
                </c:pt>
                <c:pt idx="32">
                  <c:v>30.0</c:v>
                </c:pt>
                <c:pt idx="33">
                  <c:v>30.0</c:v>
                </c:pt>
                <c:pt idx="34">
                  <c:v>30.0</c:v>
                </c:pt>
                <c:pt idx="35">
                  <c:v>30.0</c:v>
                </c:pt>
                <c:pt idx="36">
                  <c:v>30.0</c:v>
                </c:pt>
                <c:pt idx="37">
                  <c:v>30.0</c:v>
                </c:pt>
                <c:pt idx="38">
                  <c:v>30.0</c:v>
                </c:pt>
                <c:pt idx="39">
                  <c:v>30.0</c:v>
                </c:pt>
                <c:pt idx="40">
                  <c:v>30.0</c:v>
                </c:pt>
                <c:pt idx="41">
                  <c:v>30.0</c:v>
                </c:pt>
                <c:pt idx="42">
                  <c:v>30.0</c:v>
                </c:pt>
                <c:pt idx="43">
                  <c:v>30.0</c:v>
                </c:pt>
                <c:pt idx="44">
                  <c:v>30.0</c:v>
                </c:pt>
                <c:pt idx="45">
                  <c:v>30.0</c:v>
                </c:pt>
                <c:pt idx="46">
                  <c:v>30.0</c:v>
                </c:pt>
                <c:pt idx="47">
                  <c:v>30.0</c:v>
                </c:pt>
                <c:pt idx="48">
                  <c:v>30.0</c:v>
                </c:pt>
                <c:pt idx="49">
                  <c:v>30.0</c:v>
                </c:pt>
                <c:pt idx="50">
                  <c:v>30.0</c:v>
                </c:pt>
                <c:pt idx="51">
                  <c:v>30.0</c:v>
                </c:pt>
                <c:pt idx="52">
                  <c:v>30.0</c:v>
                </c:pt>
                <c:pt idx="53">
                  <c:v>30.0</c:v>
                </c:pt>
                <c:pt idx="54">
                  <c:v>30.0</c:v>
                </c:pt>
                <c:pt idx="55">
                  <c:v>30.0</c:v>
                </c:pt>
                <c:pt idx="56">
                  <c:v>30.0</c:v>
                </c:pt>
                <c:pt idx="57">
                  <c:v>30.0</c:v>
                </c:pt>
                <c:pt idx="58">
                  <c:v>30.0</c:v>
                </c:pt>
                <c:pt idx="59">
                  <c:v>30.0</c:v>
                </c:pt>
                <c:pt idx="64">
                  <c:v>30.0</c:v>
                </c:pt>
                <c:pt idx="65">
                  <c:v>30.0</c:v>
                </c:pt>
                <c:pt idx="66">
                  <c:v>30.0</c:v>
                </c:pt>
                <c:pt idx="67">
                  <c:v>30.0</c:v>
                </c:pt>
                <c:pt idx="68">
                  <c:v>30.0</c:v>
                </c:pt>
                <c:pt idx="69">
                  <c:v>24748.0</c:v>
                </c:pt>
                <c:pt idx="70">
                  <c:v>385471.0</c:v>
                </c:pt>
                <c:pt idx="71">
                  <c:v>1.066664E6</c:v>
                </c:pt>
                <c:pt idx="72">
                  <c:v>1096.0</c:v>
                </c:pt>
                <c:pt idx="73">
                  <c:v>1299.0</c:v>
                </c:pt>
                <c:pt idx="74">
                  <c:v>827.0</c:v>
                </c:pt>
                <c:pt idx="75">
                  <c:v>4313.0</c:v>
                </c:pt>
                <c:pt idx="76">
                  <c:v>3741.0</c:v>
                </c:pt>
              </c:numCache>
            </c:numRef>
          </c:yVal>
          <c:smooth val="0"/>
          <c:extLst xmlns:c16r2="http://schemas.microsoft.com/office/drawing/2015/06/chart">
            <c:ext xmlns:c16="http://schemas.microsoft.com/office/drawing/2014/chart" uri="{C3380CC4-5D6E-409C-BE32-E72D297353CC}">
              <c16:uniqueId val="{00000005-C6F1-4335-884B-A8FD8286FFF3}"/>
            </c:ext>
          </c:extLst>
        </c:ser>
        <c:ser>
          <c:idx val="6"/>
          <c:order val="6"/>
          <c:tx>
            <c:v>Z09196</c:v>
          </c:tx>
          <c:spPr>
            <a:ln w="25400">
              <a:solidFill>
                <a:schemeClr val="accent2"/>
              </a:solidFill>
            </a:ln>
          </c:spPr>
          <c:marker>
            <c:symbol val="none"/>
          </c:marker>
          <c:xVal>
            <c:numRef>
              <c:f>'Tx = D0'!$Q$3:$Q$77</c:f>
              <c:numCache>
                <c:formatCode>0.00</c:formatCode>
                <c:ptCount val="75"/>
                <c:pt idx="0">
                  <c:v>-57.85714285714236</c:v>
                </c:pt>
                <c:pt idx="1">
                  <c:v>-56.85714285714236</c:v>
                </c:pt>
                <c:pt idx="2">
                  <c:v>-56.28571428571428</c:v>
                </c:pt>
                <c:pt idx="3">
                  <c:v>-55.85714285714236</c:v>
                </c:pt>
                <c:pt idx="4">
                  <c:v>-54.85714285714236</c:v>
                </c:pt>
                <c:pt idx="5">
                  <c:v>-54.0</c:v>
                </c:pt>
                <c:pt idx="6">
                  <c:v>-52.85714285714236</c:v>
                </c:pt>
                <c:pt idx="7">
                  <c:v>-51.85714285714236</c:v>
                </c:pt>
                <c:pt idx="8">
                  <c:v>-50.85714285714236</c:v>
                </c:pt>
                <c:pt idx="9">
                  <c:v>-49.85714285714236</c:v>
                </c:pt>
                <c:pt idx="10">
                  <c:v>-48.85714285714236</c:v>
                </c:pt>
                <c:pt idx="11">
                  <c:v>-47.85714285714236</c:v>
                </c:pt>
                <c:pt idx="12">
                  <c:v>-46.85714285714236</c:v>
                </c:pt>
                <c:pt idx="13">
                  <c:v>-46.0</c:v>
                </c:pt>
                <c:pt idx="14">
                  <c:v>-44.85714285714236</c:v>
                </c:pt>
                <c:pt idx="15">
                  <c:v>-43.85714285714236</c:v>
                </c:pt>
                <c:pt idx="16">
                  <c:v>-42.85714285714236</c:v>
                </c:pt>
                <c:pt idx="17">
                  <c:v>-41.85714285714236</c:v>
                </c:pt>
                <c:pt idx="18">
                  <c:v>-39.85714285714236</c:v>
                </c:pt>
                <c:pt idx="19">
                  <c:v>-37.85714285714236</c:v>
                </c:pt>
                <c:pt idx="20">
                  <c:v>-35.85714285714236</c:v>
                </c:pt>
                <c:pt idx="21">
                  <c:v>-33.85714285714236</c:v>
                </c:pt>
                <c:pt idx="22">
                  <c:v>-32.42857142857143</c:v>
                </c:pt>
                <c:pt idx="23">
                  <c:v>-31.42857142857143</c:v>
                </c:pt>
                <c:pt idx="24">
                  <c:v>-30.14285714285714</c:v>
                </c:pt>
                <c:pt idx="25">
                  <c:v>-28.85714285714286</c:v>
                </c:pt>
                <c:pt idx="26">
                  <c:v>-27.85714285714286</c:v>
                </c:pt>
                <c:pt idx="27">
                  <c:v>-26.85714285714286</c:v>
                </c:pt>
                <c:pt idx="28">
                  <c:v>-25.85714285714286</c:v>
                </c:pt>
                <c:pt idx="29">
                  <c:v>-24.85714285714286</c:v>
                </c:pt>
                <c:pt idx="30">
                  <c:v>-22.85714285714286</c:v>
                </c:pt>
                <c:pt idx="31">
                  <c:v>-21.85714285714286</c:v>
                </c:pt>
                <c:pt idx="32">
                  <c:v>-19.85714285714286</c:v>
                </c:pt>
                <c:pt idx="33">
                  <c:v>-18.85714285714286</c:v>
                </c:pt>
                <c:pt idx="34">
                  <c:v>-17.85714285714286</c:v>
                </c:pt>
                <c:pt idx="35">
                  <c:v>-16.85714285714286</c:v>
                </c:pt>
                <c:pt idx="36">
                  <c:v>-15.85714285714286</c:v>
                </c:pt>
                <c:pt idx="37">
                  <c:v>-14.85714285714286</c:v>
                </c:pt>
                <c:pt idx="38">
                  <c:v>-13.85714285714286</c:v>
                </c:pt>
                <c:pt idx="39">
                  <c:v>-11.85714285714286</c:v>
                </c:pt>
                <c:pt idx="40">
                  <c:v>-9.85714285714286</c:v>
                </c:pt>
                <c:pt idx="41">
                  <c:v>-7.857142857142835</c:v>
                </c:pt>
                <c:pt idx="42">
                  <c:v>-4.857142857142835</c:v>
                </c:pt>
                <c:pt idx="43">
                  <c:v>0.0</c:v>
                </c:pt>
                <c:pt idx="44">
                  <c:v>1.142857142857143</c:v>
                </c:pt>
                <c:pt idx="45">
                  <c:v>2.142857142857143</c:v>
                </c:pt>
                <c:pt idx="46">
                  <c:v>3.142857142857143</c:v>
                </c:pt>
                <c:pt idx="47">
                  <c:v>4.142857142857141</c:v>
                </c:pt>
                <c:pt idx="48">
                  <c:v>5.142857142857141</c:v>
                </c:pt>
                <c:pt idx="49">
                  <c:v>6.142857142857141</c:v>
                </c:pt>
                <c:pt idx="50">
                  <c:v>8.142857142857121</c:v>
                </c:pt>
                <c:pt idx="51">
                  <c:v>8.85714285714286</c:v>
                </c:pt>
                <c:pt idx="52">
                  <c:v>10.14285714285714</c:v>
                </c:pt>
                <c:pt idx="53">
                  <c:v>11.14285714285714</c:v>
                </c:pt>
                <c:pt idx="54">
                  <c:v>12.14285714285714</c:v>
                </c:pt>
                <c:pt idx="55">
                  <c:v>13.14285714285714</c:v>
                </c:pt>
                <c:pt idx="56">
                  <c:v>14.14285714285714</c:v>
                </c:pt>
                <c:pt idx="57">
                  <c:v>15.14285714285714</c:v>
                </c:pt>
                <c:pt idx="58">
                  <c:v>16.14285714285714</c:v>
                </c:pt>
                <c:pt idx="59">
                  <c:v>17.14285714285714</c:v>
                </c:pt>
                <c:pt idx="60">
                  <c:v>18.14285714285714</c:v>
                </c:pt>
                <c:pt idx="61">
                  <c:v>19.14285714285714</c:v>
                </c:pt>
                <c:pt idx="62">
                  <c:v>20.85714285714286</c:v>
                </c:pt>
                <c:pt idx="63">
                  <c:v>23.14285714285714</c:v>
                </c:pt>
                <c:pt idx="64">
                  <c:v>24.14285714285714</c:v>
                </c:pt>
                <c:pt idx="65">
                  <c:v>25.14285714285714</c:v>
                </c:pt>
                <c:pt idx="66">
                  <c:v>26.14285714285714</c:v>
                </c:pt>
                <c:pt idx="67">
                  <c:v>27.14285714285714</c:v>
                </c:pt>
                <c:pt idx="68">
                  <c:v>29.14285714285714</c:v>
                </c:pt>
                <c:pt idx="69">
                  <c:v>30.14285714285714</c:v>
                </c:pt>
                <c:pt idx="70">
                  <c:v>31.14285714285714</c:v>
                </c:pt>
                <c:pt idx="71">
                  <c:v>33.14285714285714</c:v>
                </c:pt>
                <c:pt idx="72">
                  <c:v>35.14285714285714</c:v>
                </c:pt>
                <c:pt idx="73">
                  <c:v>36.14285714285714</c:v>
                </c:pt>
                <c:pt idx="74">
                  <c:v>36.57142857142829</c:v>
                </c:pt>
              </c:numCache>
            </c:numRef>
          </c:xVal>
          <c:yVal>
            <c:numRef>
              <c:f>'Tx = D0'!$R$3:$R$77</c:f>
              <c:numCache>
                <c:formatCode>#,##0</c:formatCode>
                <c:ptCount val="75"/>
                <c:pt idx="0">
                  <c:v>30.0</c:v>
                </c:pt>
                <c:pt idx="1">
                  <c:v>30.0</c:v>
                </c:pt>
                <c:pt idx="2">
                  <c:v>19424.0</c:v>
                </c:pt>
                <c:pt idx="3">
                  <c:v>515191.0</c:v>
                </c:pt>
                <c:pt idx="4">
                  <c:v>373680.0</c:v>
                </c:pt>
                <c:pt idx="5">
                  <c:v>394746.0</c:v>
                </c:pt>
                <c:pt idx="6">
                  <c:v>160557.0</c:v>
                </c:pt>
                <c:pt idx="7">
                  <c:v>49104.0</c:v>
                </c:pt>
                <c:pt idx="8">
                  <c:v>16988.0</c:v>
                </c:pt>
                <c:pt idx="9">
                  <c:v>1771.0</c:v>
                </c:pt>
                <c:pt idx="10">
                  <c:v>3067.0</c:v>
                </c:pt>
                <c:pt idx="11">
                  <c:v>627.0</c:v>
                </c:pt>
                <c:pt idx="12">
                  <c:v>539.0</c:v>
                </c:pt>
                <c:pt idx="13">
                  <c:v>444.0</c:v>
                </c:pt>
                <c:pt idx="14">
                  <c:v>703.0</c:v>
                </c:pt>
                <c:pt idx="15">
                  <c:v>1127.0</c:v>
                </c:pt>
                <c:pt idx="16">
                  <c:v>2508.0</c:v>
                </c:pt>
                <c:pt idx="17">
                  <c:v>279.0</c:v>
                </c:pt>
                <c:pt idx="18">
                  <c:v>325.0</c:v>
                </c:pt>
                <c:pt idx="19">
                  <c:v>873.0</c:v>
                </c:pt>
                <c:pt idx="20">
                  <c:v>77.0</c:v>
                </c:pt>
                <c:pt idx="21">
                  <c:v>139.0</c:v>
                </c:pt>
                <c:pt idx="22">
                  <c:v>551.0</c:v>
                </c:pt>
                <c:pt idx="23">
                  <c:v>17.0</c:v>
                </c:pt>
                <c:pt idx="24">
                  <c:v>30.0</c:v>
                </c:pt>
                <c:pt idx="25">
                  <c:v>30.0</c:v>
                </c:pt>
                <c:pt idx="26">
                  <c:v>30.0</c:v>
                </c:pt>
                <c:pt idx="27">
                  <c:v>30.0</c:v>
                </c:pt>
                <c:pt idx="28">
                  <c:v>33.0</c:v>
                </c:pt>
                <c:pt idx="29">
                  <c:v>30.0</c:v>
                </c:pt>
                <c:pt idx="30">
                  <c:v>30.0</c:v>
                </c:pt>
                <c:pt idx="31">
                  <c:v>30.0</c:v>
                </c:pt>
                <c:pt idx="32">
                  <c:v>30.0</c:v>
                </c:pt>
                <c:pt idx="33">
                  <c:v>30.0</c:v>
                </c:pt>
                <c:pt idx="35">
                  <c:v>30.0</c:v>
                </c:pt>
                <c:pt idx="36">
                  <c:v>30.0</c:v>
                </c:pt>
                <c:pt idx="37">
                  <c:v>30.0</c:v>
                </c:pt>
                <c:pt idx="38">
                  <c:v>30.0</c:v>
                </c:pt>
                <c:pt idx="39">
                  <c:v>30.0</c:v>
                </c:pt>
                <c:pt idx="40">
                  <c:v>30.0</c:v>
                </c:pt>
                <c:pt idx="41">
                  <c:v>30.0</c:v>
                </c:pt>
                <c:pt idx="42">
                  <c:v>30.0</c:v>
                </c:pt>
                <c:pt idx="43">
                  <c:v>30.0</c:v>
                </c:pt>
                <c:pt idx="44">
                  <c:v>30.0</c:v>
                </c:pt>
                <c:pt idx="45">
                  <c:v>30.0</c:v>
                </c:pt>
                <c:pt idx="46">
                  <c:v>30.0</c:v>
                </c:pt>
                <c:pt idx="47">
                  <c:v>30.0</c:v>
                </c:pt>
                <c:pt idx="48">
                  <c:v>30.0</c:v>
                </c:pt>
                <c:pt idx="49">
                  <c:v>30.0</c:v>
                </c:pt>
                <c:pt idx="50">
                  <c:v>30.0</c:v>
                </c:pt>
                <c:pt idx="51">
                  <c:v>30.0</c:v>
                </c:pt>
                <c:pt idx="52">
                  <c:v>30.0</c:v>
                </c:pt>
                <c:pt idx="53">
                  <c:v>30.0</c:v>
                </c:pt>
                <c:pt idx="54">
                  <c:v>30.0</c:v>
                </c:pt>
                <c:pt idx="55">
                  <c:v>30.0</c:v>
                </c:pt>
                <c:pt idx="56">
                  <c:v>30.0</c:v>
                </c:pt>
                <c:pt idx="57">
                  <c:v>30.0</c:v>
                </c:pt>
                <c:pt idx="58">
                  <c:v>30.0</c:v>
                </c:pt>
                <c:pt idx="59">
                  <c:v>30.0</c:v>
                </c:pt>
                <c:pt idx="60">
                  <c:v>30.0</c:v>
                </c:pt>
                <c:pt idx="61">
                  <c:v>30.0</c:v>
                </c:pt>
                <c:pt idx="63">
                  <c:v>30.0</c:v>
                </c:pt>
                <c:pt idx="64">
                  <c:v>30.0</c:v>
                </c:pt>
                <c:pt idx="65">
                  <c:v>30.0</c:v>
                </c:pt>
                <c:pt idx="66">
                  <c:v>80.0</c:v>
                </c:pt>
                <c:pt idx="67">
                  <c:v>295096.0</c:v>
                </c:pt>
                <c:pt idx="68">
                  <c:v>1.238924E6</c:v>
                </c:pt>
                <c:pt idx="69">
                  <c:v>57415.0</c:v>
                </c:pt>
                <c:pt idx="70">
                  <c:v>7402.0</c:v>
                </c:pt>
                <c:pt idx="71">
                  <c:v>6592.0</c:v>
                </c:pt>
                <c:pt idx="72">
                  <c:v>16244.0</c:v>
                </c:pt>
                <c:pt idx="74">
                  <c:v>19143.0</c:v>
                </c:pt>
              </c:numCache>
            </c:numRef>
          </c:yVal>
          <c:smooth val="0"/>
          <c:extLst xmlns:c16r2="http://schemas.microsoft.com/office/drawing/2015/06/chart">
            <c:ext xmlns:c16="http://schemas.microsoft.com/office/drawing/2014/chart" uri="{C3380CC4-5D6E-409C-BE32-E72D297353CC}">
              <c16:uniqueId val="{00000006-C6F1-4335-884B-A8FD8286FFF3}"/>
            </c:ext>
          </c:extLst>
        </c:ser>
        <c:ser>
          <c:idx val="7"/>
          <c:order val="7"/>
          <c:tx>
            <c:v>Z09204</c:v>
          </c:tx>
          <c:spPr>
            <a:ln w="25400">
              <a:solidFill>
                <a:schemeClr val="tx2"/>
              </a:solidFill>
            </a:ln>
          </c:spPr>
          <c:marker>
            <c:symbol val="none"/>
          </c:marker>
          <c:xVal>
            <c:numRef>
              <c:f>'Tx = D0'!$Q$3:$Q$78</c:f>
              <c:numCache>
                <c:formatCode>0.00</c:formatCode>
                <c:ptCount val="76"/>
                <c:pt idx="0">
                  <c:v>-57.85714285714236</c:v>
                </c:pt>
                <c:pt idx="1">
                  <c:v>-56.85714285714236</c:v>
                </c:pt>
                <c:pt idx="2">
                  <c:v>-56.28571428571428</c:v>
                </c:pt>
                <c:pt idx="3">
                  <c:v>-55.85714285714236</c:v>
                </c:pt>
                <c:pt idx="4">
                  <c:v>-54.85714285714236</c:v>
                </c:pt>
                <c:pt idx="5">
                  <c:v>-54.0</c:v>
                </c:pt>
                <c:pt idx="6">
                  <c:v>-52.85714285714236</c:v>
                </c:pt>
                <c:pt idx="7">
                  <c:v>-51.85714285714236</c:v>
                </c:pt>
                <c:pt idx="8">
                  <c:v>-50.85714285714236</c:v>
                </c:pt>
                <c:pt idx="9">
                  <c:v>-49.85714285714236</c:v>
                </c:pt>
                <c:pt idx="10">
                  <c:v>-48.85714285714236</c:v>
                </c:pt>
                <c:pt idx="11">
                  <c:v>-47.85714285714236</c:v>
                </c:pt>
                <c:pt idx="12">
                  <c:v>-46.85714285714236</c:v>
                </c:pt>
                <c:pt idx="13">
                  <c:v>-46.0</c:v>
                </c:pt>
                <c:pt idx="14">
                  <c:v>-44.85714285714236</c:v>
                </c:pt>
                <c:pt idx="15">
                  <c:v>-43.85714285714236</c:v>
                </c:pt>
                <c:pt idx="16">
                  <c:v>-42.85714285714236</c:v>
                </c:pt>
                <c:pt idx="17">
                  <c:v>-41.85714285714236</c:v>
                </c:pt>
                <c:pt idx="18">
                  <c:v>-39.85714285714236</c:v>
                </c:pt>
                <c:pt idx="19">
                  <c:v>-37.85714285714236</c:v>
                </c:pt>
                <c:pt idx="20">
                  <c:v>-35.85714285714236</c:v>
                </c:pt>
                <c:pt idx="21">
                  <c:v>-33.85714285714236</c:v>
                </c:pt>
                <c:pt idx="22">
                  <c:v>-32.42857142857143</c:v>
                </c:pt>
                <c:pt idx="23">
                  <c:v>-31.42857142857143</c:v>
                </c:pt>
                <c:pt idx="24">
                  <c:v>-30.14285714285714</c:v>
                </c:pt>
                <c:pt idx="25">
                  <c:v>-28.85714285714286</c:v>
                </c:pt>
                <c:pt idx="26">
                  <c:v>-27.85714285714286</c:v>
                </c:pt>
                <c:pt idx="27">
                  <c:v>-26.85714285714286</c:v>
                </c:pt>
                <c:pt idx="28">
                  <c:v>-25.85714285714286</c:v>
                </c:pt>
                <c:pt idx="29">
                  <c:v>-24.85714285714286</c:v>
                </c:pt>
                <c:pt idx="30">
                  <c:v>-22.85714285714286</c:v>
                </c:pt>
                <c:pt idx="31">
                  <c:v>-21.85714285714286</c:v>
                </c:pt>
                <c:pt idx="32">
                  <c:v>-19.85714285714286</c:v>
                </c:pt>
                <c:pt idx="33">
                  <c:v>-18.85714285714286</c:v>
                </c:pt>
                <c:pt idx="34">
                  <c:v>-17.85714285714286</c:v>
                </c:pt>
                <c:pt idx="35">
                  <c:v>-16.85714285714286</c:v>
                </c:pt>
                <c:pt idx="36">
                  <c:v>-15.85714285714286</c:v>
                </c:pt>
                <c:pt idx="37">
                  <c:v>-14.85714285714286</c:v>
                </c:pt>
                <c:pt idx="38">
                  <c:v>-13.85714285714286</c:v>
                </c:pt>
                <c:pt idx="39">
                  <c:v>-11.85714285714286</c:v>
                </c:pt>
                <c:pt idx="40">
                  <c:v>-9.85714285714286</c:v>
                </c:pt>
                <c:pt idx="41">
                  <c:v>-7.857142857142835</c:v>
                </c:pt>
                <c:pt idx="42">
                  <c:v>-4.857142857142835</c:v>
                </c:pt>
                <c:pt idx="43">
                  <c:v>0.0</c:v>
                </c:pt>
                <c:pt idx="44">
                  <c:v>1.142857142857143</c:v>
                </c:pt>
                <c:pt idx="45">
                  <c:v>2.142857142857143</c:v>
                </c:pt>
                <c:pt idx="46">
                  <c:v>3.142857142857143</c:v>
                </c:pt>
                <c:pt idx="47">
                  <c:v>4.142857142857141</c:v>
                </c:pt>
                <c:pt idx="48">
                  <c:v>5.142857142857141</c:v>
                </c:pt>
                <c:pt idx="49">
                  <c:v>6.142857142857141</c:v>
                </c:pt>
                <c:pt idx="50">
                  <c:v>8.142857142857121</c:v>
                </c:pt>
                <c:pt idx="51">
                  <c:v>8.85714285714286</c:v>
                </c:pt>
                <c:pt idx="52">
                  <c:v>10.14285714285714</c:v>
                </c:pt>
                <c:pt idx="53">
                  <c:v>11.14285714285714</c:v>
                </c:pt>
                <c:pt idx="54">
                  <c:v>12.14285714285714</c:v>
                </c:pt>
                <c:pt idx="55">
                  <c:v>13.14285714285714</c:v>
                </c:pt>
                <c:pt idx="56">
                  <c:v>14.14285714285714</c:v>
                </c:pt>
                <c:pt idx="57">
                  <c:v>15.14285714285714</c:v>
                </c:pt>
                <c:pt idx="58">
                  <c:v>16.14285714285714</c:v>
                </c:pt>
                <c:pt idx="59">
                  <c:v>17.14285714285714</c:v>
                </c:pt>
                <c:pt idx="60">
                  <c:v>18.14285714285714</c:v>
                </c:pt>
                <c:pt idx="61">
                  <c:v>19.14285714285714</c:v>
                </c:pt>
                <c:pt idx="62">
                  <c:v>20.85714285714286</c:v>
                </c:pt>
                <c:pt idx="63">
                  <c:v>23.14285714285714</c:v>
                </c:pt>
                <c:pt idx="64">
                  <c:v>24.14285714285714</c:v>
                </c:pt>
                <c:pt idx="65">
                  <c:v>25.14285714285714</c:v>
                </c:pt>
                <c:pt idx="66">
                  <c:v>26.14285714285714</c:v>
                </c:pt>
                <c:pt idx="67">
                  <c:v>27.14285714285714</c:v>
                </c:pt>
                <c:pt idx="68">
                  <c:v>29.14285714285714</c:v>
                </c:pt>
                <c:pt idx="69">
                  <c:v>30.14285714285714</c:v>
                </c:pt>
                <c:pt idx="70">
                  <c:v>31.14285714285714</c:v>
                </c:pt>
                <c:pt idx="71">
                  <c:v>33.14285714285714</c:v>
                </c:pt>
                <c:pt idx="72">
                  <c:v>35.14285714285714</c:v>
                </c:pt>
                <c:pt idx="73">
                  <c:v>36.14285714285714</c:v>
                </c:pt>
                <c:pt idx="74">
                  <c:v>36.57142857142829</c:v>
                </c:pt>
                <c:pt idx="75">
                  <c:v>37.57142857142829</c:v>
                </c:pt>
              </c:numCache>
            </c:numRef>
          </c:xVal>
          <c:yVal>
            <c:numRef>
              <c:f>'Tx = D0'!$S$3:$S$78</c:f>
              <c:numCache>
                <c:formatCode>#,##0</c:formatCode>
                <c:ptCount val="76"/>
                <c:pt idx="0">
                  <c:v>30.0</c:v>
                </c:pt>
                <c:pt idx="1">
                  <c:v>30.0</c:v>
                </c:pt>
                <c:pt idx="2">
                  <c:v>29449.0</c:v>
                </c:pt>
                <c:pt idx="3">
                  <c:v>546250.0</c:v>
                </c:pt>
                <c:pt idx="4">
                  <c:v>637724.0</c:v>
                </c:pt>
                <c:pt idx="5">
                  <c:v>69021.0</c:v>
                </c:pt>
                <c:pt idx="6">
                  <c:v>14783.0</c:v>
                </c:pt>
                <c:pt idx="7">
                  <c:v>33292.0</c:v>
                </c:pt>
                <c:pt idx="8">
                  <c:v>13162.0</c:v>
                </c:pt>
                <c:pt idx="9">
                  <c:v>4836.0</c:v>
                </c:pt>
                <c:pt idx="10">
                  <c:v>1999.0</c:v>
                </c:pt>
                <c:pt idx="11">
                  <c:v>295.0</c:v>
                </c:pt>
                <c:pt idx="12">
                  <c:v>1129.0</c:v>
                </c:pt>
                <c:pt idx="13">
                  <c:v>124.0</c:v>
                </c:pt>
                <c:pt idx="14">
                  <c:v>721.0</c:v>
                </c:pt>
                <c:pt idx="15">
                  <c:v>495.0</c:v>
                </c:pt>
                <c:pt idx="16">
                  <c:v>698.0</c:v>
                </c:pt>
                <c:pt idx="17">
                  <c:v>202.0</c:v>
                </c:pt>
                <c:pt idx="18">
                  <c:v>104.0</c:v>
                </c:pt>
                <c:pt idx="19">
                  <c:v>136.0</c:v>
                </c:pt>
                <c:pt idx="20">
                  <c:v>386.0</c:v>
                </c:pt>
                <c:pt idx="21">
                  <c:v>493.0</c:v>
                </c:pt>
                <c:pt idx="22">
                  <c:v>59.0</c:v>
                </c:pt>
                <c:pt idx="23">
                  <c:v>30.0</c:v>
                </c:pt>
                <c:pt idx="24">
                  <c:v>30.0</c:v>
                </c:pt>
                <c:pt idx="25">
                  <c:v>30.0</c:v>
                </c:pt>
                <c:pt idx="26">
                  <c:v>30.0</c:v>
                </c:pt>
                <c:pt idx="27">
                  <c:v>25.0</c:v>
                </c:pt>
                <c:pt idx="28">
                  <c:v>30.0</c:v>
                </c:pt>
                <c:pt idx="29">
                  <c:v>30.0</c:v>
                </c:pt>
                <c:pt idx="30">
                  <c:v>30.0</c:v>
                </c:pt>
                <c:pt idx="31">
                  <c:v>30.0</c:v>
                </c:pt>
                <c:pt idx="32">
                  <c:v>30.0</c:v>
                </c:pt>
                <c:pt idx="33">
                  <c:v>30.0</c:v>
                </c:pt>
                <c:pt idx="35">
                  <c:v>30.0</c:v>
                </c:pt>
                <c:pt idx="36">
                  <c:v>30.0</c:v>
                </c:pt>
                <c:pt idx="37">
                  <c:v>30.0</c:v>
                </c:pt>
                <c:pt idx="38">
                  <c:v>30.0</c:v>
                </c:pt>
                <c:pt idx="39">
                  <c:v>30.0</c:v>
                </c:pt>
                <c:pt idx="40">
                  <c:v>30.0</c:v>
                </c:pt>
                <c:pt idx="41">
                  <c:v>30.0</c:v>
                </c:pt>
                <c:pt idx="42">
                  <c:v>30.0</c:v>
                </c:pt>
                <c:pt idx="43">
                  <c:v>30.0</c:v>
                </c:pt>
                <c:pt idx="44">
                  <c:v>30.0</c:v>
                </c:pt>
                <c:pt idx="45">
                  <c:v>30.0</c:v>
                </c:pt>
                <c:pt idx="46">
                  <c:v>30.0</c:v>
                </c:pt>
                <c:pt idx="47">
                  <c:v>30.0</c:v>
                </c:pt>
                <c:pt idx="48">
                  <c:v>30.0</c:v>
                </c:pt>
                <c:pt idx="49">
                  <c:v>30.0</c:v>
                </c:pt>
                <c:pt idx="50">
                  <c:v>30.0</c:v>
                </c:pt>
                <c:pt idx="51">
                  <c:v>30.0</c:v>
                </c:pt>
                <c:pt idx="52">
                  <c:v>30.0</c:v>
                </c:pt>
                <c:pt idx="53">
                  <c:v>30.0</c:v>
                </c:pt>
                <c:pt idx="54">
                  <c:v>30.0</c:v>
                </c:pt>
                <c:pt idx="55">
                  <c:v>30.0</c:v>
                </c:pt>
                <c:pt idx="56">
                  <c:v>30.0</c:v>
                </c:pt>
                <c:pt idx="57">
                  <c:v>30.0</c:v>
                </c:pt>
                <c:pt idx="58">
                  <c:v>30.0</c:v>
                </c:pt>
                <c:pt idx="59">
                  <c:v>30.0</c:v>
                </c:pt>
                <c:pt idx="60">
                  <c:v>30.0</c:v>
                </c:pt>
                <c:pt idx="61">
                  <c:v>30.0</c:v>
                </c:pt>
                <c:pt idx="64">
                  <c:v>30.0</c:v>
                </c:pt>
                <c:pt idx="65">
                  <c:v>30.0</c:v>
                </c:pt>
                <c:pt idx="66">
                  <c:v>58.0</c:v>
                </c:pt>
                <c:pt idx="67">
                  <c:v>1455.0</c:v>
                </c:pt>
                <c:pt idx="68">
                  <c:v>1156.0</c:v>
                </c:pt>
                <c:pt idx="69">
                  <c:v>495.0</c:v>
                </c:pt>
                <c:pt idx="70">
                  <c:v>65.0</c:v>
                </c:pt>
                <c:pt idx="71">
                  <c:v>606.0</c:v>
                </c:pt>
                <c:pt idx="72">
                  <c:v>530.0</c:v>
                </c:pt>
                <c:pt idx="73">
                  <c:v>462.0</c:v>
                </c:pt>
                <c:pt idx="75">
                  <c:v>438.0</c:v>
                </c:pt>
              </c:numCache>
            </c:numRef>
          </c:yVal>
          <c:smooth val="0"/>
          <c:extLst xmlns:c16r2="http://schemas.microsoft.com/office/drawing/2015/06/chart">
            <c:ext xmlns:c16="http://schemas.microsoft.com/office/drawing/2014/chart" uri="{C3380CC4-5D6E-409C-BE32-E72D297353CC}">
              <c16:uniqueId val="{00000007-C6F1-4335-884B-A8FD8286FFF3}"/>
            </c:ext>
          </c:extLst>
        </c:ser>
        <c:ser>
          <c:idx val="8"/>
          <c:order val="8"/>
          <c:tx>
            <c:v>A11219</c:v>
          </c:tx>
          <c:spPr>
            <a:ln w="25400">
              <a:solidFill>
                <a:srgbClr val="008000"/>
              </a:solidFill>
            </a:ln>
          </c:spPr>
          <c:marker>
            <c:symbol val="none"/>
          </c:marker>
          <c:xVal>
            <c:numRef>
              <c:f>'Tx = D0'!$U$3:$U$95</c:f>
              <c:numCache>
                <c:formatCode>0.00</c:formatCode>
                <c:ptCount val="93"/>
                <c:pt idx="0">
                  <c:v>-58.85714285714236</c:v>
                </c:pt>
                <c:pt idx="1">
                  <c:v>-58.28571428571428</c:v>
                </c:pt>
                <c:pt idx="2">
                  <c:v>-57.85714285714236</c:v>
                </c:pt>
                <c:pt idx="3">
                  <c:v>-56.85714285714236</c:v>
                </c:pt>
                <c:pt idx="4">
                  <c:v>-56.0</c:v>
                </c:pt>
                <c:pt idx="5">
                  <c:v>-54.85714285714236</c:v>
                </c:pt>
                <c:pt idx="6">
                  <c:v>-53.85714285714236</c:v>
                </c:pt>
                <c:pt idx="7">
                  <c:v>-52.85714285714236</c:v>
                </c:pt>
                <c:pt idx="8">
                  <c:v>-51.85714285714236</c:v>
                </c:pt>
                <c:pt idx="9">
                  <c:v>-50.85714285714236</c:v>
                </c:pt>
                <c:pt idx="10">
                  <c:v>-49.85714285714236</c:v>
                </c:pt>
                <c:pt idx="11">
                  <c:v>-48.85714285714236</c:v>
                </c:pt>
                <c:pt idx="12">
                  <c:v>-47.85714285714236</c:v>
                </c:pt>
                <c:pt idx="13">
                  <c:v>-46.85714285714236</c:v>
                </c:pt>
                <c:pt idx="14">
                  <c:v>-46.0</c:v>
                </c:pt>
                <c:pt idx="15">
                  <c:v>-44.85714285714236</c:v>
                </c:pt>
                <c:pt idx="16">
                  <c:v>-43.85714285714236</c:v>
                </c:pt>
                <c:pt idx="17">
                  <c:v>-41.85714285714236</c:v>
                </c:pt>
                <c:pt idx="18">
                  <c:v>-39.85714285714236</c:v>
                </c:pt>
                <c:pt idx="19">
                  <c:v>-36.85714285714236</c:v>
                </c:pt>
                <c:pt idx="20">
                  <c:v>-36.0</c:v>
                </c:pt>
                <c:pt idx="21">
                  <c:v>-33.85714285714236</c:v>
                </c:pt>
                <c:pt idx="22">
                  <c:v>-32.85714285714236</c:v>
                </c:pt>
                <c:pt idx="23">
                  <c:v>-31.28571428571408</c:v>
                </c:pt>
                <c:pt idx="24">
                  <c:v>-29.85714285714286</c:v>
                </c:pt>
                <c:pt idx="25">
                  <c:v>-28.85714285714286</c:v>
                </c:pt>
                <c:pt idx="26">
                  <c:v>-27.85714285714286</c:v>
                </c:pt>
                <c:pt idx="27">
                  <c:v>-26.85714285714286</c:v>
                </c:pt>
                <c:pt idx="28">
                  <c:v>-25.85714285714286</c:v>
                </c:pt>
                <c:pt idx="29">
                  <c:v>-24.85714285714286</c:v>
                </c:pt>
                <c:pt idx="30">
                  <c:v>-23.85714285714286</c:v>
                </c:pt>
                <c:pt idx="31">
                  <c:v>-22.85714285714286</c:v>
                </c:pt>
                <c:pt idx="32">
                  <c:v>-21.85714285714286</c:v>
                </c:pt>
                <c:pt idx="33">
                  <c:v>-20.85714285714286</c:v>
                </c:pt>
                <c:pt idx="34">
                  <c:v>-19.85714285714286</c:v>
                </c:pt>
                <c:pt idx="35">
                  <c:v>-18.85714285714286</c:v>
                </c:pt>
                <c:pt idx="36">
                  <c:v>-17.85714285714286</c:v>
                </c:pt>
                <c:pt idx="37">
                  <c:v>-16.85714285714286</c:v>
                </c:pt>
                <c:pt idx="38">
                  <c:v>-15.85714285714286</c:v>
                </c:pt>
                <c:pt idx="39">
                  <c:v>-13.85714285714286</c:v>
                </c:pt>
                <c:pt idx="40">
                  <c:v>-11.85714285714286</c:v>
                </c:pt>
                <c:pt idx="41">
                  <c:v>-10.0</c:v>
                </c:pt>
                <c:pt idx="42">
                  <c:v>-7.857142857142835</c:v>
                </c:pt>
                <c:pt idx="43">
                  <c:v>-5.857142857142835</c:v>
                </c:pt>
                <c:pt idx="44">
                  <c:v>-3.857142857142857</c:v>
                </c:pt>
                <c:pt idx="45">
                  <c:v>0.0</c:v>
                </c:pt>
                <c:pt idx="46">
                  <c:v>1.142857142857143</c:v>
                </c:pt>
                <c:pt idx="47">
                  <c:v>2.142857142857143</c:v>
                </c:pt>
                <c:pt idx="48">
                  <c:v>4.142857142857141</c:v>
                </c:pt>
                <c:pt idx="49">
                  <c:v>5.142857142857141</c:v>
                </c:pt>
                <c:pt idx="50">
                  <c:v>6.142857142857141</c:v>
                </c:pt>
                <c:pt idx="51">
                  <c:v>7.142857142857141</c:v>
                </c:pt>
                <c:pt idx="52">
                  <c:v>7.857142857142835</c:v>
                </c:pt>
                <c:pt idx="53">
                  <c:v>9.0</c:v>
                </c:pt>
                <c:pt idx="54">
                  <c:v>10.14285714285714</c:v>
                </c:pt>
                <c:pt idx="55">
                  <c:v>12.14285714285714</c:v>
                </c:pt>
                <c:pt idx="56">
                  <c:v>13.14285714285714</c:v>
                </c:pt>
                <c:pt idx="57">
                  <c:v>14.14285714285714</c:v>
                </c:pt>
                <c:pt idx="58">
                  <c:v>16.14285714285714</c:v>
                </c:pt>
                <c:pt idx="59">
                  <c:v>17.14285714285714</c:v>
                </c:pt>
                <c:pt idx="60">
                  <c:v>21.14285714285714</c:v>
                </c:pt>
                <c:pt idx="61">
                  <c:v>22.14285714285714</c:v>
                </c:pt>
                <c:pt idx="62">
                  <c:v>23.14285714285714</c:v>
                </c:pt>
                <c:pt idx="63">
                  <c:v>24.14285714285714</c:v>
                </c:pt>
                <c:pt idx="64">
                  <c:v>25.14285714285714</c:v>
                </c:pt>
                <c:pt idx="65">
                  <c:v>26.14285714285714</c:v>
                </c:pt>
                <c:pt idx="66">
                  <c:v>27.14285714285714</c:v>
                </c:pt>
                <c:pt idx="67">
                  <c:v>29.0</c:v>
                </c:pt>
                <c:pt idx="68">
                  <c:v>31.14285714285714</c:v>
                </c:pt>
                <c:pt idx="69">
                  <c:v>32.14285714285714</c:v>
                </c:pt>
                <c:pt idx="70">
                  <c:v>33.14285714285714</c:v>
                </c:pt>
                <c:pt idx="71">
                  <c:v>34.14285714285714</c:v>
                </c:pt>
                <c:pt idx="72">
                  <c:v>35.14285714285714</c:v>
                </c:pt>
                <c:pt idx="73">
                  <c:v>36.14285714285714</c:v>
                </c:pt>
                <c:pt idx="74">
                  <c:v>37.14285714285714</c:v>
                </c:pt>
                <c:pt idx="75">
                  <c:v>38.14285714285714</c:v>
                </c:pt>
                <c:pt idx="76">
                  <c:v>39.14285714285714</c:v>
                </c:pt>
                <c:pt idx="77">
                  <c:v>40.14285714285714</c:v>
                </c:pt>
                <c:pt idx="78">
                  <c:v>41.14285714285714</c:v>
                </c:pt>
                <c:pt idx="79">
                  <c:v>43.14285714285714</c:v>
                </c:pt>
                <c:pt idx="80">
                  <c:v>44.14285714285714</c:v>
                </c:pt>
                <c:pt idx="81">
                  <c:v>45.14285714285714</c:v>
                </c:pt>
                <c:pt idx="82">
                  <c:v>46.14285714285714</c:v>
                </c:pt>
                <c:pt idx="83">
                  <c:v>47.14285714285714</c:v>
                </c:pt>
                <c:pt idx="84">
                  <c:v>48.14285714285714</c:v>
                </c:pt>
                <c:pt idx="85">
                  <c:v>49.14285714285714</c:v>
                </c:pt>
                <c:pt idx="86">
                  <c:v>50.14285714285714</c:v>
                </c:pt>
                <c:pt idx="87">
                  <c:v>51.14285714285714</c:v>
                </c:pt>
                <c:pt idx="88">
                  <c:v>52.14285714285714</c:v>
                </c:pt>
                <c:pt idx="89">
                  <c:v>53.14285714285714</c:v>
                </c:pt>
                <c:pt idx="90">
                  <c:v>54.14285714285714</c:v>
                </c:pt>
                <c:pt idx="91">
                  <c:v>59.14285714285714</c:v>
                </c:pt>
                <c:pt idx="92">
                  <c:v>61.57142857142829</c:v>
                </c:pt>
              </c:numCache>
            </c:numRef>
          </c:xVal>
          <c:yVal>
            <c:numRef>
              <c:f>'Tx = D0'!$V$3:$V$95</c:f>
              <c:numCache>
                <c:formatCode>#,##0</c:formatCode>
                <c:ptCount val="93"/>
                <c:pt idx="0" formatCode="General">
                  <c:v>30.0</c:v>
                </c:pt>
                <c:pt idx="1">
                  <c:v>20291.0</c:v>
                </c:pt>
                <c:pt idx="2">
                  <c:v>2.325046E6</c:v>
                </c:pt>
                <c:pt idx="3">
                  <c:v>252186.0</c:v>
                </c:pt>
                <c:pt idx="4">
                  <c:v>520003.0</c:v>
                </c:pt>
                <c:pt idx="5">
                  <c:v>140054.0</c:v>
                </c:pt>
                <c:pt idx="6">
                  <c:v>44172.0</c:v>
                </c:pt>
                <c:pt idx="7">
                  <c:v>91599.0</c:v>
                </c:pt>
                <c:pt idx="8">
                  <c:v>179578.0</c:v>
                </c:pt>
                <c:pt idx="9">
                  <c:v>56621.0</c:v>
                </c:pt>
                <c:pt idx="10">
                  <c:v>13311.0</c:v>
                </c:pt>
                <c:pt idx="11">
                  <c:v>4368.0</c:v>
                </c:pt>
                <c:pt idx="12">
                  <c:v>9679.0</c:v>
                </c:pt>
                <c:pt idx="13">
                  <c:v>13635.0</c:v>
                </c:pt>
                <c:pt idx="14">
                  <c:v>16740.0</c:v>
                </c:pt>
                <c:pt idx="15">
                  <c:v>10559.0</c:v>
                </c:pt>
                <c:pt idx="16">
                  <c:v>13961.0</c:v>
                </c:pt>
                <c:pt idx="17">
                  <c:v>7470.0</c:v>
                </c:pt>
                <c:pt idx="18">
                  <c:v>6485.0</c:v>
                </c:pt>
                <c:pt idx="19">
                  <c:v>25137.0</c:v>
                </c:pt>
                <c:pt idx="20">
                  <c:v>17688.0</c:v>
                </c:pt>
                <c:pt idx="21">
                  <c:v>14499.0</c:v>
                </c:pt>
                <c:pt idx="22">
                  <c:v>280.0</c:v>
                </c:pt>
                <c:pt idx="23">
                  <c:v>30.0</c:v>
                </c:pt>
                <c:pt idx="24">
                  <c:v>30.0</c:v>
                </c:pt>
                <c:pt idx="25">
                  <c:v>30.0</c:v>
                </c:pt>
                <c:pt idx="26">
                  <c:v>30.0</c:v>
                </c:pt>
                <c:pt idx="27">
                  <c:v>30.0</c:v>
                </c:pt>
                <c:pt idx="28">
                  <c:v>30.0</c:v>
                </c:pt>
                <c:pt idx="29">
                  <c:v>30.0</c:v>
                </c:pt>
                <c:pt idx="30">
                  <c:v>30.0</c:v>
                </c:pt>
                <c:pt idx="31">
                  <c:v>30.0</c:v>
                </c:pt>
                <c:pt idx="32">
                  <c:v>30.0</c:v>
                </c:pt>
                <c:pt idx="33">
                  <c:v>30.0</c:v>
                </c:pt>
                <c:pt idx="34">
                  <c:v>30.0</c:v>
                </c:pt>
                <c:pt idx="35">
                  <c:v>30.0</c:v>
                </c:pt>
                <c:pt idx="36">
                  <c:v>30.0</c:v>
                </c:pt>
                <c:pt idx="37">
                  <c:v>30.0</c:v>
                </c:pt>
                <c:pt idx="38">
                  <c:v>30.0</c:v>
                </c:pt>
                <c:pt idx="39">
                  <c:v>30.0</c:v>
                </c:pt>
                <c:pt idx="40">
                  <c:v>30.0</c:v>
                </c:pt>
                <c:pt idx="41">
                  <c:v>30.0</c:v>
                </c:pt>
                <c:pt idx="42">
                  <c:v>30.0</c:v>
                </c:pt>
                <c:pt idx="43">
                  <c:v>30.0</c:v>
                </c:pt>
                <c:pt idx="44">
                  <c:v>30.0</c:v>
                </c:pt>
                <c:pt idx="45">
                  <c:v>30.0</c:v>
                </c:pt>
                <c:pt idx="46">
                  <c:v>30.0</c:v>
                </c:pt>
                <c:pt idx="47">
                  <c:v>30.0</c:v>
                </c:pt>
                <c:pt idx="48">
                  <c:v>30.0</c:v>
                </c:pt>
                <c:pt idx="49">
                  <c:v>30.0</c:v>
                </c:pt>
                <c:pt idx="50">
                  <c:v>30.0</c:v>
                </c:pt>
                <c:pt idx="51">
                  <c:v>30.0</c:v>
                </c:pt>
                <c:pt idx="52">
                  <c:v>30.0</c:v>
                </c:pt>
                <c:pt idx="53">
                  <c:v>30.0</c:v>
                </c:pt>
                <c:pt idx="54">
                  <c:v>30.0</c:v>
                </c:pt>
                <c:pt idx="55">
                  <c:v>30.0</c:v>
                </c:pt>
                <c:pt idx="56">
                  <c:v>30.0</c:v>
                </c:pt>
                <c:pt idx="57">
                  <c:v>30.0</c:v>
                </c:pt>
                <c:pt idx="58">
                  <c:v>30.0</c:v>
                </c:pt>
                <c:pt idx="59">
                  <c:v>30.0</c:v>
                </c:pt>
                <c:pt idx="60">
                  <c:v>30.0</c:v>
                </c:pt>
                <c:pt idx="61">
                  <c:v>30.0</c:v>
                </c:pt>
                <c:pt idx="62">
                  <c:v>30.0</c:v>
                </c:pt>
                <c:pt idx="63">
                  <c:v>30.0</c:v>
                </c:pt>
                <c:pt idx="64">
                  <c:v>30.0</c:v>
                </c:pt>
                <c:pt idx="65">
                  <c:v>30.0</c:v>
                </c:pt>
                <c:pt idx="66">
                  <c:v>30.0</c:v>
                </c:pt>
                <c:pt idx="67">
                  <c:v>30.0</c:v>
                </c:pt>
                <c:pt idx="68">
                  <c:v>30.0</c:v>
                </c:pt>
                <c:pt idx="69">
                  <c:v>30.0</c:v>
                </c:pt>
                <c:pt idx="70">
                  <c:v>30.0</c:v>
                </c:pt>
                <c:pt idx="71">
                  <c:v>8737.0</c:v>
                </c:pt>
                <c:pt idx="72">
                  <c:v>2.012426E6</c:v>
                </c:pt>
                <c:pt idx="73">
                  <c:v>2.578075E6</c:v>
                </c:pt>
                <c:pt idx="74">
                  <c:v>163676.0</c:v>
                </c:pt>
                <c:pt idx="75">
                  <c:v>247175.0</c:v>
                </c:pt>
                <c:pt idx="76">
                  <c:v>581730.0</c:v>
                </c:pt>
                <c:pt idx="77">
                  <c:v>353628.0</c:v>
                </c:pt>
                <c:pt idx="78">
                  <c:v>288604.0</c:v>
                </c:pt>
                <c:pt idx="79">
                  <c:v>342794.0</c:v>
                </c:pt>
                <c:pt idx="80">
                  <c:v>178959.0</c:v>
                </c:pt>
                <c:pt idx="81">
                  <c:v>126271.0</c:v>
                </c:pt>
                <c:pt idx="82">
                  <c:v>76912.0</c:v>
                </c:pt>
                <c:pt idx="83">
                  <c:v>127457.0</c:v>
                </c:pt>
                <c:pt idx="84">
                  <c:v>60589.0</c:v>
                </c:pt>
                <c:pt idx="85">
                  <c:v>132344.0</c:v>
                </c:pt>
                <c:pt idx="86">
                  <c:v>133623.0</c:v>
                </c:pt>
                <c:pt idx="87">
                  <c:v>144575.0</c:v>
                </c:pt>
                <c:pt idx="88">
                  <c:v>161567.0</c:v>
                </c:pt>
                <c:pt idx="89">
                  <c:v>94403.0</c:v>
                </c:pt>
                <c:pt idx="90">
                  <c:v>100311.0</c:v>
                </c:pt>
                <c:pt idx="91">
                  <c:v>127650.0</c:v>
                </c:pt>
                <c:pt idx="92">
                  <c:v>101882.0</c:v>
                </c:pt>
              </c:numCache>
            </c:numRef>
          </c:yVal>
          <c:smooth val="0"/>
          <c:extLst xmlns:c16r2="http://schemas.microsoft.com/office/drawing/2015/06/chart">
            <c:ext xmlns:c16="http://schemas.microsoft.com/office/drawing/2014/chart" uri="{C3380CC4-5D6E-409C-BE32-E72D297353CC}">
              <c16:uniqueId val="{00000008-C6F1-4335-884B-A8FD8286FFF3}"/>
            </c:ext>
          </c:extLst>
        </c:ser>
        <c:ser>
          <c:idx val="10"/>
          <c:order val="9"/>
          <c:tx>
            <c:v>T10187</c:v>
          </c:tx>
          <c:spPr>
            <a:ln w="25400">
              <a:solidFill>
                <a:srgbClr val="008000"/>
              </a:solidFill>
            </a:ln>
          </c:spPr>
          <c:marker>
            <c:symbol val="none"/>
          </c:marker>
          <c:xVal>
            <c:numRef>
              <c:f>'Tx = D0'!$X$3:$X$83</c:f>
              <c:numCache>
                <c:formatCode>0.00</c:formatCode>
                <c:ptCount val="81"/>
                <c:pt idx="0">
                  <c:v>-58.42857142857143</c:v>
                </c:pt>
                <c:pt idx="1">
                  <c:v>-57.85714285714236</c:v>
                </c:pt>
                <c:pt idx="2">
                  <c:v>-57.42857142857143</c:v>
                </c:pt>
                <c:pt idx="3">
                  <c:v>-56.0</c:v>
                </c:pt>
                <c:pt idx="4">
                  <c:v>-55.42857142857143</c:v>
                </c:pt>
                <c:pt idx="5">
                  <c:v>-54.42857142857143</c:v>
                </c:pt>
                <c:pt idx="6">
                  <c:v>-53.42857142857143</c:v>
                </c:pt>
                <c:pt idx="7">
                  <c:v>-52.42857142857143</c:v>
                </c:pt>
                <c:pt idx="8">
                  <c:v>-51.42857142857143</c:v>
                </c:pt>
                <c:pt idx="9">
                  <c:v>-50.42857142857143</c:v>
                </c:pt>
                <c:pt idx="10">
                  <c:v>-49.42857142857143</c:v>
                </c:pt>
                <c:pt idx="11">
                  <c:v>-48.42857142857143</c:v>
                </c:pt>
                <c:pt idx="12">
                  <c:v>-47.42857142857143</c:v>
                </c:pt>
                <c:pt idx="13">
                  <c:v>-46.28571428571428</c:v>
                </c:pt>
                <c:pt idx="14">
                  <c:v>-45.42857142857143</c:v>
                </c:pt>
                <c:pt idx="15">
                  <c:v>-44.42857142857143</c:v>
                </c:pt>
                <c:pt idx="16">
                  <c:v>-43.42857142857143</c:v>
                </c:pt>
                <c:pt idx="17">
                  <c:v>-41.42857142857143</c:v>
                </c:pt>
                <c:pt idx="18">
                  <c:v>-39.42857142857143</c:v>
                </c:pt>
                <c:pt idx="19">
                  <c:v>-37.42857142857143</c:v>
                </c:pt>
                <c:pt idx="20">
                  <c:v>-36.42857142857143</c:v>
                </c:pt>
                <c:pt idx="21">
                  <c:v>-35.0</c:v>
                </c:pt>
                <c:pt idx="22">
                  <c:v>-33.42857142857143</c:v>
                </c:pt>
                <c:pt idx="23">
                  <c:v>-32.42857142857143</c:v>
                </c:pt>
                <c:pt idx="24">
                  <c:v>-31.42857142857143</c:v>
                </c:pt>
                <c:pt idx="25">
                  <c:v>-29.42857142857143</c:v>
                </c:pt>
                <c:pt idx="26">
                  <c:v>-28.85714285714286</c:v>
                </c:pt>
                <c:pt idx="27">
                  <c:v>-27.42857142857143</c:v>
                </c:pt>
                <c:pt idx="28">
                  <c:v>-26.42857142857143</c:v>
                </c:pt>
                <c:pt idx="29">
                  <c:v>-25.42857142857143</c:v>
                </c:pt>
                <c:pt idx="30">
                  <c:v>-24.42857142857143</c:v>
                </c:pt>
                <c:pt idx="31">
                  <c:v>-23.42857142857143</c:v>
                </c:pt>
                <c:pt idx="32">
                  <c:v>-22.42857142857143</c:v>
                </c:pt>
                <c:pt idx="33">
                  <c:v>-21.42857142857143</c:v>
                </c:pt>
                <c:pt idx="34">
                  <c:v>-20.42857142857143</c:v>
                </c:pt>
                <c:pt idx="35">
                  <c:v>-19.42857142857143</c:v>
                </c:pt>
                <c:pt idx="36">
                  <c:v>-18.42857142857143</c:v>
                </c:pt>
                <c:pt idx="37">
                  <c:v>-17.42857142857143</c:v>
                </c:pt>
                <c:pt idx="38">
                  <c:v>-16.42857142857143</c:v>
                </c:pt>
                <c:pt idx="39">
                  <c:v>-13.42857142857143</c:v>
                </c:pt>
                <c:pt idx="40">
                  <c:v>-11.42857142857143</c:v>
                </c:pt>
                <c:pt idx="41">
                  <c:v>-9.428571428571342</c:v>
                </c:pt>
                <c:pt idx="42">
                  <c:v>-7.428571428571429</c:v>
                </c:pt>
                <c:pt idx="43">
                  <c:v>-5.428571428571429</c:v>
                </c:pt>
                <c:pt idx="44">
                  <c:v>-3.428571428571428</c:v>
                </c:pt>
                <c:pt idx="45">
                  <c:v>0.0</c:v>
                </c:pt>
                <c:pt idx="46">
                  <c:v>0.857142857142857</c:v>
                </c:pt>
                <c:pt idx="47">
                  <c:v>1.571428571428571</c:v>
                </c:pt>
                <c:pt idx="48">
                  <c:v>2.571428571428572</c:v>
                </c:pt>
                <c:pt idx="49">
                  <c:v>3.571428571428572</c:v>
                </c:pt>
                <c:pt idx="50">
                  <c:v>4.571428571428571</c:v>
                </c:pt>
                <c:pt idx="51">
                  <c:v>6.571428571428571</c:v>
                </c:pt>
                <c:pt idx="52">
                  <c:v>7.571428571428571</c:v>
                </c:pt>
                <c:pt idx="53">
                  <c:v>8.571428571428571</c:v>
                </c:pt>
                <c:pt idx="54">
                  <c:v>10.57142857142857</c:v>
                </c:pt>
                <c:pt idx="55">
                  <c:v>11.57142857142857</c:v>
                </c:pt>
                <c:pt idx="56">
                  <c:v>12.57142857142857</c:v>
                </c:pt>
                <c:pt idx="57">
                  <c:v>13.57142857142857</c:v>
                </c:pt>
                <c:pt idx="58">
                  <c:v>15.0</c:v>
                </c:pt>
                <c:pt idx="59">
                  <c:v>16.71428571428572</c:v>
                </c:pt>
                <c:pt idx="60">
                  <c:v>20.57142857142857</c:v>
                </c:pt>
                <c:pt idx="61">
                  <c:v>21.57142857142857</c:v>
                </c:pt>
                <c:pt idx="62">
                  <c:v>22.57142857142857</c:v>
                </c:pt>
                <c:pt idx="63">
                  <c:v>23.71428571428572</c:v>
                </c:pt>
                <c:pt idx="64">
                  <c:v>27.71428571428572</c:v>
                </c:pt>
                <c:pt idx="65">
                  <c:v>30.57142857142857</c:v>
                </c:pt>
                <c:pt idx="66">
                  <c:v>31.57142857142857</c:v>
                </c:pt>
                <c:pt idx="67">
                  <c:v>32.57142857142829</c:v>
                </c:pt>
                <c:pt idx="68">
                  <c:v>33.57142857142829</c:v>
                </c:pt>
                <c:pt idx="69">
                  <c:v>34.57142857142829</c:v>
                </c:pt>
                <c:pt idx="70">
                  <c:v>35.57142857142829</c:v>
                </c:pt>
                <c:pt idx="71">
                  <c:v>36.57142857142829</c:v>
                </c:pt>
                <c:pt idx="72">
                  <c:v>37.57142857142829</c:v>
                </c:pt>
                <c:pt idx="73">
                  <c:v>39.57142857142829</c:v>
                </c:pt>
                <c:pt idx="74">
                  <c:v>40.57142857142829</c:v>
                </c:pt>
                <c:pt idx="75">
                  <c:v>41.57142857142829</c:v>
                </c:pt>
                <c:pt idx="76">
                  <c:v>42.57142857142829</c:v>
                </c:pt>
                <c:pt idx="77">
                  <c:v>43.57142857142829</c:v>
                </c:pt>
                <c:pt idx="78">
                  <c:v>45.57142857142829</c:v>
                </c:pt>
                <c:pt idx="79">
                  <c:v>47.57142857142829</c:v>
                </c:pt>
                <c:pt idx="80">
                  <c:v>50.57142857142829</c:v>
                </c:pt>
              </c:numCache>
            </c:numRef>
          </c:xVal>
          <c:yVal>
            <c:numRef>
              <c:f>'Tx = D0'!$AA$3:$AA$83</c:f>
              <c:numCache>
                <c:formatCode>#,##0</c:formatCode>
                <c:ptCount val="81"/>
                <c:pt idx="0">
                  <c:v>30.0</c:v>
                </c:pt>
                <c:pt idx="1">
                  <c:v>64442.0</c:v>
                </c:pt>
                <c:pt idx="2">
                  <c:v>1.203718E6</c:v>
                </c:pt>
                <c:pt idx="3">
                  <c:v>2.006024E6</c:v>
                </c:pt>
                <c:pt idx="4">
                  <c:v>836232.0</c:v>
                </c:pt>
                <c:pt idx="5">
                  <c:v>131037.0</c:v>
                </c:pt>
                <c:pt idx="6">
                  <c:v>249700.0</c:v>
                </c:pt>
                <c:pt idx="7">
                  <c:v>174151.0</c:v>
                </c:pt>
                <c:pt idx="8">
                  <c:v>810569.0</c:v>
                </c:pt>
                <c:pt idx="9">
                  <c:v>418786.0</c:v>
                </c:pt>
                <c:pt idx="10">
                  <c:v>301496.0</c:v>
                </c:pt>
                <c:pt idx="11">
                  <c:v>452238.0</c:v>
                </c:pt>
                <c:pt idx="12">
                  <c:v>583317.0</c:v>
                </c:pt>
                <c:pt idx="13">
                  <c:v>886841.0</c:v>
                </c:pt>
                <c:pt idx="14">
                  <c:v>883449.0</c:v>
                </c:pt>
                <c:pt idx="15">
                  <c:v>163735.0</c:v>
                </c:pt>
                <c:pt idx="16">
                  <c:v>245950.0</c:v>
                </c:pt>
                <c:pt idx="17">
                  <c:v>147690.0</c:v>
                </c:pt>
                <c:pt idx="18">
                  <c:v>238031.0</c:v>
                </c:pt>
                <c:pt idx="19">
                  <c:v>234104.0</c:v>
                </c:pt>
                <c:pt idx="20">
                  <c:v>278225.0</c:v>
                </c:pt>
                <c:pt idx="21">
                  <c:v>171687.0</c:v>
                </c:pt>
                <c:pt idx="22">
                  <c:v>244618.0</c:v>
                </c:pt>
                <c:pt idx="23">
                  <c:v>919.0</c:v>
                </c:pt>
                <c:pt idx="24">
                  <c:v>318.0</c:v>
                </c:pt>
                <c:pt idx="25">
                  <c:v>55.0</c:v>
                </c:pt>
                <c:pt idx="26">
                  <c:v>29.0</c:v>
                </c:pt>
                <c:pt idx="27">
                  <c:v>127.0</c:v>
                </c:pt>
                <c:pt idx="28">
                  <c:v>30.0</c:v>
                </c:pt>
                <c:pt idx="29">
                  <c:v>155.0</c:v>
                </c:pt>
                <c:pt idx="30">
                  <c:v>223.0</c:v>
                </c:pt>
                <c:pt idx="31">
                  <c:v>136.0</c:v>
                </c:pt>
                <c:pt idx="32">
                  <c:v>52.0</c:v>
                </c:pt>
                <c:pt idx="33">
                  <c:v>445.0</c:v>
                </c:pt>
                <c:pt idx="34">
                  <c:v>42.0</c:v>
                </c:pt>
                <c:pt idx="35">
                  <c:v>28.0</c:v>
                </c:pt>
                <c:pt idx="36">
                  <c:v>94.0</c:v>
                </c:pt>
                <c:pt idx="37">
                  <c:v>212.0</c:v>
                </c:pt>
                <c:pt idx="38">
                  <c:v>114.0</c:v>
                </c:pt>
                <c:pt idx="39">
                  <c:v>30.0</c:v>
                </c:pt>
                <c:pt idx="40">
                  <c:v>35.0</c:v>
                </c:pt>
                <c:pt idx="41">
                  <c:v>30.0</c:v>
                </c:pt>
                <c:pt idx="42">
                  <c:v>30.0</c:v>
                </c:pt>
                <c:pt idx="43">
                  <c:v>30.0</c:v>
                </c:pt>
                <c:pt idx="44">
                  <c:v>276.0</c:v>
                </c:pt>
                <c:pt idx="46">
                  <c:v>30.0</c:v>
                </c:pt>
                <c:pt idx="48">
                  <c:v>30.0</c:v>
                </c:pt>
                <c:pt idx="49">
                  <c:v>30.0</c:v>
                </c:pt>
                <c:pt idx="50">
                  <c:v>30.0</c:v>
                </c:pt>
                <c:pt idx="51">
                  <c:v>30.0</c:v>
                </c:pt>
                <c:pt idx="52">
                  <c:v>30.0</c:v>
                </c:pt>
                <c:pt idx="53">
                  <c:v>30.0</c:v>
                </c:pt>
                <c:pt idx="54">
                  <c:v>30.0</c:v>
                </c:pt>
                <c:pt idx="55">
                  <c:v>30.0</c:v>
                </c:pt>
                <c:pt idx="56">
                  <c:v>30.0</c:v>
                </c:pt>
                <c:pt idx="57">
                  <c:v>30.0</c:v>
                </c:pt>
                <c:pt idx="58">
                  <c:v>30.0</c:v>
                </c:pt>
                <c:pt idx="59">
                  <c:v>30.0</c:v>
                </c:pt>
                <c:pt idx="60">
                  <c:v>30.0</c:v>
                </c:pt>
                <c:pt idx="61">
                  <c:v>30.0</c:v>
                </c:pt>
                <c:pt idx="62">
                  <c:v>30.0</c:v>
                </c:pt>
                <c:pt idx="63">
                  <c:v>30.0</c:v>
                </c:pt>
                <c:pt idx="64">
                  <c:v>30.0</c:v>
                </c:pt>
                <c:pt idx="65">
                  <c:v>30.0</c:v>
                </c:pt>
                <c:pt idx="66">
                  <c:v>30.0</c:v>
                </c:pt>
                <c:pt idx="67">
                  <c:v>41603.0</c:v>
                </c:pt>
                <c:pt idx="68">
                  <c:v>1.4860417E7</c:v>
                </c:pt>
                <c:pt idx="69">
                  <c:v>3.603696E6</c:v>
                </c:pt>
                <c:pt idx="70">
                  <c:v>1.678402E6</c:v>
                </c:pt>
                <c:pt idx="71">
                  <c:v>1.432077E6</c:v>
                </c:pt>
                <c:pt idx="72">
                  <c:v>1.279346E6</c:v>
                </c:pt>
                <c:pt idx="73">
                  <c:v>678547.0</c:v>
                </c:pt>
                <c:pt idx="74">
                  <c:v>906327.0</c:v>
                </c:pt>
                <c:pt idx="75">
                  <c:v>744077.0</c:v>
                </c:pt>
                <c:pt idx="76">
                  <c:v>351800.0</c:v>
                </c:pt>
                <c:pt idx="77">
                  <c:v>313596.0</c:v>
                </c:pt>
                <c:pt idx="78">
                  <c:v>134440.0</c:v>
                </c:pt>
                <c:pt idx="79">
                  <c:v>175442.0</c:v>
                </c:pt>
                <c:pt idx="80">
                  <c:v>61332.0</c:v>
                </c:pt>
              </c:numCache>
            </c:numRef>
          </c:yVal>
          <c:smooth val="0"/>
          <c:extLst xmlns:c16r2="http://schemas.microsoft.com/office/drawing/2015/06/chart">
            <c:ext xmlns:c16="http://schemas.microsoft.com/office/drawing/2014/chart" uri="{C3380CC4-5D6E-409C-BE32-E72D297353CC}">
              <c16:uniqueId val="{00000009-C6F1-4335-884B-A8FD8286FFF3}"/>
            </c:ext>
          </c:extLst>
        </c:ser>
        <c:ser>
          <c:idx val="11"/>
          <c:order val="10"/>
          <c:tx>
            <c:v>R10159</c:v>
          </c:tx>
          <c:spPr>
            <a:ln w="25400">
              <a:solidFill>
                <a:srgbClr val="008000"/>
              </a:solidFill>
            </a:ln>
          </c:spPr>
          <c:marker>
            <c:symbol val="none"/>
          </c:marker>
          <c:xVal>
            <c:numRef>
              <c:f>'Tx = D0'!$AC$3:$AC$101</c:f>
              <c:numCache>
                <c:formatCode>0.00</c:formatCode>
                <c:ptCount val="99"/>
                <c:pt idx="0">
                  <c:v>-62.42857142857143</c:v>
                </c:pt>
                <c:pt idx="1">
                  <c:v>-61.85714285714236</c:v>
                </c:pt>
                <c:pt idx="2">
                  <c:v>-61.28571428571428</c:v>
                </c:pt>
                <c:pt idx="3">
                  <c:v>-60.0</c:v>
                </c:pt>
                <c:pt idx="4">
                  <c:v>-59.42857142857143</c:v>
                </c:pt>
                <c:pt idx="5">
                  <c:v>-58.42857142857143</c:v>
                </c:pt>
                <c:pt idx="6">
                  <c:v>-57.42857142857143</c:v>
                </c:pt>
                <c:pt idx="7">
                  <c:v>-56.42857142857143</c:v>
                </c:pt>
                <c:pt idx="8">
                  <c:v>-55.42857142857143</c:v>
                </c:pt>
                <c:pt idx="9">
                  <c:v>-54.42857142857143</c:v>
                </c:pt>
                <c:pt idx="10">
                  <c:v>-53.42857142857143</c:v>
                </c:pt>
                <c:pt idx="11">
                  <c:v>-52.42857142857143</c:v>
                </c:pt>
                <c:pt idx="12">
                  <c:v>-51.28571428571428</c:v>
                </c:pt>
                <c:pt idx="13">
                  <c:v>-50.42857142857143</c:v>
                </c:pt>
                <c:pt idx="14">
                  <c:v>-49.42857142857143</c:v>
                </c:pt>
                <c:pt idx="15">
                  <c:v>-48.42857142857143</c:v>
                </c:pt>
                <c:pt idx="16">
                  <c:v>-46.42857142857143</c:v>
                </c:pt>
                <c:pt idx="17">
                  <c:v>-45.42857142857143</c:v>
                </c:pt>
                <c:pt idx="18">
                  <c:v>-43.42857142857143</c:v>
                </c:pt>
                <c:pt idx="19">
                  <c:v>-41.42857142857143</c:v>
                </c:pt>
                <c:pt idx="20">
                  <c:v>-40.42857142857143</c:v>
                </c:pt>
                <c:pt idx="21">
                  <c:v>-39.0</c:v>
                </c:pt>
                <c:pt idx="22">
                  <c:v>-37.42857142857143</c:v>
                </c:pt>
                <c:pt idx="23">
                  <c:v>-36.42857142857143</c:v>
                </c:pt>
                <c:pt idx="24">
                  <c:v>-35.42857142857143</c:v>
                </c:pt>
                <c:pt idx="25">
                  <c:v>-33.28571428571428</c:v>
                </c:pt>
                <c:pt idx="26">
                  <c:v>-32.42857142857143</c:v>
                </c:pt>
                <c:pt idx="27">
                  <c:v>-31.42857142857143</c:v>
                </c:pt>
                <c:pt idx="28">
                  <c:v>-30.42857142857143</c:v>
                </c:pt>
                <c:pt idx="29">
                  <c:v>-29.42857142857143</c:v>
                </c:pt>
                <c:pt idx="30">
                  <c:v>-28.42857142857143</c:v>
                </c:pt>
                <c:pt idx="31">
                  <c:v>-27.42857142857143</c:v>
                </c:pt>
                <c:pt idx="32">
                  <c:v>-26.42857142857143</c:v>
                </c:pt>
                <c:pt idx="33">
                  <c:v>-25.42857142857143</c:v>
                </c:pt>
                <c:pt idx="34">
                  <c:v>-24.42857142857143</c:v>
                </c:pt>
                <c:pt idx="35">
                  <c:v>-23.42857142857143</c:v>
                </c:pt>
                <c:pt idx="36">
                  <c:v>-22.42857142857143</c:v>
                </c:pt>
                <c:pt idx="37">
                  <c:v>-21.42857142857143</c:v>
                </c:pt>
                <c:pt idx="38">
                  <c:v>-20.42857142857143</c:v>
                </c:pt>
                <c:pt idx="39">
                  <c:v>-18.42857142857143</c:v>
                </c:pt>
                <c:pt idx="40">
                  <c:v>-17.42857142857143</c:v>
                </c:pt>
                <c:pt idx="41">
                  <c:v>-16.42857142857143</c:v>
                </c:pt>
                <c:pt idx="42">
                  <c:v>-14.42857142857143</c:v>
                </c:pt>
                <c:pt idx="43">
                  <c:v>-12.42857142857143</c:v>
                </c:pt>
                <c:pt idx="44">
                  <c:v>-10.42857142857143</c:v>
                </c:pt>
                <c:pt idx="45">
                  <c:v>-8.428571428571342</c:v>
                </c:pt>
                <c:pt idx="46">
                  <c:v>-6.428571428571429</c:v>
                </c:pt>
                <c:pt idx="47">
                  <c:v>-4.428571428571429</c:v>
                </c:pt>
                <c:pt idx="48">
                  <c:v>-2.428571428571428</c:v>
                </c:pt>
                <c:pt idx="49">
                  <c:v>0.142857142857143</c:v>
                </c:pt>
                <c:pt idx="50">
                  <c:v>1.0</c:v>
                </c:pt>
                <c:pt idx="51">
                  <c:v>1.571428571428571</c:v>
                </c:pt>
                <c:pt idx="52">
                  <c:v>2.571428571428572</c:v>
                </c:pt>
                <c:pt idx="53">
                  <c:v>3.571428571428572</c:v>
                </c:pt>
                <c:pt idx="54">
                  <c:v>4.714285714285705</c:v>
                </c:pt>
                <c:pt idx="55">
                  <c:v>5.571428571428571</c:v>
                </c:pt>
                <c:pt idx="56">
                  <c:v>6.571428571428571</c:v>
                </c:pt>
                <c:pt idx="57">
                  <c:v>7.571428571428571</c:v>
                </c:pt>
                <c:pt idx="58">
                  <c:v>8.571428571428571</c:v>
                </c:pt>
                <c:pt idx="59">
                  <c:v>9.571428571428571</c:v>
                </c:pt>
                <c:pt idx="60">
                  <c:v>10.57142857142857</c:v>
                </c:pt>
                <c:pt idx="61">
                  <c:v>12.0</c:v>
                </c:pt>
                <c:pt idx="62">
                  <c:v>12.57142857142857</c:v>
                </c:pt>
                <c:pt idx="63">
                  <c:v>13.57142857142857</c:v>
                </c:pt>
                <c:pt idx="64">
                  <c:v>14.57142857142857</c:v>
                </c:pt>
                <c:pt idx="65">
                  <c:v>15.57142857142857</c:v>
                </c:pt>
                <c:pt idx="66">
                  <c:v>16.57142857142857</c:v>
                </c:pt>
                <c:pt idx="67">
                  <c:v>17.57142857142857</c:v>
                </c:pt>
                <c:pt idx="68">
                  <c:v>18.71428571428572</c:v>
                </c:pt>
                <c:pt idx="69">
                  <c:v>19.57142857142857</c:v>
                </c:pt>
                <c:pt idx="70">
                  <c:v>20.57142857142857</c:v>
                </c:pt>
                <c:pt idx="71">
                  <c:v>21.57142857142857</c:v>
                </c:pt>
                <c:pt idx="72">
                  <c:v>24.57142857142857</c:v>
                </c:pt>
                <c:pt idx="73">
                  <c:v>25.57142857142857</c:v>
                </c:pt>
                <c:pt idx="74">
                  <c:v>26.57142857142857</c:v>
                </c:pt>
                <c:pt idx="75">
                  <c:v>27.57142857142857</c:v>
                </c:pt>
                <c:pt idx="76">
                  <c:v>28.57142857142857</c:v>
                </c:pt>
                <c:pt idx="77">
                  <c:v>29.57142857142857</c:v>
                </c:pt>
                <c:pt idx="78">
                  <c:v>30.57142857142857</c:v>
                </c:pt>
                <c:pt idx="79">
                  <c:v>31.57142857142857</c:v>
                </c:pt>
                <c:pt idx="80">
                  <c:v>32.57142857142829</c:v>
                </c:pt>
                <c:pt idx="81">
                  <c:v>34.57142857142829</c:v>
                </c:pt>
                <c:pt idx="82">
                  <c:v>35.71428571428572</c:v>
                </c:pt>
                <c:pt idx="83">
                  <c:v>36.57142857142829</c:v>
                </c:pt>
                <c:pt idx="84">
                  <c:v>37.57142857142829</c:v>
                </c:pt>
                <c:pt idx="85">
                  <c:v>38.57142857142829</c:v>
                </c:pt>
                <c:pt idx="86">
                  <c:v>39.57142857142829</c:v>
                </c:pt>
                <c:pt idx="87">
                  <c:v>40.57142857142829</c:v>
                </c:pt>
                <c:pt idx="88">
                  <c:v>41.57142857142829</c:v>
                </c:pt>
                <c:pt idx="89">
                  <c:v>43.57142857142829</c:v>
                </c:pt>
                <c:pt idx="90">
                  <c:v>45.57142857142829</c:v>
                </c:pt>
                <c:pt idx="91">
                  <c:v>47.57142857142829</c:v>
                </c:pt>
                <c:pt idx="92">
                  <c:v>48.57142857142829</c:v>
                </c:pt>
                <c:pt idx="93">
                  <c:v>49.57142857142829</c:v>
                </c:pt>
                <c:pt idx="94">
                  <c:v>50.57142857142829</c:v>
                </c:pt>
                <c:pt idx="95">
                  <c:v>51.57142857142829</c:v>
                </c:pt>
                <c:pt idx="96">
                  <c:v>53.57142857142829</c:v>
                </c:pt>
                <c:pt idx="97">
                  <c:v>55.57142857142829</c:v>
                </c:pt>
                <c:pt idx="98">
                  <c:v>58.85714285714236</c:v>
                </c:pt>
              </c:numCache>
            </c:numRef>
          </c:xVal>
          <c:yVal>
            <c:numRef>
              <c:f>'Tx = D0'!$AD$3:$AD$101</c:f>
              <c:numCache>
                <c:formatCode>#,##0</c:formatCode>
                <c:ptCount val="99"/>
                <c:pt idx="0">
                  <c:v>30.0</c:v>
                </c:pt>
                <c:pt idx="1">
                  <c:v>36062.0</c:v>
                </c:pt>
                <c:pt idx="2">
                  <c:v>3.678155E6</c:v>
                </c:pt>
                <c:pt idx="3">
                  <c:v>4.318015E6</c:v>
                </c:pt>
                <c:pt idx="4">
                  <c:v>118854.0</c:v>
                </c:pt>
                <c:pt idx="5">
                  <c:v>54618.0</c:v>
                </c:pt>
                <c:pt idx="6">
                  <c:v>40365.0</c:v>
                </c:pt>
                <c:pt idx="7">
                  <c:v>131729.0</c:v>
                </c:pt>
                <c:pt idx="8">
                  <c:v>19009.0</c:v>
                </c:pt>
                <c:pt idx="9">
                  <c:v>2027.0</c:v>
                </c:pt>
                <c:pt idx="10">
                  <c:v>363.0</c:v>
                </c:pt>
                <c:pt idx="11">
                  <c:v>2506.0</c:v>
                </c:pt>
                <c:pt idx="12">
                  <c:v>6443.0</c:v>
                </c:pt>
                <c:pt idx="13">
                  <c:v>986.0</c:v>
                </c:pt>
                <c:pt idx="14">
                  <c:v>759.0</c:v>
                </c:pt>
                <c:pt idx="15">
                  <c:v>2758.0</c:v>
                </c:pt>
                <c:pt idx="16">
                  <c:v>1057.0</c:v>
                </c:pt>
                <c:pt idx="17">
                  <c:v>940.0</c:v>
                </c:pt>
                <c:pt idx="18">
                  <c:v>1047.0</c:v>
                </c:pt>
                <c:pt idx="19">
                  <c:v>1350.0</c:v>
                </c:pt>
                <c:pt idx="20">
                  <c:v>1218.0</c:v>
                </c:pt>
                <c:pt idx="21">
                  <c:v>3729.0</c:v>
                </c:pt>
                <c:pt idx="22">
                  <c:v>858.0</c:v>
                </c:pt>
                <c:pt idx="23">
                  <c:v>30.0</c:v>
                </c:pt>
                <c:pt idx="24">
                  <c:v>30.0</c:v>
                </c:pt>
                <c:pt idx="25">
                  <c:v>30.0</c:v>
                </c:pt>
                <c:pt idx="26">
                  <c:v>30.0</c:v>
                </c:pt>
                <c:pt idx="27">
                  <c:v>30.0</c:v>
                </c:pt>
                <c:pt idx="28">
                  <c:v>30.0</c:v>
                </c:pt>
                <c:pt idx="29">
                  <c:v>30.0</c:v>
                </c:pt>
                <c:pt idx="30">
                  <c:v>30.0</c:v>
                </c:pt>
                <c:pt idx="31">
                  <c:v>30.0</c:v>
                </c:pt>
                <c:pt idx="32">
                  <c:v>30.0</c:v>
                </c:pt>
                <c:pt idx="33">
                  <c:v>30.0</c:v>
                </c:pt>
                <c:pt idx="35">
                  <c:v>30.0</c:v>
                </c:pt>
                <c:pt idx="36">
                  <c:v>30.0</c:v>
                </c:pt>
                <c:pt idx="37">
                  <c:v>30.0</c:v>
                </c:pt>
                <c:pt idx="38">
                  <c:v>30.0</c:v>
                </c:pt>
                <c:pt idx="40">
                  <c:v>30.0</c:v>
                </c:pt>
                <c:pt idx="41">
                  <c:v>30.0</c:v>
                </c:pt>
                <c:pt idx="42">
                  <c:v>30.0</c:v>
                </c:pt>
                <c:pt idx="43">
                  <c:v>30.0</c:v>
                </c:pt>
                <c:pt idx="44">
                  <c:v>30.0</c:v>
                </c:pt>
                <c:pt idx="45">
                  <c:v>30.0</c:v>
                </c:pt>
                <c:pt idx="46">
                  <c:v>30.0</c:v>
                </c:pt>
                <c:pt idx="47">
                  <c:v>30.0</c:v>
                </c:pt>
                <c:pt idx="48">
                  <c:v>30.0</c:v>
                </c:pt>
                <c:pt idx="49">
                  <c:v>30.0</c:v>
                </c:pt>
                <c:pt idx="51">
                  <c:v>30.0</c:v>
                </c:pt>
                <c:pt idx="52">
                  <c:v>30.0</c:v>
                </c:pt>
                <c:pt idx="53">
                  <c:v>30.0</c:v>
                </c:pt>
                <c:pt idx="54">
                  <c:v>30.0</c:v>
                </c:pt>
                <c:pt idx="55">
                  <c:v>30.0</c:v>
                </c:pt>
                <c:pt idx="56">
                  <c:v>30.0</c:v>
                </c:pt>
                <c:pt idx="57">
                  <c:v>30.0</c:v>
                </c:pt>
                <c:pt idx="58">
                  <c:v>30.0</c:v>
                </c:pt>
                <c:pt idx="59">
                  <c:v>30.0</c:v>
                </c:pt>
                <c:pt idx="60">
                  <c:v>30.0</c:v>
                </c:pt>
                <c:pt idx="61">
                  <c:v>30.0</c:v>
                </c:pt>
                <c:pt idx="62">
                  <c:v>30.0</c:v>
                </c:pt>
                <c:pt idx="63">
                  <c:v>30.0</c:v>
                </c:pt>
                <c:pt idx="64">
                  <c:v>30.0</c:v>
                </c:pt>
                <c:pt idx="65">
                  <c:v>30.0</c:v>
                </c:pt>
                <c:pt idx="66">
                  <c:v>30.0</c:v>
                </c:pt>
                <c:pt idx="67">
                  <c:v>30.0</c:v>
                </c:pt>
                <c:pt idx="68">
                  <c:v>30.0</c:v>
                </c:pt>
                <c:pt idx="69">
                  <c:v>30.0</c:v>
                </c:pt>
                <c:pt idx="70">
                  <c:v>30.0</c:v>
                </c:pt>
                <c:pt idx="72">
                  <c:v>30.0</c:v>
                </c:pt>
                <c:pt idx="74">
                  <c:v>30.0</c:v>
                </c:pt>
                <c:pt idx="76">
                  <c:v>30.0</c:v>
                </c:pt>
                <c:pt idx="77">
                  <c:v>30.0</c:v>
                </c:pt>
                <c:pt idx="78">
                  <c:v>3383.0</c:v>
                </c:pt>
                <c:pt idx="79">
                  <c:v>401508.0</c:v>
                </c:pt>
                <c:pt idx="80">
                  <c:v>1216.0</c:v>
                </c:pt>
                <c:pt idx="81">
                  <c:v>76.0</c:v>
                </c:pt>
                <c:pt idx="82">
                  <c:v>235.0</c:v>
                </c:pt>
                <c:pt idx="83">
                  <c:v>172.0</c:v>
                </c:pt>
                <c:pt idx="84">
                  <c:v>201.0</c:v>
                </c:pt>
                <c:pt idx="85">
                  <c:v>253.0</c:v>
                </c:pt>
                <c:pt idx="86">
                  <c:v>248.0</c:v>
                </c:pt>
                <c:pt idx="87">
                  <c:v>787.0</c:v>
                </c:pt>
                <c:pt idx="88">
                  <c:v>12508.0</c:v>
                </c:pt>
                <c:pt idx="89">
                  <c:v>10512.0</c:v>
                </c:pt>
                <c:pt idx="90">
                  <c:v>2137.0</c:v>
                </c:pt>
                <c:pt idx="91">
                  <c:v>431.0</c:v>
                </c:pt>
                <c:pt idx="92">
                  <c:v>66.0</c:v>
                </c:pt>
                <c:pt idx="93">
                  <c:v>125.0</c:v>
                </c:pt>
                <c:pt idx="94">
                  <c:v>342.0</c:v>
                </c:pt>
                <c:pt idx="95">
                  <c:v>1369.0</c:v>
                </c:pt>
                <c:pt idx="96">
                  <c:v>13302.0</c:v>
                </c:pt>
                <c:pt idx="97">
                  <c:v>477.0</c:v>
                </c:pt>
                <c:pt idx="98">
                  <c:v>12136.0</c:v>
                </c:pt>
              </c:numCache>
            </c:numRef>
          </c:yVal>
          <c:smooth val="0"/>
          <c:extLst xmlns:c16r2="http://schemas.microsoft.com/office/drawing/2015/06/chart">
            <c:ext xmlns:c16="http://schemas.microsoft.com/office/drawing/2014/chart" uri="{C3380CC4-5D6E-409C-BE32-E72D297353CC}">
              <c16:uniqueId val="{0000000A-C6F1-4335-884B-A8FD8286FFF3}"/>
            </c:ext>
          </c:extLst>
        </c:ser>
        <c:ser>
          <c:idx val="12"/>
          <c:order val="11"/>
          <c:tx>
            <c:v>T10173</c:v>
          </c:tx>
          <c:spPr>
            <a:ln w="25400">
              <a:solidFill>
                <a:srgbClr val="008000"/>
              </a:solidFill>
            </a:ln>
          </c:spPr>
          <c:marker>
            <c:symbol val="none"/>
          </c:marker>
          <c:xVal>
            <c:numRef>
              <c:f>'Tx = D0'!$AE$3:$AE$88</c:f>
              <c:numCache>
                <c:formatCode>0.00</c:formatCode>
                <c:ptCount val="86"/>
                <c:pt idx="0">
                  <c:v>-63.42857142857143</c:v>
                </c:pt>
                <c:pt idx="1">
                  <c:v>-62.85714285714236</c:v>
                </c:pt>
                <c:pt idx="2">
                  <c:v>-62.28571428571428</c:v>
                </c:pt>
                <c:pt idx="3">
                  <c:v>-61.0</c:v>
                </c:pt>
                <c:pt idx="4">
                  <c:v>-60.42857142857143</c:v>
                </c:pt>
                <c:pt idx="5">
                  <c:v>-59.42857142857143</c:v>
                </c:pt>
                <c:pt idx="6">
                  <c:v>-58.42857142857143</c:v>
                </c:pt>
                <c:pt idx="7">
                  <c:v>-57.42857142857143</c:v>
                </c:pt>
                <c:pt idx="8">
                  <c:v>-56.42857142857143</c:v>
                </c:pt>
                <c:pt idx="9">
                  <c:v>-55.42857142857143</c:v>
                </c:pt>
                <c:pt idx="10">
                  <c:v>-54.42857142857143</c:v>
                </c:pt>
                <c:pt idx="11">
                  <c:v>-53.42857142857143</c:v>
                </c:pt>
                <c:pt idx="12">
                  <c:v>-52.28571428571428</c:v>
                </c:pt>
                <c:pt idx="13">
                  <c:v>-51.42857142857143</c:v>
                </c:pt>
                <c:pt idx="14">
                  <c:v>-50.42857142857143</c:v>
                </c:pt>
                <c:pt idx="15">
                  <c:v>-49.42857142857143</c:v>
                </c:pt>
                <c:pt idx="16">
                  <c:v>-47.42857142857143</c:v>
                </c:pt>
                <c:pt idx="17">
                  <c:v>-46.42857142857143</c:v>
                </c:pt>
                <c:pt idx="18">
                  <c:v>-44.42857142857143</c:v>
                </c:pt>
                <c:pt idx="19">
                  <c:v>-42.42857142857143</c:v>
                </c:pt>
                <c:pt idx="20">
                  <c:v>-41.42857142857143</c:v>
                </c:pt>
                <c:pt idx="21">
                  <c:v>-40.0</c:v>
                </c:pt>
                <c:pt idx="22">
                  <c:v>-38.42857142857143</c:v>
                </c:pt>
                <c:pt idx="23">
                  <c:v>-37.42857142857143</c:v>
                </c:pt>
                <c:pt idx="24">
                  <c:v>-36.42857142857143</c:v>
                </c:pt>
                <c:pt idx="25">
                  <c:v>-34.28571428571428</c:v>
                </c:pt>
                <c:pt idx="26">
                  <c:v>-33.42857142857143</c:v>
                </c:pt>
                <c:pt idx="27">
                  <c:v>-32.42857142857143</c:v>
                </c:pt>
                <c:pt idx="28">
                  <c:v>-31.42857142857143</c:v>
                </c:pt>
                <c:pt idx="29">
                  <c:v>-30.42857142857143</c:v>
                </c:pt>
                <c:pt idx="30">
                  <c:v>-29.42857142857143</c:v>
                </c:pt>
                <c:pt idx="31">
                  <c:v>-28.42857142857143</c:v>
                </c:pt>
                <c:pt idx="32">
                  <c:v>-27.42857142857143</c:v>
                </c:pt>
                <c:pt idx="33">
                  <c:v>-26.42857142857143</c:v>
                </c:pt>
                <c:pt idx="34">
                  <c:v>-25.42857142857143</c:v>
                </c:pt>
                <c:pt idx="35">
                  <c:v>-24.42857142857143</c:v>
                </c:pt>
                <c:pt idx="36">
                  <c:v>-23.42857142857143</c:v>
                </c:pt>
                <c:pt idx="37">
                  <c:v>-22.42857142857143</c:v>
                </c:pt>
                <c:pt idx="38">
                  <c:v>-21.42857142857143</c:v>
                </c:pt>
                <c:pt idx="39">
                  <c:v>-19.42857142857143</c:v>
                </c:pt>
                <c:pt idx="40">
                  <c:v>-18.42857142857143</c:v>
                </c:pt>
                <c:pt idx="41">
                  <c:v>-17.42857142857143</c:v>
                </c:pt>
                <c:pt idx="42">
                  <c:v>-15.42857142857143</c:v>
                </c:pt>
                <c:pt idx="43">
                  <c:v>-13.42857142857143</c:v>
                </c:pt>
                <c:pt idx="44">
                  <c:v>-11.42857142857143</c:v>
                </c:pt>
                <c:pt idx="45">
                  <c:v>-9.428571428571342</c:v>
                </c:pt>
                <c:pt idx="46">
                  <c:v>-7.428571428571429</c:v>
                </c:pt>
                <c:pt idx="47">
                  <c:v>-5.428571428571429</c:v>
                </c:pt>
                <c:pt idx="48">
                  <c:v>-3.428571428571428</c:v>
                </c:pt>
                <c:pt idx="49">
                  <c:v>-0.857142857142857</c:v>
                </c:pt>
                <c:pt idx="50">
                  <c:v>0.0</c:v>
                </c:pt>
                <c:pt idx="51">
                  <c:v>0.571428571428571</c:v>
                </c:pt>
                <c:pt idx="52">
                  <c:v>1.571428571428571</c:v>
                </c:pt>
                <c:pt idx="53">
                  <c:v>2.571428571428572</c:v>
                </c:pt>
                <c:pt idx="54">
                  <c:v>3.714285714285714</c:v>
                </c:pt>
                <c:pt idx="55">
                  <c:v>4.571428571428571</c:v>
                </c:pt>
                <c:pt idx="56">
                  <c:v>5.571428571428571</c:v>
                </c:pt>
                <c:pt idx="57">
                  <c:v>6.571428571428571</c:v>
                </c:pt>
                <c:pt idx="58">
                  <c:v>7.571428571428571</c:v>
                </c:pt>
                <c:pt idx="59">
                  <c:v>8.571428571428571</c:v>
                </c:pt>
                <c:pt idx="60">
                  <c:v>9.571428571428571</c:v>
                </c:pt>
                <c:pt idx="61">
                  <c:v>11.0</c:v>
                </c:pt>
                <c:pt idx="62">
                  <c:v>11.57142857142857</c:v>
                </c:pt>
                <c:pt idx="63">
                  <c:v>12.57142857142857</c:v>
                </c:pt>
                <c:pt idx="64">
                  <c:v>13.57142857142857</c:v>
                </c:pt>
                <c:pt idx="65">
                  <c:v>14.57142857142857</c:v>
                </c:pt>
                <c:pt idx="66">
                  <c:v>15.57142857142857</c:v>
                </c:pt>
                <c:pt idx="67">
                  <c:v>16.57142857142857</c:v>
                </c:pt>
                <c:pt idx="68">
                  <c:v>17.71428571428572</c:v>
                </c:pt>
                <c:pt idx="69">
                  <c:v>18.57142857142857</c:v>
                </c:pt>
                <c:pt idx="70">
                  <c:v>19.57142857142857</c:v>
                </c:pt>
                <c:pt idx="71">
                  <c:v>20.57142857142857</c:v>
                </c:pt>
                <c:pt idx="72">
                  <c:v>23.57142857142857</c:v>
                </c:pt>
                <c:pt idx="73">
                  <c:v>24.57142857142857</c:v>
                </c:pt>
                <c:pt idx="74">
                  <c:v>25.57142857142857</c:v>
                </c:pt>
                <c:pt idx="75">
                  <c:v>26.57142857142857</c:v>
                </c:pt>
                <c:pt idx="76">
                  <c:v>27.57142857142857</c:v>
                </c:pt>
                <c:pt idx="77">
                  <c:v>28.57142857142857</c:v>
                </c:pt>
                <c:pt idx="78">
                  <c:v>29.57142857142857</c:v>
                </c:pt>
                <c:pt idx="79">
                  <c:v>30.57142857142857</c:v>
                </c:pt>
                <c:pt idx="80">
                  <c:v>31.57142857142857</c:v>
                </c:pt>
                <c:pt idx="81">
                  <c:v>33.57142857142829</c:v>
                </c:pt>
                <c:pt idx="82">
                  <c:v>34.71428571428572</c:v>
                </c:pt>
                <c:pt idx="83">
                  <c:v>35.57142857142829</c:v>
                </c:pt>
                <c:pt idx="84">
                  <c:v>36.57142857142829</c:v>
                </c:pt>
                <c:pt idx="85">
                  <c:v>37.57142857142829</c:v>
                </c:pt>
              </c:numCache>
            </c:numRef>
          </c:xVal>
          <c:yVal>
            <c:numRef>
              <c:f>'Tx = D0'!$AF$3:$AF$88</c:f>
              <c:numCache>
                <c:formatCode>#,##0</c:formatCode>
                <c:ptCount val="86"/>
                <c:pt idx="0">
                  <c:v>30.0</c:v>
                </c:pt>
                <c:pt idx="1">
                  <c:v>938868.0</c:v>
                </c:pt>
                <c:pt idx="2">
                  <c:v>2.822635E6</c:v>
                </c:pt>
                <c:pt idx="3">
                  <c:v>461798.0</c:v>
                </c:pt>
                <c:pt idx="4">
                  <c:v>55551.0</c:v>
                </c:pt>
                <c:pt idx="5">
                  <c:v>2435.0</c:v>
                </c:pt>
                <c:pt idx="6">
                  <c:v>1189.0</c:v>
                </c:pt>
                <c:pt idx="7">
                  <c:v>5077.0</c:v>
                </c:pt>
                <c:pt idx="8">
                  <c:v>2101.0</c:v>
                </c:pt>
                <c:pt idx="9">
                  <c:v>1084.0</c:v>
                </c:pt>
                <c:pt idx="10">
                  <c:v>312.0</c:v>
                </c:pt>
                <c:pt idx="11">
                  <c:v>6235.0</c:v>
                </c:pt>
                <c:pt idx="12">
                  <c:v>2557.0</c:v>
                </c:pt>
                <c:pt idx="14">
                  <c:v>20.0</c:v>
                </c:pt>
                <c:pt idx="15">
                  <c:v>70.0</c:v>
                </c:pt>
                <c:pt idx="16">
                  <c:v>1442.0</c:v>
                </c:pt>
                <c:pt idx="17">
                  <c:v>333.0</c:v>
                </c:pt>
                <c:pt idx="18">
                  <c:v>569.0</c:v>
                </c:pt>
                <c:pt idx="19">
                  <c:v>2158.0</c:v>
                </c:pt>
                <c:pt idx="20">
                  <c:v>901.0</c:v>
                </c:pt>
                <c:pt idx="21">
                  <c:v>45.0</c:v>
                </c:pt>
                <c:pt idx="22">
                  <c:v>30.0</c:v>
                </c:pt>
                <c:pt idx="23">
                  <c:v>30.0</c:v>
                </c:pt>
                <c:pt idx="24">
                  <c:v>30.0</c:v>
                </c:pt>
                <c:pt idx="25">
                  <c:v>30.0</c:v>
                </c:pt>
                <c:pt idx="26">
                  <c:v>30.0</c:v>
                </c:pt>
                <c:pt idx="27">
                  <c:v>30.0</c:v>
                </c:pt>
                <c:pt idx="28">
                  <c:v>30.0</c:v>
                </c:pt>
                <c:pt idx="29">
                  <c:v>30.0</c:v>
                </c:pt>
                <c:pt idx="30">
                  <c:v>30.0</c:v>
                </c:pt>
                <c:pt idx="31">
                  <c:v>30.0</c:v>
                </c:pt>
                <c:pt idx="32">
                  <c:v>30.0</c:v>
                </c:pt>
                <c:pt idx="33">
                  <c:v>30.0</c:v>
                </c:pt>
                <c:pt idx="34">
                  <c:v>30.0</c:v>
                </c:pt>
                <c:pt idx="35">
                  <c:v>30.0</c:v>
                </c:pt>
                <c:pt idx="36">
                  <c:v>30.0</c:v>
                </c:pt>
                <c:pt idx="37">
                  <c:v>30.0</c:v>
                </c:pt>
                <c:pt idx="38">
                  <c:v>30.0</c:v>
                </c:pt>
                <c:pt idx="39">
                  <c:v>30.0</c:v>
                </c:pt>
                <c:pt idx="40">
                  <c:v>30.0</c:v>
                </c:pt>
                <c:pt idx="41">
                  <c:v>30.0</c:v>
                </c:pt>
                <c:pt idx="42">
                  <c:v>30.0</c:v>
                </c:pt>
                <c:pt idx="43">
                  <c:v>30.0</c:v>
                </c:pt>
                <c:pt idx="44">
                  <c:v>30.0</c:v>
                </c:pt>
                <c:pt idx="45">
                  <c:v>30.0</c:v>
                </c:pt>
                <c:pt idx="46">
                  <c:v>30.0</c:v>
                </c:pt>
                <c:pt idx="47">
                  <c:v>30.0</c:v>
                </c:pt>
                <c:pt idx="48">
                  <c:v>30.0</c:v>
                </c:pt>
                <c:pt idx="50">
                  <c:v>30.0</c:v>
                </c:pt>
                <c:pt idx="52">
                  <c:v>30.0</c:v>
                </c:pt>
                <c:pt idx="53">
                  <c:v>30.0</c:v>
                </c:pt>
                <c:pt idx="54">
                  <c:v>30.0</c:v>
                </c:pt>
                <c:pt idx="55">
                  <c:v>30.0</c:v>
                </c:pt>
                <c:pt idx="56">
                  <c:v>30.0</c:v>
                </c:pt>
                <c:pt idx="57">
                  <c:v>30.0</c:v>
                </c:pt>
                <c:pt idx="58">
                  <c:v>30.0</c:v>
                </c:pt>
                <c:pt idx="59">
                  <c:v>30.0</c:v>
                </c:pt>
                <c:pt idx="60">
                  <c:v>30.0</c:v>
                </c:pt>
                <c:pt idx="61">
                  <c:v>30.0</c:v>
                </c:pt>
                <c:pt idx="62">
                  <c:v>30.0</c:v>
                </c:pt>
                <c:pt idx="63">
                  <c:v>30.0</c:v>
                </c:pt>
                <c:pt idx="64">
                  <c:v>30.0</c:v>
                </c:pt>
                <c:pt idx="65">
                  <c:v>30.0</c:v>
                </c:pt>
                <c:pt idx="66">
                  <c:v>30.0</c:v>
                </c:pt>
                <c:pt idx="67">
                  <c:v>30.0</c:v>
                </c:pt>
                <c:pt idx="68">
                  <c:v>30.0</c:v>
                </c:pt>
                <c:pt idx="69">
                  <c:v>30.0</c:v>
                </c:pt>
                <c:pt idx="70">
                  <c:v>30.0</c:v>
                </c:pt>
                <c:pt idx="71">
                  <c:v>30.0</c:v>
                </c:pt>
                <c:pt idx="73">
                  <c:v>30.0</c:v>
                </c:pt>
                <c:pt idx="75">
                  <c:v>30.0</c:v>
                </c:pt>
                <c:pt idx="77">
                  <c:v>30.0</c:v>
                </c:pt>
                <c:pt idx="78">
                  <c:v>30.0</c:v>
                </c:pt>
                <c:pt idx="79">
                  <c:v>30.0</c:v>
                </c:pt>
                <c:pt idx="80">
                  <c:v>82965.0</c:v>
                </c:pt>
                <c:pt idx="81">
                  <c:v>57.0</c:v>
                </c:pt>
                <c:pt idx="82">
                  <c:v>30.0</c:v>
                </c:pt>
                <c:pt idx="83">
                  <c:v>30.0</c:v>
                </c:pt>
                <c:pt idx="84">
                  <c:v>230.0</c:v>
                </c:pt>
                <c:pt idx="85">
                  <c:v>40944.0</c:v>
                </c:pt>
              </c:numCache>
            </c:numRef>
          </c:yVal>
          <c:smooth val="0"/>
          <c:extLst xmlns:c16r2="http://schemas.microsoft.com/office/drawing/2015/06/chart">
            <c:ext xmlns:c16="http://schemas.microsoft.com/office/drawing/2014/chart" uri="{C3380CC4-5D6E-409C-BE32-E72D297353CC}">
              <c16:uniqueId val="{0000000B-C6F1-4335-884B-A8FD8286FFF3}"/>
            </c:ext>
          </c:extLst>
        </c:ser>
        <c:ser>
          <c:idx val="15"/>
          <c:order val="12"/>
          <c:tx>
            <c:v>Z11151</c:v>
          </c:tx>
          <c:spPr>
            <a:ln w="25400">
              <a:solidFill>
                <a:srgbClr val="008000"/>
              </a:solidFill>
            </a:ln>
          </c:spPr>
          <c:marker>
            <c:symbol val="none"/>
          </c:marker>
          <c:xVal>
            <c:numRef>
              <c:f>'Tx = D0'!$AM$3:$AM$82</c:f>
              <c:numCache>
                <c:formatCode>0.00</c:formatCode>
                <c:ptCount val="80"/>
                <c:pt idx="0">
                  <c:v>-53.85714285714236</c:v>
                </c:pt>
                <c:pt idx="1">
                  <c:v>-52.85714285714236</c:v>
                </c:pt>
                <c:pt idx="2">
                  <c:v>-52.28571428571428</c:v>
                </c:pt>
                <c:pt idx="3">
                  <c:v>-50.85714285714236</c:v>
                </c:pt>
                <c:pt idx="4">
                  <c:v>-49.85714285714236</c:v>
                </c:pt>
                <c:pt idx="5">
                  <c:v>-48.85714285714236</c:v>
                </c:pt>
                <c:pt idx="6">
                  <c:v>-47.85714285714236</c:v>
                </c:pt>
                <c:pt idx="7">
                  <c:v>-46.85714285714236</c:v>
                </c:pt>
                <c:pt idx="8">
                  <c:v>-45.85714285714236</c:v>
                </c:pt>
                <c:pt idx="9">
                  <c:v>-44.85714285714236</c:v>
                </c:pt>
                <c:pt idx="10">
                  <c:v>-43.85714285714236</c:v>
                </c:pt>
                <c:pt idx="11">
                  <c:v>-43.0</c:v>
                </c:pt>
                <c:pt idx="12">
                  <c:v>-41.85714285714236</c:v>
                </c:pt>
                <c:pt idx="13">
                  <c:v>-40.85714285714236</c:v>
                </c:pt>
                <c:pt idx="14">
                  <c:v>-39.85714285714236</c:v>
                </c:pt>
                <c:pt idx="15">
                  <c:v>-38.85714285714236</c:v>
                </c:pt>
                <c:pt idx="16">
                  <c:v>-36.85714285714236</c:v>
                </c:pt>
                <c:pt idx="17">
                  <c:v>-34.85714285714236</c:v>
                </c:pt>
                <c:pt idx="18">
                  <c:v>-32.85714285714236</c:v>
                </c:pt>
                <c:pt idx="19">
                  <c:v>-31.85714285714286</c:v>
                </c:pt>
                <c:pt idx="20">
                  <c:v>-30.0</c:v>
                </c:pt>
                <c:pt idx="21">
                  <c:v>-28.85714285714286</c:v>
                </c:pt>
                <c:pt idx="22">
                  <c:v>-27.85714285714286</c:v>
                </c:pt>
                <c:pt idx="23">
                  <c:v>-27.0</c:v>
                </c:pt>
                <c:pt idx="24">
                  <c:v>-24.85714285714286</c:v>
                </c:pt>
                <c:pt idx="25">
                  <c:v>-23.85714285714286</c:v>
                </c:pt>
                <c:pt idx="26">
                  <c:v>-22.85714285714286</c:v>
                </c:pt>
                <c:pt idx="27">
                  <c:v>-20.85714285714286</c:v>
                </c:pt>
                <c:pt idx="28">
                  <c:v>-19.85714285714286</c:v>
                </c:pt>
                <c:pt idx="29">
                  <c:v>-18.85714285714286</c:v>
                </c:pt>
                <c:pt idx="30">
                  <c:v>-16.85714285714286</c:v>
                </c:pt>
                <c:pt idx="31">
                  <c:v>-15.85714285714286</c:v>
                </c:pt>
                <c:pt idx="32">
                  <c:v>-14.85714285714286</c:v>
                </c:pt>
                <c:pt idx="33">
                  <c:v>-13.85714285714286</c:v>
                </c:pt>
                <c:pt idx="34">
                  <c:v>-12.85714285714286</c:v>
                </c:pt>
                <c:pt idx="35">
                  <c:v>-11.85714285714286</c:v>
                </c:pt>
                <c:pt idx="36">
                  <c:v>-10.85714285714286</c:v>
                </c:pt>
                <c:pt idx="37">
                  <c:v>-9.85714285714286</c:v>
                </c:pt>
                <c:pt idx="38">
                  <c:v>-8.85714285714286</c:v>
                </c:pt>
                <c:pt idx="39">
                  <c:v>-7.0</c:v>
                </c:pt>
                <c:pt idx="40">
                  <c:v>-3.857142857142857</c:v>
                </c:pt>
                <c:pt idx="41">
                  <c:v>0.0</c:v>
                </c:pt>
                <c:pt idx="42">
                  <c:v>1.142857142857143</c:v>
                </c:pt>
                <c:pt idx="43">
                  <c:v>2.142857142857143</c:v>
                </c:pt>
                <c:pt idx="44">
                  <c:v>3.142857142857143</c:v>
                </c:pt>
                <c:pt idx="45">
                  <c:v>4.142857142857141</c:v>
                </c:pt>
                <c:pt idx="46">
                  <c:v>4.857142857142835</c:v>
                </c:pt>
                <c:pt idx="47">
                  <c:v>6.142857142857141</c:v>
                </c:pt>
                <c:pt idx="48">
                  <c:v>7.142857142857141</c:v>
                </c:pt>
                <c:pt idx="49">
                  <c:v>8.142857142857121</c:v>
                </c:pt>
                <c:pt idx="50">
                  <c:v>10.0</c:v>
                </c:pt>
                <c:pt idx="51">
                  <c:v>11.14285714285714</c:v>
                </c:pt>
                <c:pt idx="52">
                  <c:v>12.14285714285714</c:v>
                </c:pt>
                <c:pt idx="53">
                  <c:v>13.14285714285714</c:v>
                </c:pt>
                <c:pt idx="54">
                  <c:v>18.14285714285714</c:v>
                </c:pt>
                <c:pt idx="55">
                  <c:v>19.14285714285714</c:v>
                </c:pt>
                <c:pt idx="56">
                  <c:v>20.14285714285714</c:v>
                </c:pt>
                <c:pt idx="57">
                  <c:v>21.14285714285714</c:v>
                </c:pt>
                <c:pt idx="58">
                  <c:v>22.14285714285714</c:v>
                </c:pt>
                <c:pt idx="59">
                  <c:v>23.14285714285714</c:v>
                </c:pt>
                <c:pt idx="60">
                  <c:v>24.14285714285714</c:v>
                </c:pt>
                <c:pt idx="61">
                  <c:v>26.57142857142857</c:v>
                </c:pt>
                <c:pt idx="62">
                  <c:v>29.14285714285714</c:v>
                </c:pt>
                <c:pt idx="63">
                  <c:v>29.57142857142857</c:v>
                </c:pt>
                <c:pt idx="64">
                  <c:v>30.57142857142857</c:v>
                </c:pt>
                <c:pt idx="65">
                  <c:v>31.57142857142857</c:v>
                </c:pt>
                <c:pt idx="66">
                  <c:v>32.57142857142829</c:v>
                </c:pt>
                <c:pt idx="67">
                  <c:v>33.57142857142829</c:v>
                </c:pt>
                <c:pt idx="68">
                  <c:v>34.57142857142829</c:v>
                </c:pt>
                <c:pt idx="69">
                  <c:v>35.57142857142829</c:v>
                </c:pt>
                <c:pt idx="70">
                  <c:v>36.14285714285714</c:v>
                </c:pt>
                <c:pt idx="71">
                  <c:v>37.14285714285714</c:v>
                </c:pt>
                <c:pt idx="72">
                  <c:v>38.14285714285714</c:v>
                </c:pt>
                <c:pt idx="73">
                  <c:v>39.14285714285714</c:v>
                </c:pt>
                <c:pt idx="74">
                  <c:v>40.14285714285714</c:v>
                </c:pt>
                <c:pt idx="75">
                  <c:v>41.14285714285714</c:v>
                </c:pt>
                <c:pt idx="76">
                  <c:v>42.14285714285714</c:v>
                </c:pt>
                <c:pt idx="77">
                  <c:v>43.14285714285714</c:v>
                </c:pt>
                <c:pt idx="78">
                  <c:v>45.14285714285714</c:v>
                </c:pt>
                <c:pt idx="79">
                  <c:v>47.57142857142829</c:v>
                </c:pt>
              </c:numCache>
            </c:numRef>
          </c:xVal>
          <c:yVal>
            <c:numRef>
              <c:f>'Tx = D0'!$AN$3:$AN$82</c:f>
              <c:numCache>
                <c:formatCode>#,##0</c:formatCode>
                <c:ptCount val="80"/>
                <c:pt idx="0">
                  <c:v>30.0</c:v>
                </c:pt>
                <c:pt idx="1">
                  <c:v>1.2401403E7</c:v>
                </c:pt>
                <c:pt idx="2">
                  <c:v>7.321374E7</c:v>
                </c:pt>
                <c:pt idx="3">
                  <c:v>304475.0</c:v>
                </c:pt>
                <c:pt idx="4">
                  <c:v>271981.0</c:v>
                </c:pt>
                <c:pt idx="5">
                  <c:v>164773.0</c:v>
                </c:pt>
                <c:pt idx="6">
                  <c:v>190447.0</c:v>
                </c:pt>
                <c:pt idx="7">
                  <c:v>196590.0</c:v>
                </c:pt>
                <c:pt idx="8">
                  <c:v>69213.0</c:v>
                </c:pt>
                <c:pt idx="9">
                  <c:v>38243.0</c:v>
                </c:pt>
                <c:pt idx="10">
                  <c:v>42171.0</c:v>
                </c:pt>
                <c:pt idx="11">
                  <c:v>17157.0</c:v>
                </c:pt>
                <c:pt idx="12">
                  <c:v>24347.0</c:v>
                </c:pt>
                <c:pt idx="13">
                  <c:v>26678.0</c:v>
                </c:pt>
                <c:pt idx="14">
                  <c:v>15832.0</c:v>
                </c:pt>
                <c:pt idx="15">
                  <c:v>6312.0</c:v>
                </c:pt>
                <c:pt idx="16">
                  <c:v>22899.0</c:v>
                </c:pt>
                <c:pt idx="17">
                  <c:v>27633.0</c:v>
                </c:pt>
                <c:pt idx="18">
                  <c:v>44327.0</c:v>
                </c:pt>
                <c:pt idx="19">
                  <c:v>24168.0</c:v>
                </c:pt>
                <c:pt idx="20">
                  <c:v>22691.0</c:v>
                </c:pt>
                <c:pt idx="21">
                  <c:v>41361.0</c:v>
                </c:pt>
                <c:pt idx="22">
                  <c:v>107.0</c:v>
                </c:pt>
                <c:pt idx="23">
                  <c:v>30.0</c:v>
                </c:pt>
                <c:pt idx="24">
                  <c:v>30.0</c:v>
                </c:pt>
                <c:pt idx="25">
                  <c:v>30.0</c:v>
                </c:pt>
                <c:pt idx="26">
                  <c:v>30.0</c:v>
                </c:pt>
                <c:pt idx="27">
                  <c:v>30.0</c:v>
                </c:pt>
                <c:pt idx="28">
                  <c:v>30.0</c:v>
                </c:pt>
                <c:pt idx="29">
                  <c:v>30.0</c:v>
                </c:pt>
                <c:pt idx="30">
                  <c:v>30.0</c:v>
                </c:pt>
                <c:pt idx="31">
                  <c:v>30.0</c:v>
                </c:pt>
                <c:pt idx="32">
                  <c:v>30.0</c:v>
                </c:pt>
                <c:pt idx="33">
                  <c:v>30.0</c:v>
                </c:pt>
                <c:pt idx="34">
                  <c:v>30.0</c:v>
                </c:pt>
                <c:pt idx="35">
                  <c:v>30.0</c:v>
                </c:pt>
                <c:pt idx="36">
                  <c:v>30.0</c:v>
                </c:pt>
                <c:pt idx="37">
                  <c:v>30.0</c:v>
                </c:pt>
                <c:pt idx="38">
                  <c:v>30.0</c:v>
                </c:pt>
                <c:pt idx="39">
                  <c:v>30.0</c:v>
                </c:pt>
                <c:pt idx="40">
                  <c:v>30.0</c:v>
                </c:pt>
                <c:pt idx="41">
                  <c:v>30.0</c:v>
                </c:pt>
                <c:pt idx="42">
                  <c:v>30.0</c:v>
                </c:pt>
                <c:pt idx="43">
                  <c:v>30.0</c:v>
                </c:pt>
                <c:pt idx="44">
                  <c:v>30.0</c:v>
                </c:pt>
                <c:pt idx="45">
                  <c:v>30.0</c:v>
                </c:pt>
                <c:pt idx="47">
                  <c:v>30.0</c:v>
                </c:pt>
                <c:pt idx="48">
                  <c:v>30.0</c:v>
                </c:pt>
                <c:pt idx="49">
                  <c:v>30.0</c:v>
                </c:pt>
                <c:pt idx="50">
                  <c:v>30.0</c:v>
                </c:pt>
                <c:pt idx="51">
                  <c:v>30.0</c:v>
                </c:pt>
                <c:pt idx="52">
                  <c:v>30.0</c:v>
                </c:pt>
                <c:pt idx="53">
                  <c:v>30.0</c:v>
                </c:pt>
                <c:pt idx="54">
                  <c:v>30.0</c:v>
                </c:pt>
                <c:pt idx="55">
                  <c:v>30.0</c:v>
                </c:pt>
                <c:pt idx="56">
                  <c:v>30.0</c:v>
                </c:pt>
                <c:pt idx="57">
                  <c:v>30.0</c:v>
                </c:pt>
                <c:pt idx="58">
                  <c:v>30.0</c:v>
                </c:pt>
                <c:pt idx="59">
                  <c:v>30.0</c:v>
                </c:pt>
                <c:pt idx="60">
                  <c:v>30.0</c:v>
                </c:pt>
                <c:pt idx="61">
                  <c:v>30.0</c:v>
                </c:pt>
                <c:pt idx="62">
                  <c:v>30.0</c:v>
                </c:pt>
                <c:pt idx="63">
                  <c:v>30.0</c:v>
                </c:pt>
                <c:pt idx="64">
                  <c:v>30.0</c:v>
                </c:pt>
                <c:pt idx="65">
                  <c:v>275.0</c:v>
                </c:pt>
                <c:pt idx="66">
                  <c:v>1969.0</c:v>
                </c:pt>
                <c:pt idx="67">
                  <c:v>11896.0</c:v>
                </c:pt>
                <c:pt idx="68">
                  <c:v>18068.0</c:v>
                </c:pt>
                <c:pt idx="69">
                  <c:v>20737.0</c:v>
                </c:pt>
                <c:pt idx="70">
                  <c:v>24156.0</c:v>
                </c:pt>
                <c:pt idx="71">
                  <c:v>298945.0</c:v>
                </c:pt>
                <c:pt idx="72">
                  <c:v>239556.0</c:v>
                </c:pt>
                <c:pt idx="73">
                  <c:v>119926.0</c:v>
                </c:pt>
                <c:pt idx="74">
                  <c:v>16716.0</c:v>
                </c:pt>
                <c:pt idx="75">
                  <c:v>71530.0</c:v>
                </c:pt>
                <c:pt idx="76">
                  <c:v>123446.0</c:v>
                </c:pt>
                <c:pt idx="77">
                  <c:v>206807.0</c:v>
                </c:pt>
                <c:pt idx="78">
                  <c:v>20002.0</c:v>
                </c:pt>
                <c:pt idx="79">
                  <c:v>10652.0</c:v>
                </c:pt>
              </c:numCache>
            </c:numRef>
          </c:yVal>
          <c:smooth val="0"/>
          <c:extLst xmlns:c16r2="http://schemas.microsoft.com/office/drawing/2015/06/chart">
            <c:ext xmlns:c16="http://schemas.microsoft.com/office/drawing/2014/chart" uri="{C3380CC4-5D6E-409C-BE32-E72D297353CC}">
              <c16:uniqueId val="{0000000C-C6F1-4335-884B-A8FD8286FFF3}"/>
            </c:ext>
          </c:extLst>
        </c:ser>
        <c:ser>
          <c:idx val="20"/>
          <c:order val="13"/>
          <c:tx>
            <c:v>Z12420</c:v>
          </c:tx>
          <c:spPr>
            <a:ln w="25400">
              <a:solidFill>
                <a:srgbClr val="008000"/>
              </a:solidFill>
            </a:ln>
          </c:spPr>
          <c:marker>
            <c:symbol val="none"/>
          </c:marker>
          <c:xVal>
            <c:numRef>
              <c:f>'Tx = D0'!$AY$3:$AY$62</c:f>
              <c:numCache>
                <c:formatCode>0.00</c:formatCode>
                <c:ptCount val="60"/>
                <c:pt idx="0">
                  <c:v>-58.85714285714236</c:v>
                </c:pt>
                <c:pt idx="1">
                  <c:v>-58.28571428571428</c:v>
                </c:pt>
                <c:pt idx="2">
                  <c:v>-57.85714285714236</c:v>
                </c:pt>
                <c:pt idx="3">
                  <c:v>-55.85714285714236</c:v>
                </c:pt>
                <c:pt idx="4">
                  <c:v>-55.0</c:v>
                </c:pt>
                <c:pt idx="5">
                  <c:v>-53.85714285714236</c:v>
                </c:pt>
                <c:pt idx="6">
                  <c:v>-52.85714285714236</c:v>
                </c:pt>
                <c:pt idx="7">
                  <c:v>-51.85714285714236</c:v>
                </c:pt>
                <c:pt idx="8">
                  <c:v>-50.85714285714236</c:v>
                </c:pt>
                <c:pt idx="9">
                  <c:v>-49.85714285714236</c:v>
                </c:pt>
                <c:pt idx="10">
                  <c:v>-48.85714285714236</c:v>
                </c:pt>
                <c:pt idx="11">
                  <c:v>-47.0</c:v>
                </c:pt>
                <c:pt idx="12">
                  <c:v>-45.85714285714236</c:v>
                </c:pt>
                <c:pt idx="13">
                  <c:v>-44.85714285714236</c:v>
                </c:pt>
                <c:pt idx="14">
                  <c:v>-41.85714285714236</c:v>
                </c:pt>
                <c:pt idx="15">
                  <c:v>-39.85714285714236</c:v>
                </c:pt>
                <c:pt idx="16">
                  <c:v>-37.85714285714236</c:v>
                </c:pt>
                <c:pt idx="17">
                  <c:v>-36.85714285714236</c:v>
                </c:pt>
                <c:pt idx="18">
                  <c:v>-35.0</c:v>
                </c:pt>
                <c:pt idx="19">
                  <c:v>-33.85714285714236</c:v>
                </c:pt>
                <c:pt idx="20">
                  <c:v>-32.85714285714236</c:v>
                </c:pt>
                <c:pt idx="21">
                  <c:v>-32.0</c:v>
                </c:pt>
                <c:pt idx="22">
                  <c:v>-29.85714285714286</c:v>
                </c:pt>
                <c:pt idx="23">
                  <c:v>-28.85714285714286</c:v>
                </c:pt>
                <c:pt idx="24">
                  <c:v>-27.85714285714286</c:v>
                </c:pt>
                <c:pt idx="25">
                  <c:v>-26.85714285714286</c:v>
                </c:pt>
                <c:pt idx="26">
                  <c:v>-25.85714285714286</c:v>
                </c:pt>
                <c:pt idx="27">
                  <c:v>-24.85714285714286</c:v>
                </c:pt>
                <c:pt idx="28">
                  <c:v>-23.85714285714286</c:v>
                </c:pt>
                <c:pt idx="29">
                  <c:v>-22.85714285714286</c:v>
                </c:pt>
                <c:pt idx="30">
                  <c:v>-21.85714285714286</c:v>
                </c:pt>
                <c:pt idx="31">
                  <c:v>-20.85714285714286</c:v>
                </c:pt>
                <c:pt idx="32">
                  <c:v>-19.85714285714286</c:v>
                </c:pt>
                <c:pt idx="33">
                  <c:v>-18.85714285714286</c:v>
                </c:pt>
                <c:pt idx="34">
                  <c:v>-17.85714285714286</c:v>
                </c:pt>
                <c:pt idx="35">
                  <c:v>-15.85714285714286</c:v>
                </c:pt>
                <c:pt idx="36">
                  <c:v>-13.85714285714286</c:v>
                </c:pt>
                <c:pt idx="37">
                  <c:v>-12.85714285714286</c:v>
                </c:pt>
                <c:pt idx="38">
                  <c:v>-11.85714285714286</c:v>
                </c:pt>
                <c:pt idx="39">
                  <c:v>-10.85714285714286</c:v>
                </c:pt>
                <c:pt idx="40">
                  <c:v>-9.85714285714286</c:v>
                </c:pt>
                <c:pt idx="41">
                  <c:v>-8.85714285714286</c:v>
                </c:pt>
                <c:pt idx="42">
                  <c:v>-7.857142857142835</c:v>
                </c:pt>
                <c:pt idx="43">
                  <c:v>-6.857142857142835</c:v>
                </c:pt>
                <c:pt idx="44">
                  <c:v>-5.857142857142835</c:v>
                </c:pt>
                <c:pt idx="45">
                  <c:v>-4.857142857142835</c:v>
                </c:pt>
                <c:pt idx="46">
                  <c:v>-3.857142857142857</c:v>
                </c:pt>
                <c:pt idx="47">
                  <c:v>-2.0</c:v>
                </c:pt>
                <c:pt idx="48">
                  <c:v>-0.857142857142857</c:v>
                </c:pt>
                <c:pt idx="49">
                  <c:v>0.0</c:v>
                </c:pt>
                <c:pt idx="50">
                  <c:v>1.142857142857143</c:v>
                </c:pt>
                <c:pt idx="51">
                  <c:v>2.142857142857143</c:v>
                </c:pt>
                <c:pt idx="52">
                  <c:v>3.142857142857143</c:v>
                </c:pt>
                <c:pt idx="53">
                  <c:v>5.142857142857141</c:v>
                </c:pt>
                <c:pt idx="54">
                  <c:v>6.142857142857141</c:v>
                </c:pt>
                <c:pt idx="55">
                  <c:v>7.142857142857141</c:v>
                </c:pt>
                <c:pt idx="56">
                  <c:v>10.0</c:v>
                </c:pt>
                <c:pt idx="57">
                  <c:v>11.14285714285714</c:v>
                </c:pt>
                <c:pt idx="58">
                  <c:v>12.14285714285714</c:v>
                </c:pt>
                <c:pt idx="59">
                  <c:v>13.14285714285714</c:v>
                </c:pt>
              </c:numCache>
            </c:numRef>
          </c:xVal>
          <c:yVal>
            <c:numRef>
              <c:f>'Tx = D0'!$AZ$3:$AZ$62</c:f>
              <c:numCache>
                <c:formatCode>#,##0</c:formatCode>
                <c:ptCount val="60"/>
                <c:pt idx="0">
                  <c:v>30.0</c:v>
                </c:pt>
                <c:pt idx="1">
                  <c:v>161889.0</c:v>
                </c:pt>
                <c:pt idx="2">
                  <c:v>1.265743E6</c:v>
                </c:pt>
                <c:pt idx="3">
                  <c:v>26337.0</c:v>
                </c:pt>
                <c:pt idx="4">
                  <c:v>29889.0</c:v>
                </c:pt>
                <c:pt idx="5">
                  <c:v>2548.0</c:v>
                </c:pt>
                <c:pt idx="6">
                  <c:v>899.0</c:v>
                </c:pt>
                <c:pt idx="7">
                  <c:v>172.0</c:v>
                </c:pt>
                <c:pt idx="8">
                  <c:v>267.0</c:v>
                </c:pt>
                <c:pt idx="9">
                  <c:v>111.0</c:v>
                </c:pt>
                <c:pt idx="10">
                  <c:v>107.0</c:v>
                </c:pt>
                <c:pt idx="11">
                  <c:v>261.0</c:v>
                </c:pt>
                <c:pt idx="12">
                  <c:v>2393.0</c:v>
                </c:pt>
                <c:pt idx="13">
                  <c:v>3054.0</c:v>
                </c:pt>
                <c:pt idx="14">
                  <c:v>1470.0</c:v>
                </c:pt>
                <c:pt idx="15">
                  <c:v>1421.0</c:v>
                </c:pt>
                <c:pt idx="16">
                  <c:v>825.0</c:v>
                </c:pt>
                <c:pt idx="17">
                  <c:v>920.0</c:v>
                </c:pt>
                <c:pt idx="18">
                  <c:v>1959.0</c:v>
                </c:pt>
                <c:pt idx="19">
                  <c:v>653.0</c:v>
                </c:pt>
                <c:pt idx="20">
                  <c:v>30.0</c:v>
                </c:pt>
                <c:pt idx="21">
                  <c:v>30.0</c:v>
                </c:pt>
                <c:pt idx="22">
                  <c:v>30.0</c:v>
                </c:pt>
                <c:pt idx="23">
                  <c:v>30.0</c:v>
                </c:pt>
                <c:pt idx="24">
                  <c:v>30.0</c:v>
                </c:pt>
                <c:pt idx="25">
                  <c:v>30.0</c:v>
                </c:pt>
                <c:pt idx="26">
                  <c:v>30.0</c:v>
                </c:pt>
                <c:pt idx="27">
                  <c:v>30.0</c:v>
                </c:pt>
                <c:pt idx="28">
                  <c:v>30.0</c:v>
                </c:pt>
                <c:pt idx="29">
                  <c:v>30.0</c:v>
                </c:pt>
                <c:pt idx="30">
                  <c:v>30.0</c:v>
                </c:pt>
                <c:pt idx="31">
                  <c:v>30.0</c:v>
                </c:pt>
                <c:pt idx="32">
                  <c:v>30.0</c:v>
                </c:pt>
                <c:pt idx="33">
                  <c:v>30.0</c:v>
                </c:pt>
                <c:pt idx="34">
                  <c:v>30.0</c:v>
                </c:pt>
                <c:pt idx="35">
                  <c:v>30.0</c:v>
                </c:pt>
                <c:pt idx="36">
                  <c:v>30.0</c:v>
                </c:pt>
                <c:pt idx="37">
                  <c:v>30.0</c:v>
                </c:pt>
                <c:pt idx="38">
                  <c:v>30.0</c:v>
                </c:pt>
                <c:pt idx="39">
                  <c:v>30.0</c:v>
                </c:pt>
                <c:pt idx="40">
                  <c:v>30.0</c:v>
                </c:pt>
                <c:pt idx="41">
                  <c:v>30.0</c:v>
                </c:pt>
                <c:pt idx="42">
                  <c:v>30.0</c:v>
                </c:pt>
                <c:pt idx="43">
                  <c:v>30.0</c:v>
                </c:pt>
                <c:pt idx="44">
                  <c:v>30.0</c:v>
                </c:pt>
                <c:pt idx="45">
                  <c:v>30.0</c:v>
                </c:pt>
                <c:pt idx="46">
                  <c:v>30.0</c:v>
                </c:pt>
                <c:pt idx="49">
                  <c:v>30.0</c:v>
                </c:pt>
                <c:pt idx="50">
                  <c:v>30.0</c:v>
                </c:pt>
                <c:pt idx="51">
                  <c:v>30.0</c:v>
                </c:pt>
                <c:pt idx="52">
                  <c:v>30.0</c:v>
                </c:pt>
                <c:pt idx="53">
                  <c:v>30.0</c:v>
                </c:pt>
                <c:pt idx="54">
                  <c:v>30.0</c:v>
                </c:pt>
                <c:pt idx="55">
                  <c:v>30.0</c:v>
                </c:pt>
                <c:pt idx="56">
                  <c:v>30.0</c:v>
                </c:pt>
                <c:pt idx="57">
                  <c:v>30.0</c:v>
                </c:pt>
                <c:pt idx="58">
                  <c:v>30.0</c:v>
                </c:pt>
                <c:pt idx="59">
                  <c:v>30.0</c:v>
                </c:pt>
              </c:numCache>
            </c:numRef>
          </c:yVal>
          <c:smooth val="0"/>
          <c:extLst xmlns:c16r2="http://schemas.microsoft.com/office/drawing/2015/06/chart">
            <c:ext xmlns:c16="http://schemas.microsoft.com/office/drawing/2014/chart" uri="{C3380CC4-5D6E-409C-BE32-E72D297353CC}">
              <c16:uniqueId val="{0000000D-C6F1-4335-884B-A8FD8286FFF3}"/>
            </c:ext>
          </c:extLst>
        </c:ser>
        <c:ser>
          <c:idx val="9"/>
          <c:order val="14"/>
          <c:tx>
            <c:v>LOD</c:v>
          </c:tx>
          <c:spPr>
            <a:ln w="25400">
              <a:solidFill>
                <a:schemeClr val="tx1"/>
              </a:solidFill>
              <a:prstDash val="sysDash"/>
            </a:ln>
          </c:spPr>
          <c:marker>
            <c:symbol val="none"/>
          </c:marker>
          <c:xVal>
            <c:numRef>
              <c:f>'Tx = D0'!$G$91:$G$92</c:f>
              <c:numCache>
                <c:formatCode>General</c:formatCode>
                <c:ptCount val="2"/>
                <c:pt idx="0">
                  <c:v>-75.0</c:v>
                </c:pt>
                <c:pt idx="1">
                  <c:v>75.0</c:v>
                </c:pt>
              </c:numCache>
            </c:numRef>
          </c:xVal>
          <c:yVal>
            <c:numRef>
              <c:f>'Tx = D0'!$H$91:$H$92</c:f>
              <c:numCache>
                <c:formatCode>General</c:formatCode>
                <c:ptCount val="2"/>
                <c:pt idx="0">
                  <c:v>30.0</c:v>
                </c:pt>
                <c:pt idx="1">
                  <c:v>30.0</c:v>
                </c:pt>
              </c:numCache>
            </c:numRef>
          </c:yVal>
          <c:smooth val="0"/>
          <c:extLst xmlns:c16r2="http://schemas.microsoft.com/office/drawing/2015/06/chart">
            <c:ext xmlns:c16="http://schemas.microsoft.com/office/drawing/2014/chart" uri="{C3380CC4-5D6E-409C-BE32-E72D297353CC}">
              <c16:uniqueId val="{0000000E-C6F1-4335-884B-A8FD8286FFF3}"/>
            </c:ext>
          </c:extLst>
        </c:ser>
        <c:dLbls>
          <c:showLegendKey val="0"/>
          <c:showVal val="0"/>
          <c:showCatName val="0"/>
          <c:showSerName val="0"/>
          <c:showPercent val="0"/>
          <c:showBubbleSize val="0"/>
        </c:dLbls>
        <c:axId val="-2119129176"/>
        <c:axId val="-2119123704"/>
      </c:scatterChart>
      <c:valAx>
        <c:axId val="-2119129176"/>
        <c:scaling>
          <c:orientation val="minMax"/>
          <c:max val="75.0"/>
          <c:min val="-75.0"/>
        </c:scaling>
        <c:delete val="0"/>
        <c:axPos val="b"/>
        <c:title>
          <c:tx>
            <c:rich>
              <a:bodyPr/>
              <a:lstStyle/>
              <a:p>
                <a:pPr>
                  <a:defRPr sz="1200"/>
                </a:pPr>
                <a:r>
                  <a:rPr lang="en-US" sz="1200"/>
                  <a:t>Weeks Post Transplant</a:t>
                </a:r>
              </a:p>
            </c:rich>
          </c:tx>
          <c:layout/>
          <c:overlay val="0"/>
        </c:title>
        <c:numFmt formatCode="0.00" sourceLinked="1"/>
        <c:majorTickMark val="out"/>
        <c:minorTickMark val="none"/>
        <c:tickLblPos val="nextTo"/>
        <c:crossAx val="-2119123704"/>
        <c:crosses val="autoZero"/>
        <c:crossBetween val="midCat"/>
      </c:valAx>
      <c:valAx>
        <c:axId val="-2119123704"/>
        <c:scaling>
          <c:logBase val="10.0"/>
          <c:orientation val="minMax"/>
        </c:scaling>
        <c:delete val="0"/>
        <c:axPos val="l"/>
        <c:majorGridlines/>
        <c:title>
          <c:tx>
            <c:rich>
              <a:bodyPr rot="-5400000" vert="horz"/>
              <a:lstStyle/>
              <a:p>
                <a:pPr>
                  <a:defRPr sz="1200"/>
                </a:pPr>
                <a:r>
                  <a:rPr lang="en-US" sz="1200" b="1" i="0" baseline="0" dirty="0" smtClean="0">
                    <a:effectLst/>
                  </a:rPr>
                  <a:t>Plasma Viral Load </a:t>
                </a:r>
              </a:p>
              <a:p>
                <a:pPr>
                  <a:defRPr sz="1200"/>
                </a:pPr>
                <a:r>
                  <a:rPr lang="en-US" sz="1200" b="1" i="0" baseline="0" dirty="0" smtClean="0">
                    <a:effectLst/>
                  </a:rPr>
                  <a:t>(SHIV Copies</a:t>
                </a:r>
                <a:r>
                  <a:rPr lang="en-US" sz="1200" b="1" i="0" baseline="0" dirty="0">
                    <a:effectLst/>
                  </a:rPr>
                  <a:t>/mL)</a:t>
                </a:r>
                <a:endParaRPr lang="en-US" sz="1200" dirty="0">
                  <a:effectLst/>
                </a:endParaRPr>
              </a:p>
            </c:rich>
          </c:tx>
          <c:layout/>
          <c:overlay val="0"/>
        </c:title>
        <c:numFmt formatCode="0.E+00" sourceLinked="0"/>
        <c:majorTickMark val="out"/>
        <c:minorTickMark val="none"/>
        <c:tickLblPos val="low"/>
        <c:crossAx val="-2119129176"/>
        <c:crosses val="autoZero"/>
        <c:crossBetween val="midCat"/>
      </c:valAx>
    </c:plotArea>
    <c:plotVisOnly val="1"/>
    <c:dispBlanksAs val="span"/>
    <c:showDLblsOverMax val="0"/>
  </c:chart>
  <c:spPr>
    <a:ln>
      <a:noFill/>
    </a:ln>
  </c:sp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DEC0D3-8C76-477E-AE76-E0C65B57ECCD}" type="doc">
      <dgm:prSet loTypeId="urn:microsoft.com/office/officeart/2008/layout/HorizontalMultiLevelHierarchy" loCatId="hierarchy" qsTypeId="urn:microsoft.com/office/officeart/2005/8/quickstyle/3d1" qsCatId="3D" csTypeId="urn:microsoft.com/office/officeart/2005/8/colors/colorful1" csCatId="colorful" phldr="1"/>
      <dgm:spPr/>
      <dgm:t>
        <a:bodyPr/>
        <a:lstStyle/>
        <a:p>
          <a:endParaRPr lang="en-ZA"/>
        </a:p>
      </dgm:t>
    </dgm:pt>
    <dgm:pt modelId="{D98F8F20-0FF7-4659-ADB3-E9E9CA787E1F}">
      <dgm:prSet phldrT="[Text]" custT="1"/>
      <dgm:spPr/>
      <dgm:t>
        <a:bodyPr/>
        <a:lstStyle/>
        <a:p>
          <a:r>
            <a:rPr lang="en-ZA" sz="1600" dirty="0" smtClean="0"/>
            <a:t>Efficacy Studies</a:t>
          </a:r>
          <a:endParaRPr lang="en-ZA" sz="1600" dirty="0"/>
        </a:p>
      </dgm:t>
    </dgm:pt>
    <dgm:pt modelId="{4CFA8AAB-D2B2-486E-96C6-9D906796B715}" type="parTrans" cxnId="{2A31588A-7D3C-4DF2-87D8-7FC5CD12DD03}">
      <dgm:prSet/>
      <dgm:spPr/>
      <dgm:t>
        <a:bodyPr/>
        <a:lstStyle/>
        <a:p>
          <a:endParaRPr lang="en-ZA"/>
        </a:p>
      </dgm:t>
    </dgm:pt>
    <dgm:pt modelId="{243EA7E8-D9EE-4EC1-BE6E-2BB8C8D07BF2}" type="sibTrans" cxnId="{2A31588A-7D3C-4DF2-87D8-7FC5CD12DD03}">
      <dgm:prSet/>
      <dgm:spPr/>
      <dgm:t>
        <a:bodyPr/>
        <a:lstStyle/>
        <a:p>
          <a:endParaRPr lang="en-ZA"/>
        </a:p>
      </dgm:t>
    </dgm:pt>
    <dgm:pt modelId="{9DFCFB9E-F5C2-41DA-9888-58D66A1B227E}">
      <dgm:prSet phldrT="[Text]"/>
      <dgm:spPr/>
      <dgm:t>
        <a:bodyPr/>
        <a:lstStyle/>
        <a:p>
          <a:r>
            <a:rPr lang="en-ZA" dirty="0" smtClean="0"/>
            <a:t>P5 “Clade C” approach using ALVAC &amp; gp120/MF59 </a:t>
          </a:r>
        </a:p>
        <a:p>
          <a:r>
            <a:rPr lang="en-ZA" dirty="0" smtClean="0"/>
            <a:t>(HVTN 702)</a:t>
          </a:r>
          <a:endParaRPr lang="en-ZA" dirty="0"/>
        </a:p>
      </dgm:t>
    </dgm:pt>
    <dgm:pt modelId="{ADFD3704-5CB3-43CC-90A7-FDFFF7D383F9}" type="parTrans" cxnId="{8F79F20B-BF6C-4F9E-AE22-8E1BF2DC3EB4}">
      <dgm:prSet/>
      <dgm:spPr/>
      <dgm:t>
        <a:bodyPr/>
        <a:lstStyle/>
        <a:p>
          <a:endParaRPr lang="en-ZA"/>
        </a:p>
      </dgm:t>
    </dgm:pt>
    <dgm:pt modelId="{39657F87-E037-4B9E-BCC2-C8C7454E797B}" type="sibTrans" cxnId="{8F79F20B-BF6C-4F9E-AE22-8E1BF2DC3EB4}">
      <dgm:prSet/>
      <dgm:spPr/>
      <dgm:t>
        <a:bodyPr/>
        <a:lstStyle/>
        <a:p>
          <a:endParaRPr lang="en-ZA"/>
        </a:p>
      </dgm:t>
    </dgm:pt>
    <dgm:pt modelId="{7A224187-0BB5-4ED0-BD06-557407C006C8}">
      <dgm:prSet phldrT="[Text]"/>
      <dgm:spPr/>
      <dgm:t>
        <a:bodyPr/>
        <a:lstStyle/>
        <a:p>
          <a:r>
            <a:rPr lang="en-ZA" dirty="0" smtClean="0"/>
            <a:t>Multi-clade approach using rAd26/MVA/gp140 trimer</a:t>
          </a:r>
        </a:p>
        <a:p>
          <a:r>
            <a:rPr lang="en-ZA" dirty="0" smtClean="0"/>
            <a:t>(</a:t>
          </a:r>
          <a:r>
            <a:rPr lang="en-ZA" dirty="0" err="1" smtClean="0"/>
            <a:t>Crucell</a:t>
          </a:r>
          <a:r>
            <a:rPr lang="en-ZA" dirty="0" smtClean="0"/>
            <a:t>/Janssen)</a:t>
          </a:r>
          <a:endParaRPr lang="en-ZA" dirty="0"/>
        </a:p>
      </dgm:t>
    </dgm:pt>
    <dgm:pt modelId="{26914A27-9037-4F8D-A849-270885AF97D0}" type="parTrans" cxnId="{4CCF720A-C443-4637-8DF0-A31EE50FB30D}">
      <dgm:prSet/>
      <dgm:spPr/>
      <dgm:t>
        <a:bodyPr/>
        <a:lstStyle/>
        <a:p>
          <a:endParaRPr lang="en-ZA"/>
        </a:p>
      </dgm:t>
    </dgm:pt>
    <dgm:pt modelId="{D27D2DDE-639E-4212-A206-BB56C097A806}" type="sibTrans" cxnId="{4CCF720A-C443-4637-8DF0-A31EE50FB30D}">
      <dgm:prSet/>
      <dgm:spPr/>
      <dgm:t>
        <a:bodyPr/>
        <a:lstStyle/>
        <a:p>
          <a:endParaRPr lang="en-ZA"/>
        </a:p>
      </dgm:t>
    </dgm:pt>
    <dgm:pt modelId="{86337CBB-C2B2-4C0C-92ED-6EEB348C1736}">
      <dgm:prSet phldrT="[Text]"/>
      <dgm:spPr/>
      <dgm:t>
        <a:bodyPr/>
        <a:lstStyle/>
        <a:p>
          <a:r>
            <a:rPr lang="en-ZA" dirty="0" smtClean="0"/>
            <a:t>Neutralizing antibody approach using VRC01</a:t>
          </a:r>
        </a:p>
        <a:p>
          <a:r>
            <a:rPr lang="en-ZA" dirty="0" smtClean="0"/>
            <a:t> (</a:t>
          </a:r>
          <a:r>
            <a:rPr lang="en-US" dirty="0" smtClean="0"/>
            <a:t>AMP Trial:  HVTN 703/HPTN 083, HVTN 704/HPTN 085</a:t>
          </a:r>
          <a:r>
            <a:rPr lang="en-ZA" dirty="0" smtClean="0"/>
            <a:t>)</a:t>
          </a:r>
          <a:endParaRPr lang="en-ZA" dirty="0"/>
        </a:p>
      </dgm:t>
    </dgm:pt>
    <dgm:pt modelId="{49B03900-BADF-4A19-A0B1-DF21C11C5C51}" type="parTrans" cxnId="{778821E1-78DD-4B9E-A0B6-268B1121B7C4}">
      <dgm:prSet/>
      <dgm:spPr/>
      <dgm:t>
        <a:bodyPr/>
        <a:lstStyle/>
        <a:p>
          <a:endParaRPr lang="en-ZA"/>
        </a:p>
      </dgm:t>
    </dgm:pt>
    <dgm:pt modelId="{3FBD9CED-5CBE-4718-9CFC-86929FE43F47}" type="sibTrans" cxnId="{778821E1-78DD-4B9E-A0B6-268B1121B7C4}">
      <dgm:prSet/>
      <dgm:spPr/>
      <dgm:t>
        <a:bodyPr/>
        <a:lstStyle/>
        <a:p>
          <a:endParaRPr lang="en-ZA"/>
        </a:p>
      </dgm:t>
    </dgm:pt>
    <dgm:pt modelId="{EFA15CC6-EBC1-42E2-89DA-55B7E6111E68}" type="pres">
      <dgm:prSet presAssocID="{B2DEC0D3-8C76-477E-AE76-E0C65B57ECCD}" presName="Name0" presStyleCnt="0">
        <dgm:presLayoutVars>
          <dgm:chPref val="1"/>
          <dgm:dir/>
          <dgm:animOne val="branch"/>
          <dgm:animLvl val="lvl"/>
          <dgm:resizeHandles val="exact"/>
        </dgm:presLayoutVars>
      </dgm:prSet>
      <dgm:spPr/>
      <dgm:t>
        <a:bodyPr/>
        <a:lstStyle/>
        <a:p>
          <a:endParaRPr lang="en-ZA"/>
        </a:p>
      </dgm:t>
    </dgm:pt>
    <dgm:pt modelId="{DDA231A8-027B-41B6-AA1A-99B7E294660E}" type="pres">
      <dgm:prSet presAssocID="{D98F8F20-0FF7-4659-ADB3-E9E9CA787E1F}" presName="root1" presStyleCnt="0"/>
      <dgm:spPr/>
    </dgm:pt>
    <dgm:pt modelId="{C0A85EA5-FEB6-4E6E-AD69-EA151896C4F3}" type="pres">
      <dgm:prSet presAssocID="{D98F8F20-0FF7-4659-ADB3-E9E9CA787E1F}" presName="LevelOneTextNode" presStyleLbl="node0" presStyleIdx="0" presStyleCnt="1" custScaleX="86446" custScaleY="86601" custLinFactNeighborX="-19333" custLinFactNeighborY="0">
        <dgm:presLayoutVars>
          <dgm:chPref val="3"/>
        </dgm:presLayoutVars>
      </dgm:prSet>
      <dgm:spPr/>
      <dgm:t>
        <a:bodyPr/>
        <a:lstStyle/>
        <a:p>
          <a:endParaRPr lang="en-ZA"/>
        </a:p>
      </dgm:t>
    </dgm:pt>
    <dgm:pt modelId="{661865DF-986A-4EB3-A858-C31F31CD38CF}" type="pres">
      <dgm:prSet presAssocID="{D98F8F20-0FF7-4659-ADB3-E9E9CA787E1F}" presName="level2hierChild" presStyleCnt="0"/>
      <dgm:spPr/>
    </dgm:pt>
    <dgm:pt modelId="{B208514A-688B-4249-9F31-FE575821C2D7}" type="pres">
      <dgm:prSet presAssocID="{ADFD3704-5CB3-43CC-90A7-FDFFF7D383F9}" presName="conn2-1" presStyleLbl="parChTrans1D2" presStyleIdx="0" presStyleCnt="3"/>
      <dgm:spPr/>
      <dgm:t>
        <a:bodyPr/>
        <a:lstStyle/>
        <a:p>
          <a:endParaRPr lang="en-ZA"/>
        </a:p>
      </dgm:t>
    </dgm:pt>
    <dgm:pt modelId="{D2633BDF-E384-41EA-A1FA-8FC7C3357A5C}" type="pres">
      <dgm:prSet presAssocID="{ADFD3704-5CB3-43CC-90A7-FDFFF7D383F9}" presName="connTx" presStyleLbl="parChTrans1D2" presStyleIdx="0" presStyleCnt="3"/>
      <dgm:spPr/>
      <dgm:t>
        <a:bodyPr/>
        <a:lstStyle/>
        <a:p>
          <a:endParaRPr lang="en-ZA"/>
        </a:p>
      </dgm:t>
    </dgm:pt>
    <dgm:pt modelId="{4F1F3267-F329-4AA9-AF3D-9A805D3F4B36}" type="pres">
      <dgm:prSet presAssocID="{9DFCFB9E-F5C2-41DA-9888-58D66A1B227E}" presName="root2" presStyleCnt="0"/>
      <dgm:spPr/>
    </dgm:pt>
    <dgm:pt modelId="{BAF7DDB3-E087-4D62-A430-287871857F73}" type="pres">
      <dgm:prSet presAssocID="{9DFCFB9E-F5C2-41DA-9888-58D66A1B227E}" presName="LevelTwoTextNode" presStyleLbl="node2" presStyleIdx="0" presStyleCnt="3" custScaleX="260067" custScaleY="96886">
        <dgm:presLayoutVars>
          <dgm:chPref val="3"/>
        </dgm:presLayoutVars>
      </dgm:prSet>
      <dgm:spPr/>
      <dgm:t>
        <a:bodyPr/>
        <a:lstStyle/>
        <a:p>
          <a:endParaRPr lang="en-ZA"/>
        </a:p>
      </dgm:t>
    </dgm:pt>
    <dgm:pt modelId="{15CDCDE6-8E7A-4D47-8886-A21A61A8C277}" type="pres">
      <dgm:prSet presAssocID="{9DFCFB9E-F5C2-41DA-9888-58D66A1B227E}" presName="level3hierChild" presStyleCnt="0"/>
      <dgm:spPr/>
    </dgm:pt>
    <dgm:pt modelId="{24730777-67FD-4D1C-AE8D-504DE087EF6C}" type="pres">
      <dgm:prSet presAssocID="{26914A27-9037-4F8D-A849-270885AF97D0}" presName="conn2-1" presStyleLbl="parChTrans1D2" presStyleIdx="1" presStyleCnt="3"/>
      <dgm:spPr/>
      <dgm:t>
        <a:bodyPr/>
        <a:lstStyle/>
        <a:p>
          <a:endParaRPr lang="en-ZA"/>
        </a:p>
      </dgm:t>
    </dgm:pt>
    <dgm:pt modelId="{344E4ED2-A2EB-45A3-9B2B-485F9A35D916}" type="pres">
      <dgm:prSet presAssocID="{26914A27-9037-4F8D-A849-270885AF97D0}" presName="connTx" presStyleLbl="parChTrans1D2" presStyleIdx="1" presStyleCnt="3"/>
      <dgm:spPr/>
      <dgm:t>
        <a:bodyPr/>
        <a:lstStyle/>
        <a:p>
          <a:endParaRPr lang="en-ZA"/>
        </a:p>
      </dgm:t>
    </dgm:pt>
    <dgm:pt modelId="{1D84EA4B-D7F6-48E3-A880-40C90D5A7B97}" type="pres">
      <dgm:prSet presAssocID="{7A224187-0BB5-4ED0-BD06-557407C006C8}" presName="root2" presStyleCnt="0"/>
      <dgm:spPr/>
    </dgm:pt>
    <dgm:pt modelId="{2B33F893-D4F8-49AF-A7CC-16A0EAA01028}" type="pres">
      <dgm:prSet presAssocID="{7A224187-0BB5-4ED0-BD06-557407C006C8}" presName="LevelTwoTextNode" presStyleLbl="node2" presStyleIdx="1" presStyleCnt="3" custScaleX="260018" custScaleY="109451">
        <dgm:presLayoutVars>
          <dgm:chPref val="3"/>
        </dgm:presLayoutVars>
      </dgm:prSet>
      <dgm:spPr/>
      <dgm:t>
        <a:bodyPr/>
        <a:lstStyle/>
        <a:p>
          <a:endParaRPr lang="en-ZA"/>
        </a:p>
      </dgm:t>
    </dgm:pt>
    <dgm:pt modelId="{970FBB07-2F17-4747-AEF4-4F0A407962E2}" type="pres">
      <dgm:prSet presAssocID="{7A224187-0BB5-4ED0-BD06-557407C006C8}" presName="level3hierChild" presStyleCnt="0"/>
      <dgm:spPr/>
    </dgm:pt>
    <dgm:pt modelId="{CFE21623-7BD8-457E-B221-9B4C448AD647}" type="pres">
      <dgm:prSet presAssocID="{49B03900-BADF-4A19-A0B1-DF21C11C5C51}" presName="conn2-1" presStyleLbl="parChTrans1D2" presStyleIdx="2" presStyleCnt="3"/>
      <dgm:spPr/>
      <dgm:t>
        <a:bodyPr/>
        <a:lstStyle/>
        <a:p>
          <a:endParaRPr lang="en-ZA"/>
        </a:p>
      </dgm:t>
    </dgm:pt>
    <dgm:pt modelId="{AE5B0DA3-8ECC-4E75-90B5-90F734AA641B}" type="pres">
      <dgm:prSet presAssocID="{49B03900-BADF-4A19-A0B1-DF21C11C5C51}" presName="connTx" presStyleLbl="parChTrans1D2" presStyleIdx="2" presStyleCnt="3"/>
      <dgm:spPr/>
      <dgm:t>
        <a:bodyPr/>
        <a:lstStyle/>
        <a:p>
          <a:endParaRPr lang="en-ZA"/>
        </a:p>
      </dgm:t>
    </dgm:pt>
    <dgm:pt modelId="{0021B8CA-7999-4369-A465-BE0DEB8F3B75}" type="pres">
      <dgm:prSet presAssocID="{86337CBB-C2B2-4C0C-92ED-6EEB348C1736}" presName="root2" presStyleCnt="0"/>
      <dgm:spPr/>
    </dgm:pt>
    <dgm:pt modelId="{46B61FF4-5C5B-456A-9D69-78D7EF28CF47}" type="pres">
      <dgm:prSet presAssocID="{86337CBB-C2B2-4C0C-92ED-6EEB348C1736}" presName="LevelTwoTextNode" presStyleLbl="node2" presStyleIdx="2" presStyleCnt="3" custScaleX="260067" custScaleY="93680">
        <dgm:presLayoutVars>
          <dgm:chPref val="3"/>
        </dgm:presLayoutVars>
      </dgm:prSet>
      <dgm:spPr/>
      <dgm:t>
        <a:bodyPr/>
        <a:lstStyle/>
        <a:p>
          <a:endParaRPr lang="en-ZA"/>
        </a:p>
      </dgm:t>
    </dgm:pt>
    <dgm:pt modelId="{831F0E0E-52ED-4033-B244-39E4688D5185}" type="pres">
      <dgm:prSet presAssocID="{86337CBB-C2B2-4C0C-92ED-6EEB348C1736}" presName="level3hierChild" presStyleCnt="0"/>
      <dgm:spPr/>
    </dgm:pt>
  </dgm:ptLst>
  <dgm:cxnLst>
    <dgm:cxn modelId="{4CCF720A-C443-4637-8DF0-A31EE50FB30D}" srcId="{D98F8F20-0FF7-4659-ADB3-E9E9CA787E1F}" destId="{7A224187-0BB5-4ED0-BD06-557407C006C8}" srcOrd="1" destOrd="0" parTransId="{26914A27-9037-4F8D-A849-270885AF97D0}" sibTransId="{D27D2DDE-639E-4212-A206-BB56C097A806}"/>
    <dgm:cxn modelId="{1C80A253-F346-E44F-A3CE-F5AA5BEDD573}" type="presOf" srcId="{26914A27-9037-4F8D-A849-270885AF97D0}" destId="{344E4ED2-A2EB-45A3-9B2B-485F9A35D916}" srcOrd="1" destOrd="0" presId="urn:microsoft.com/office/officeart/2008/layout/HorizontalMultiLevelHierarchy"/>
    <dgm:cxn modelId="{72D42106-B9BD-934D-8C55-4FC7D163CBB7}" type="presOf" srcId="{9DFCFB9E-F5C2-41DA-9888-58D66A1B227E}" destId="{BAF7DDB3-E087-4D62-A430-287871857F73}" srcOrd="0" destOrd="0" presId="urn:microsoft.com/office/officeart/2008/layout/HorizontalMultiLevelHierarchy"/>
    <dgm:cxn modelId="{778821E1-78DD-4B9E-A0B6-268B1121B7C4}" srcId="{D98F8F20-0FF7-4659-ADB3-E9E9CA787E1F}" destId="{86337CBB-C2B2-4C0C-92ED-6EEB348C1736}" srcOrd="2" destOrd="0" parTransId="{49B03900-BADF-4A19-A0B1-DF21C11C5C51}" sibTransId="{3FBD9CED-5CBE-4718-9CFC-86929FE43F47}"/>
    <dgm:cxn modelId="{6F401FBD-A952-5643-BD55-E52390FE4156}" type="presOf" srcId="{49B03900-BADF-4A19-A0B1-DF21C11C5C51}" destId="{CFE21623-7BD8-457E-B221-9B4C448AD647}" srcOrd="0" destOrd="0" presId="urn:microsoft.com/office/officeart/2008/layout/HorizontalMultiLevelHierarchy"/>
    <dgm:cxn modelId="{1C80E58B-7B91-4D41-836B-624028951A28}" type="presOf" srcId="{ADFD3704-5CB3-43CC-90A7-FDFFF7D383F9}" destId="{D2633BDF-E384-41EA-A1FA-8FC7C3357A5C}" srcOrd="1" destOrd="0" presId="urn:microsoft.com/office/officeart/2008/layout/HorizontalMultiLevelHierarchy"/>
    <dgm:cxn modelId="{93613FC5-37AA-7740-96A7-572DB4B7F818}" type="presOf" srcId="{ADFD3704-5CB3-43CC-90A7-FDFFF7D383F9}" destId="{B208514A-688B-4249-9F31-FE575821C2D7}" srcOrd="0" destOrd="0" presId="urn:microsoft.com/office/officeart/2008/layout/HorizontalMultiLevelHierarchy"/>
    <dgm:cxn modelId="{571C2FB5-FC44-A945-82CC-A3EB063EF972}" type="presOf" srcId="{49B03900-BADF-4A19-A0B1-DF21C11C5C51}" destId="{AE5B0DA3-8ECC-4E75-90B5-90F734AA641B}" srcOrd="1" destOrd="0" presId="urn:microsoft.com/office/officeart/2008/layout/HorizontalMultiLevelHierarchy"/>
    <dgm:cxn modelId="{EAD43A02-0C95-8949-8FA2-06427F26722B}" type="presOf" srcId="{86337CBB-C2B2-4C0C-92ED-6EEB348C1736}" destId="{46B61FF4-5C5B-456A-9D69-78D7EF28CF47}" srcOrd="0" destOrd="0" presId="urn:microsoft.com/office/officeart/2008/layout/HorizontalMultiLevelHierarchy"/>
    <dgm:cxn modelId="{57658213-2063-064D-826B-35982AD51D0F}" type="presOf" srcId="{B2DEC0D3-8C76-477E-AE76-E0C65B57ECCD}" destId="{EFA15CC6-EBC1-42E2-89DA-55B7E6111E68}" srcOrd="0" destOrd="0" presId="urn:microsoft.com/office/officeart/2008/layout/HorizontalMultiLevelHierarchy"/>
    <dgm:cxn modelId="{8F79F20B-BF6C-4F9E-AE22-8E1BF2DC3EB4}" srcId="{D98F8F20-0FF7-4659-ADB3-E9E9CA787E1F}" destId="{9DFCFB9E-F5C2-41DA-9888-58D66A1B227E}" srcOrd="0" destOrd="0" parTransId="{ADFD3704-5CB3-43CC-90A7-FDFFF7D383F9}" sibTransId="{39657F87-E037-4B9E-BCC2-C8C7454E797B}"/>
    <dgm:cxn modelId="{5C1A8C52-BB1C-6F4F-97DE-5CC1CE8774A0}" type="presOf" srcId="{D98F8F20-0FF7-4659-ADB3-E9E9CA787E1F}" destId="{C0A85EA5-FEB6-4E6E-AD69-EA151896C4F3}" srcOrd="0" destOrd="0" presId="urn:microsoft.com/office/officeart/2008/layout/HorizontalMultiLevelHierarchy"/>
    <dgm:cxn modelId="{520A517A-1F64-7A44-8FB3-9C2F2B74A551}" type="presOf" srcId="{7A224187-0BB5-4ED0-BD06-557407C006C8}" destId="{2B33F893-D4F8-49AF-A7CC-16A0EAA01028}" srcOrd="0" destOrd="0" presId="urn:microsoft.com/office/officeart/2008/layout/HorizontalMultiLevelHierarchy"/>
    <dgm:cxn modelId="{2A31588A-7D3C-4DF2-87D8-7FC5CD12DD03}" srcId="{B2DEC0D3-8C76-477E-AE76-E0C65B57ECCD}" destId="{D98F8F20-0FF7-4659-ADB3-E9E9CA787E1F}" srcOrd="0" destOrd="0" parTransId="{4CFA8AAB-D2B2-486E-96C6-9D906796B715}" sibTransId="{243EA7E8-D9EE-4EC1-BE6E-2BB8C8D07BF2}"/>
    <dgm:cxn modelId="{C0FA5BC8-08A3-EC48-AA1F-699BE2835C45}" type="presOf" srcId="{26914A27-9037-4F8D-A849-270885AF97D0}" destId="{24730777-67FD-4D1C-AE8D-504DE087EF6C}" srcOrd="0" destOrd="0" presId="urn:microsoft.com/office/officeart/2008/layout/HorizontalMultiLevelHierarchy"/>
    <dgm:cxn modelId="{26BFEB76-965A-5044-8C36-B6FDBAE141C6}" type="presParOf" srcId="{EFA15CC6-EBC1-42E2-89DA-55B7E6111E68}" destId="{DDA231A8-027B-41B6-AA1A-99B7E294660E}" srcOrd="0" destOrd="0" presId="urn:microsoft.com/office/officeart/2008/layout/HorizontalMultiLevelHierarchy"/>
    <dgm:cxn modelId="{CB45138B-5AC8-6D4C-BED9-AC8FB16D7F9C}" type="presParOf" srcId="{DDA231A8-027B-41B6-AA1A-99B7E294660E}" destId="{C0A85EA5-FEB6-4E6E-AD69-EA151896C4F3}" srcOrd="0" destOrd="0" presId="urn:microsoft.com/office/officeart/2008/layout/HorizontalMultiLevelHierarchy"/>
    <dgm:cxn modelId="{82D42070-D63F-A04D-AB29-F3716852500C}" type="presParOf" srcId="{DDA231A8-027B-41B6-AA1A-99B7E294660E}" destId="{661865DF-986A-4EB3-A858-C31F31CD38CF}" srcOrd="1" destOrd="0" presId="urn:microsoft.com/office/officeart/2008/layout/HorizontalMultiLevelHierarchy"/>
    <dgm:cxn modelId="{5709E2EA-CD65-C943-8315-E39375E83FDF}" type="presParOf" srcId="{661865DF-986A-4EB3-A858-C31F31CD38CF}" destId="{B208514A-688B-4249-9F31-FE575821C2D7}" srcOrd="0" destOrd="0" presId="urn:microsoft.com/office/officeart/2008/layout/HorizontalMultiLevelHierarchy"/>
    <dgm:cxn modelId="{D7C32CEF-04CB-424C-BE78-5D05DD58FFAF}" type="presParOf" srcId="{B208514A-688B-4249-9F31-FE575821C2D7}" destId="{D2633BDF-E384-41EA-A1FA-8FC7C3357A5C}" srcOrd="0" destOrd="0" presId="urn:microsoft.com/office/officeart/2008/layout/HorizontalMultiLevelHierarchy"/>
    <dgm:cxn modelId="{0F07F725-BF20-D94F-A040-1D76844F277F}" type="presParOf" srcId="{661865DF-986A-4EB3-A858-C31F31CD38CF}" destId="{4F1F3267-F329-4AA9-AF3D-9A805D3F4B36}" srcOrd="1" destOrd="0" presId="urn:microsoft.com/office/officeart/2008/layout/HorizontalMultiLevelHierarchy"/>
    <dgm:cxn modelId="{8CCB4BBF-DC8E-B540-8CCD-05B0A04E0167}" type="presParOf" srcId="{4F1F3267-F329-4AA9-AF3D-9A805D3F4B36}" destId="{BAF7DDB3-E087-4D62-A430-287871857F73}" srcOrd="0" destOrd="0" presId="urn:microsoft.com/office/officeart/2008/layout/HorizontalMultiLevelHierarchy"/>
    <dgm:cxn modelId="{6043F96F-BACA-6149-B484-05C8E1EEA5B2}" type="presParOf" srcId="{4F1F3267-F329-4AA9-AF3D-9A805D3F4B36}" destId="{15CDCDE6-8E7A-4D47-8886-A21A61A8C277}" srcOrd="1" destOrd="0" presId="urn:microsoft.com/office/officeart/2008/layout/HorizontalMultiLevelHierarchy"/>
    <dgm:cxn modelId="{3AF1E330-AA43-1547-B9EC-2FC6D1CF9A74}" type="presParOf" srcId="{661865DF-986A-4EB3-A858-C31F31CD38CF}" destId="{24730777-67FD-4D1C-AE8D-504DE087EF6C}" srcOrd="2" destOrd="0" presId="urn:microsoft.com/office/officeart/2008/layout/HorizontalMultiLevelHierarchy"/>
    <dgm:cxn modelId="{03E08044-6E11-F343-85C8-5E55873CE98C}" type="presParOf" srcId="{24730777-67FD-4D1C-AE8D-504DE087EF6C}" destId="{344E4ED2-A2EB-45A3-9B2B-485F9A35D916}" srcOrd="0" destOrd="0" presId="urn:microsoft.com/office/officeart/2008/layout/HorizontalMultiLevelHierarchy"/>
    <dgm:cxn modelId="{1700130B-1E92-2C43-A5FC-3E8A42A10E0A}" type="presParOf" srcId="{661865DF-986A-4EB3-A858-C31F31CD38CF}" destId="{1D84EA4B-D7F6-48E3-A880-40C90D5A7B97}" srcOrd="3" destOrd="0" presId="urn:microsoft.com/office/officeart/2008/layout/HorizontalMultiLevelHierarchy"/>
    <dgm:cxn modelId="{4AB2F3BF-6D74-2A46-85B8-E6CB57BA871C}" type="presParOf" srcId="{1D84EA4B-D7F6-48E3-A880-40C90D5A7B97}" destId="{2B33F893-D4F8-49AF-A7CC-16A0EAA01028}" srcOrd="0" destOrd="0" presId="urn:microsoft.com/office/officeart/2008/layout/HorizontalMultiLevelHierarchy"/>
    <dgm:cxn modelId="{30569C34-2540-2144-A15A-1BA2A00948F4}" type="presParOf" srcId="{1D84EA4B-D7F6-48E3-A880-40C90D5A7B97}" destId="{970FBB07-2F17-4747-AEF4-4F0A407962E2}" srcOrd="1" destOrd="0" presId="urn:microsoft.com/office/officeart/2008/layout/HorizontalMultiLevelHierarchy"/>
    <dgm:cxn modelId="{868E1D5D-68F6-7F45-BB14-6625862289D0}" type="presParOf" srcId="{661865DF-986A-4EB3-A858-C31F31CD38CF}" destId="{CFE21623-7BD8-457E-B221-9B4C448AD647}" srcOrd="4" destOrd="0" presId="urn:microsoft.com/office/officeart/2008/layout/HorizontalMultiLevelHierarchy"/>
    <dgm:cxn modelId="{56E38DBC-51FF-0549-920E-C2AB90807C71}" type="presParOf" srcId="{CFE21623-7BD8-457E-B221-9B4C448AD647}" destId="{AE5B0DA3-8ECC-4E75-90B5-90F734AA641B}" srcOrd="0" destOrd="0" presId="urn:microsoft.com/office/officeart/2008/layout/HorizontalMultiLevelHierarchy"/>
    <dgm:cxn modelId="{573A6B82-CC99-3846-9FF1-762C3FE1530E}" type="presParOf" srcId="{661865DF-986A-4EB3-A858-C31F31CD38CF}" destId="{0021B8CA-7999-4369-A465-BE0DEB8F3B75}" srcOrd="5" destOrd="0" presId="urn:microsoft.com/office/officeart/2008/layout/HorizontalMultiLevelHierarchy"/>
    <dgm:cxn modelId="{7EC0F6E9-13F2-DA47-A471-565BA2A1E062}" type="presParOf" srcId="{0021B8CA-7999-4369-A465-BE0DEB8F3B75}" destId="{46B61FF4-5C5B-456A-9D69-78D7EF28CF47}" srcOrd="0" destOrd="0" presId="urn:microsoft.com/office/officeart/2008/layout/HorizontalMultiLevelHierarchy"/>
    <dgm:cxn modelId="{48AEE6B4-CA4F-3743-B452-7AFA31BEB09D}" type="presParOf" srcId="{0021B8CA-7999-4369-A465-BE0DEB8F3B75}" destId="{831F0E0E-52ED-4033-B244-39E4688D5185}"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21623-7BD8-457E-B221-9B4C448AD647}">
      <dsp:nvSpPr>
        <dsp:cNvPr id="0" name=""/>
        <dsp:cNvSpPr/>
      </dsp:nvSpPr>
      <dsp:spPr>
        <a:xfrm>
          <a:off x="946730" y="1146857"/>
          <a:ext cx="370142" cy="558565"/>
        </a:xfrm>
        <a:custGeom>
          <a:avLst/>
          <a:gdLst/>
          <a:ahLst/>
          <a:cxnLst/>
          <a:rect l="0" t="0" r="0" b="0"/>
          <a:pathLst>
            <a:path>
              <a:moveTo>
                <a:pt x="0" y="0"/>
              </a:moveTo>
              <a:lnTo>
                <a:pt x="185071" y="0"/>
              </a:lnTo>
              <a:lnTo>
                <a:pt x="185071" y="558565"/>
              </a:lnTo>
              <a:lnTo>
                <a:pt x="370142" y="558565"/>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a:p>
      </dsp:txBody>
      <dsp:txXfrm>
        <a:off x="1115050" y="1409388"/>
        <a:ext cx="33503" cy="33503"/>
      </dsp:txXfrm>
    </dsp:sp>
    <dsp:sp modelId="{24730777-67FD-4D1C-AE8D-504DE087EF6C}">
      <dsp:nvSpPr>
        <dsp:cNvPr id="0" name=""/>
        <dsp:cNvSpPr/>
      </dsp:nvSpPr>
      <dsp:spPr>
        <a:xfrm>
          <a:off x="946730" y="1101137"/>
          <a:ext cx="370142" cy="91440"/>
        </a:xfrm>
        <a:custGeom>
          <a:avLst/>
          <a:gdLst/>
          <a:ahLst/>
          <a:cxnLst/>
          <a:rect l="0" t="0" r="0" b="0"/>
          <a:pathLst>
            <a:path>
              <a:moveTo>
                <a:pt x="0" y="45720"/>
              </a:moveTo>
              <a:lnTo>
                <a:pt x="185071" y="45720"/>
              </a:lnTo>
              <a:lnTo>
                <a:pt x="185071" y="52705"/>
              </a:lnTo>
              <a:lnTo>
                <a:pt x="370142" y="52705"/>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a:p>
      </dsp:txBody>
      <dsp:txXfrm>
        <a:off x="1122546" y="1137602"/>
        <a:ext cx="18510" cy="18510"/>
      </dsp:txXfrm>
    </dsp:sp>
    <dsp:sp modelId="{B208514A-688B-4249-9F31-FE575821C2D7}">
      <dsp:nvSpPr>
        <dsp:cNvPr id="0" name=""/>
        <dsp:cNvSpPr/>
      </dsp:nvSpPr>
      <dsp:spPr>
        <a:xfrm>
          <a:off x="946730" y="595277"/>
          <a:ext cx="370142" cy="551579"/>
        </a:xfrm>
        <a:custGeom>
          <a:avLst/>
          <a:gdLst/>
          <a:ahLst/>
          <a:cxnLst/>
          <a:rect l="0" t="0" r="0" b="0"/>
          <a:pathLst>
            <a:path>
              <a:moveTo>
                <a:pt x="0" y="551579"/>
              </a:moveTo>
              <a:lnTo>
                <a:pt x="185071" y="551579"/>
              </a:lnTo>
              <a:lnTo>
                <a:pt x="185071" y="0"/>
              </a:lnTo>
              <a:lnTo>
                <a:pt x="370142" y="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ZA" sz="500" kern="1200"/>
        </a:p>
      </dsp:txBody>
      <dsp:txXfrm>
        <a:off x="1115195" y="854460"/>
        <a:ext cx="33213" cy="33213"/>
      </dsp:txXfrm>
    </dsp:sp>
    <dsp:sp modelId="{C0A85EA5-FEB6-4E6E-AD69-EA151896C4F3}">
      <dsp:nvSpPr>
        <dsp:cNvPr id="0" name=""/>
        <dsp:cNvSpPr/>
      </dsp:nvSpPr>
      <dsp:spPr>
        <a:xfrm rot="16200000">
          <a:off x="-234827" y="958489"/>
          <a:ext cx="1986380" cy="37673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ZA" sz="1600" kern="1200" dirty="0" smtClean="0"/>
            <a:t>Efficacy Studies</a:t>
          </a:r>
          <a:endParaRPr lang="en-ZA" sz="1600" kern="1200" dirty="0"/>
        </a:p>
      </dsp:txBody>
      <dsp:txXfrm>
        <a:off x="-234827" y="958489"/>
        <a:ext cx="1986380" cy="376736"/>
      </dsp:txXfrm>
    </dsp:sp>
    <dsp:sp modelId="{BAF7DDB3-E087-4D62-A430-287871857F73}">
      <dsp:nvSpPr>
        <dsp:cNvPr id="0" name=""/>
        <dsp:cNvSpPr/>
      </dsp:nvSpPr>
      <dsp:spPr>
        <a:xfrm>
          <a:off x="1316873" y="384160"/>
          <a:ext cx="3717510" cy="42223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sz="800" kern="1200" dirty="0" smtClean="0"/>
            <a:t>P5 “Clade C” approach using ALVAC &amp; gp120/MF59 </a:t>
          </a:r>
        </a:p>
        <a:p>
          <a:pPr lvl="0" algn="ctr" defTabSz="355600">
            <a:lnSpc>
              <a:spcPct val="90000"/>
            </a:lnSpc>
            <a:spcBef>
              <a:spcPct val="0"/>
            </a:spcBef>
            <a:spcAft>
              <a:spcPct val="35000"/>
            </a:spcAft>
          </a:pPr>
          <a:r>
            <a:rPr lang="en-ZA" sz="800" kern="1200" dirty="0" smtClean="0"/>
            <a:t>(HVTN 702)</a:t>
          </a:r>
          <a:endParaRPr lang="en-ZA" sz="800" kern="1200" dirty="0"/>
        </a:p>
      </dsp:txBody>
      <dsp:txXfrm>
        <a:off x="1316873" y="384160"/>
        <a:ext cx="3717510" cy="422234"/>
      </dsp:txXfrm>
    </dsp:sp>
    <dsp:sp modelId="{2B33F893-D4F8-49AF-A7CC-16A0EAA01028}">
      <dsp:nvSpPr>
        <dsp:cNvPr id="0" name=""/>
        <dsp:cNvSpPr/>
      </dsp:nvSpPr>
      <dsp:spPr>
        <a:xfrm>
          <a:off x="1316873" y="915346"/>
          <a:ext cx="3716809" cy="47699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sz="800" kern="1200" dirty="0" smtClean="0"/>
            <a:t>Multi-clade approach using rAd26/MVA/gp140 trimer</a:t>
          </a:r>
        </a:p>
        <a:p>
          <a:pPr lvl="0" algn="ctr" defTabSz="355600">
            <a:lnSpc>
              <a:spcPct val="90000"/>
            </a:lnSpc>
            <a:spcBef>
              <a:spcPct val="0"/>
            </a:spcBef>
            <a:spcAft>
              <a:spcPct val="35000"/>
            </a:spcAft>
          </a:pPr>
          <a:r>
            <a:rPr lang="en-ZA" sz="800" kern="1200" dirty="0" smtClean="0"/>
            <a:t>(</a:t>
          </a:r>
          <a:r>
            <a:rPr lang="en-ZA" sz="800" kern="1200" dirty="0" err="1" smtClean="0"/>
            <a:t>Crucell</a:t>
          </a:r>
          <a:r>
            <a:rPr lang="en-ZA" sz="800" kern="1200" dirty="0" smtClean="0"/>
            <a:t>/Janssen)</a:t>
          </a:r>
          <a:endParaRPr lang="en-ZA" sz="800" kern="1200" dirty="0"/>
        </a:p>
      </dsp:txBody>
      <dsp:txXfrm>
        <a:off x="1316873" y="915346"/>
        <a:ext cx="3716809" cy="476993"/>
      </dsp:txXfrm>
    </dsp:sp>
    <dsp:sp modelId="{46B61FF4-5C5B-456A-9D69-78D7EF28CF47}">
      <dsp:nvSpPr>
        <dsp:cNvPr id="0" name=""/>
        <dsp:cNvSpPr/>
      </dsp:nvSpPr>
      <dsp:spPr>
        <a:xfrm>
          <a:off x="1316873" y="1501291"/>
          <a:ext cx="3717510" cy="408262"/>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ZA" sz="800" kern="1200" dirty="0" smtClean="0"/>
            <a:t>Neutralizing antibody approach using VRC01</a:t>
          </a:r>
        </a:p>
        <a:p>
          <a:pPr lvl="0" algn="ctr" defTabSz="355600">
            <a:lnSpc>
              <a:spcPct val="90000"/>
            </a:lnSpc>
            <a:spcBef>
              <a:spcPct val="0"/>
            </a:spcBef>
            <a:spcAft>
              <a:spcPct val="35000"/>
            </a:spcAft>
          </a:pPr>
          <a:r>
            <a:rPr lang="en-ZA" sz="800" kern="1200" dirty="0" smtClean="0"/>
            <a:t> (</a:t>
          </a:r>
          <a:r>
            <a:rPr lang="en-US" sz="800" kern="1200" dirty="0" smtClean="0"/>
            <a:t>AMP Trial:  HVTN 703/HPTN 083, HVTN 704/HPTN 085</a:t>
          </a:r>
          <a:r>
            <a:rPr lang="en-ZA" sz="800" kern="1200" dirty="0" smtClean="0"/>
            <a:t>)</a:t>
          </a:r>
          <a:endParaRPr lang="en-ZA" sz="800" kern="1200" dirty="0"/>
        </a:p>
      </dsp:txBody>
      <dsp:txXfrm>
        <a:off x="1316873" y="1501291"/>
        <a:ext cx="3717510" cy="408262"/>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0.75</cdr:x>
      <cdr:y>0.04651</cdr:y>
    </cdr:from>
    <cdr:to>
      <cdr:x>0.89621</cdr:x>
      <cdr:y>0.14268</cdr:y>
    </cdr:to>
    <cdr:sp macro="" textlink="">
      <cdr:nvSpPr>
        <cdr:cNvPr id="2" name="TextBox 1"/>
        <cdr:cNvSpPr txBox="1"/>
      </cdr:nvSpPr>
      <cdr:spPr>
        <a:xfrm xmlns:a="http://schemas.openxmlformats.org/drawingml/2006/main">
          <a:off x="4968552" y="144016"/>
          <a:ext cx="968624" cy="297774"/>
        </a:xfrm>
        <a:prstGeom xmlns:a="http://schemas.openxmlformats.org/drawingml/2006/main" prst="rect">
          <a:avLst/>
        </a:prstGeom>
        <a:solidFill xmlns:a="http://schemas.openxmlformats.org/drawingml/2006/main">
          <a:schemeClr val="bg1"/>
        </a:solidFill>
        <a:ln xmlns:a="http://schemas.openxmlformats.org/drawingml/2006/main">
          <a:solidFill>
            <a:schemeClr val="tx1"/>
          </a:solid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b="1" dirty="0" smtClean="0"/>
            <a:t>SHIV</a:t>
          </a:r>
          <a:endParaRPr lang="en-US" sz="1200" b="1" dirty="0"/>
        </a:p>
      </cdr:txBody>
    </cdr:sp>
  </cdr:relSizeAnchor>
  <cdr:relSizeAnchor xmlns:cdr="http://schemas.openxmlformats.org/drawingml/2006/chartDrawing">
    <cdr:from>
      <cdr:x>0.47826</cdr:x>
      <cdr:y>0.05</cdr:y>
    </cdr:from>
    <cdr:to>
      <cdr:x>0.70652</cdr:x>
      <cdr:y>0.13946</cdr:y>
    </cdr:to>
    <cdr:sp macro="" textlink="">
      <cdr:nvSpPr>
        <cdr:cNvPr id="3" name="TextBox 2"/>
        <cdr:cNvSpPr txBox="1"/>
      </cdr:nvSpPr>
      <cdr:spPr>
        <a:xfrm xmlns:a="http://schemas.openxmlformats.org/drawingml/2006/main">
          <a:off x="3168346" y="154817"/>
          <a:ext cx="1512162" cy="276999"/>
        </a:xfrm>
        <a:prstGeom xmlns:a="http://schemas.openxmlformats.org/drawingml/2006/main" prst="rect">
          <a:avLst/>
        </a:prstGeom>
        <a:solidFill xmlns:a="http://schemas.openxmlformats.org/drawingml/2006/main">
          <a:schemeClr val="bg1"/>
        </a:solidFill>
        <a:ln xmlns:a="http://schemas.openxmlformats.org/drawingml/2006/main">
          <a:solidFill>
            <a:schemeClr val="tx1"/>
          </a:solid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b="1" dirty="0" smtClean="0"/>
            <a:t>SHIV + ART</a:t>
          </a:r>
          <a:endParaRPr lang="en-US" sz="1200" b="1" dirty="0"/>
        </a:p>
      </cdr:txBody>
    </cdr:sp>
  </cdr:relSizeAnchor>
  <cdr:relSizeAnchor xmlns:cdr="http://schemas.openxmlformats.org/drawingml/2006/chartDrawing">
    <cdr:from>
      <cdr:x>0.29348</cdr:x>
      <cdr:y>0.05</cdr:y>
    </cdr:from>
    <cdr:to>
      <cdr:x>0.43969</cdr:x>
      <cdr:y>0.14617</cdr:y>
    </cdr:to>
    <cdr:sp macro="" textlink="">
      <cdr:nvSpPr>
        <cdr:cNvPr id="4" name="TextBox 3"/>
        <cdr:cNvSpPr txBox="1"/>
      </cdr:nvSpPr>
      <cdr:spPr>
        <a:xfrm xmlns:a="http://schemas.openxmlformats.org/drawingml/2006/main">
          <a:off x="1944216" y="144016"/>
          <a:ext cx="968624" cy="276999"/>
        </a:xfrm>
        <a:prstGeom xmlns:a="http://schemas.openxmlformats.org/drawingml/2006/main" prst="rect">
          <a:avLst/>
        </a:prstGeom>
        <a:solidFill xmlns:a="http://schemas.openxmlformats.org/drawingml/2006/main">
          <a:schemeClr val="bg1"/>
        </a:solidFill>
        <a:ln xmlns:a="http://schemas.openxmlformats.org/drawingml/2006/main">
          <a:solidFill>
            <a:schemeClr val="tx1"/>
          </a:solid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b="1" dirty="0" smtClean="0"/>
            <a:t>SHIV</a:t>
          </a:r>
          <a:endParaRPr lang="en-US" sz="1200" b="1" dirty="0"/>
        </a:p>
      </cdr:txBody>
    </cdr:sp>
  </cdr:relSizeAnchor>
  <cdr:relSizeAnchor xmlns:cdr="http://schemas.openxmlformats.org/drawingml/2006/chartDrawing">
    <cdr:from>
      <cdr:x>0.5</cdr:x>
      <cdr:y>0.2</cdr:y>
    </cdr:from>
    <cdr:to>
      <cdr:x>0.61448</cdr:x>
      <cdr:y>0.55</cdr:y>
    </cdr:to>
    <cdr:grpSp>
      <cdr:nvGrpSpPr>
        <cdr:cNvPr id="11" name="Group 10"/>
        <cdr:cNvGrpSpPr/>
      </cdr:nvGrpSpPr>
      <cdr:grpSpPr>
        <a:xfrm xmlns:a="http://schemas.openxmlformats.org/drawingml/2006/main">
          <a:off x="3312368" y="619269"/>
          <a:ext cx="758400" cy="1083720"/>
          <a:chOff x="-1797570" y="8325544"/>
          <a:chExt cx="758383" cy="1008112"/>
        </a:xfrm>
      </cdr:grpSpPr>
      <cdr:sp macro="" textlink="">
        <cdr:nvSpPr>
          <cdr:cNvPr id="12" name="Down Arrow 11"/>
          <cdr:cNvSpPr/>
        </cdr:nvSpPr>
        <cdr:spPr>
          <a:xfrm xmlns:a="http://schemas.openxmlformats.org/drawingml/2006/main">
            <a:off x="-1797570" y="8397552"/>
            <a:ext cx="758383" cy="905981"/>
          </a:xfrm>
          <a:prstGeom xmlns:a="http://schemas.openxmlformats.org/drawingml/2006/main" prst="downArrow">
            <a:avLst/>
          </a:prstGeom>
          <a:solidFill xmlns:a="http://schemas.openxmlformats.org/drawingml/2006/main">
            <a:schemeClr val="tx1"/>
          </a:solidFill>
          <a:ln xmlns:a="http://schemas.openxmlformats.org/drawingml/2006/main">
            <a:no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sz="1400" dirty="0"/>
          </a:p>
        </cdr:txBody>
      </cdr:sp>
      <cdr:sp macro="" textlink="">
        <cdr:nvSpPr>
          <cdr:cNvPr id="13" name="TextBox 12"/>
          <cdr:cNvSpPr txBox="1"/>
        </cdr:nvSpPr>
        <cdr:spPr>
          <a:xfrm xmlns:a="http://schemas.openxmlformats.org/drawingml/2006/main" rot="16200000">
            <a:off x="-1935026" y="8675711"/>
            <a:ext cx="1008112"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smtClean="0">
                <a:solidFill>
                  <a:schemeClr val="bg1"/>
                </a:solidFill>
              </a:rPr>
              <a:t>Transplant</a:t>
            </a:r>
            <a:endParaRPr lang="en-US" sz="1400" b="1" dirty="0">
              <a:solidFill>
                <a:schemeClr val="bg1"/>
              </a:solidFill>
            </a:endParaRP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DAFFDA-3892-4AB0-961E-54459459815A}" type="datetimeFigureOut">
              <a:rPr lang="en-GB" smtClean="0"/>
              <a:t>2017-02-09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C7D159-9DD4-41A1-915D-943A0A890F2B}" type="slidenum">
              <a:rPr lang="en-GB" smtClean="0"/>
              <a:t>‹#›</a:t>
            </a:fld>
            <a:endParaRPr lang="en-GB"/>
          </a:p>
        </p:txBody>
      </p:sp>
    </p:spTree>
    <p:extLst>
      <p:ext uri="{BB962C8B-B14F-4D97-AF65-F5344CB8AC3E}">
        <p14:creationId xmlns:p14="http://schemas.microsoft.com/office/powerpoint/2010/main" val="1572688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7D159-9DD4-41A1-915D-943A0A890F2B}" type="slidenum">
              <a:rPr lang="en-GB" smtClean="0"/>
              <a:t>1</a:t>
            </a:fld>
            <a:endParaRPr lang="en-GB"/>
          </a:p>
        </p:txBody>
      </p:sp>
    </p:spTree>
    <p:extLst>
      <p:ext uri="{BB962C8B-B14F-4D97-AF65-F5344CB8AC3E}">
        <p14:creationId xmlns:p14="http://schemas.microsoft.com/office/powerpoint/2010/main" val="3145225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b="1" u="sng" kern="1200" dirty="0" smtClean="0">
                <a:solidFill>
                  <a:schemeClr val="tx1"/>
                </a:solidFill>
                <a:effectLst/>
                <a:latin typeface="+mn-lt"/>
                <a:ea typeface="+mn-ea"/>
                <a:cs typeface="+mn-cs"/>
              </a:rPr>
              <a:t>KROON</a:t>
            </a:r>
          </a:p>
          <a:p>
            <a:pPr marL="171450" indent="-171450">
              <a:buFont typeface="Arial"/>
              <a:buChar char="•"/>
            </a:pPr>
            <a:r>
              <a:rPr lang="en-US" sz="1200" b="1" kern="1200" dirty="0" smtClean="0">
                <a:solidFill>
                  <a:schemeClr val="tx1"/>
                </a:solidFill>
                <a:effectLst/>
                <a:latin typeface="+mn-lt"/>
                <a:ea typeface="+mn-ea"/>
                <a:cs typeface="+mn-cs"/>
              </a:rPr>
              <a:t>Background: </a:t>
            </a:r>
            <a:r>
              <a:rPr lang="en-US" sz="1200" kern="1200" dirty="0" smtClean="0">
                <a:solidFill>
                  <a:schemeClr val="tx1"/>
                </a:solidFill>
                <a:effectLst/>
                <a:latin typeface="+mn-lt"/>
                <a:ea typeface="+mn-ea"/>
                <a:cs typeface="+mn-cs"/>
              </a:rPr>
              <a:t>Individuals who initiate antiretroviral therapy (ART) during acute HIV infection (AHI) have a lower frequency of latently infected cells and could have a greater chance for </a:t>
            </a:r>
            <a:r>
              <a:rPr lang="en-US" sz="1200" kern="1200" dirty="0" err="1" smtClean="0">
                <a:solidFill>
                  <a:schemeClr val="tx1"/>
                </a:solidFill>
                <a:effectLst/>
                <a:latin typeface="+mn-lt"/>
                <a:ea typeface="+mn-ea"/>
                <a:cs typeface="+mn-cs"/>
              </a:rPr>
              <a:t>viremic</a:t>
            </a:r>
            <a:r>
              <a:rPr lang="en-US" sz="1200" kern="1200" dirty="0" smtClean="0">
                <a:solidFill>
                  <a:schemeClr val="tx1"/>
                </a:solidFill>
                <a:effectLst/>
                <a:latin typeface="+mn-lt"/>
                <a:ea typeface="+mn-ea"/>
                <a:cs typeface="+mn-cs"/>
              </a:rPr>
              <a:t> control after treatment interruption (TI).</a:t>
            </a:r>
          </a:p>
          <a:p>
            <a:pPr marL="171450" indent="-171450">
              <a:buFont typeface="Arial"/>
              <a:buChar char="•"/>
            </a:pPr>
            <a:r>
              <a:rPr lang="en-US" sz="1200" b="1" kern="1200" dirty="0" smtClean="0">
                <a:solidFill>
                  <a:schemeClr val="tx1"/>
                </a:solidFill>
                <a:effectLst/>
                <a:latin typeface="+mn-lt"/>
                <a:ea typeface="+mn-ea"/>
                <a:cs typeface="+mn-cs"/>
              </a:rPr>
              <a:t>Methods: </a:t>
            </a:r>
            <a:r>
              <a:rPr lang="en-US" sz="1200" kern="1200" dirty="0" smtClean="0">
                <a:solidFill>
                  <a:schemeClr val="tx1"/>
                </a:solidFill>
                <a:effectLst/>
                <a:latin typeface="+mn-lt"/>
                <a:ea typeface="+mn-ea"/>
                <a:cs typeface="+mn-cs"/>
              </a:rPr>
              <a:t>A randomized study of </a:t>
            </a:r>
            <a:r>
              <a:rPr lang="en-US" sz="1200" kern="1200" dirty="0" err="1" smtClean="0">
                <a:solidFill>
                  <a:schemeClr val="tx1"/>
                </a:solidFill>
                <a:effectLst/>
                <a:latin typeface="+mn-lt"/>
                <a:ea typeface="+mn-ea"/>
                <a:cs typeface="+mn-cs"/>
              </a:rPr>
              <a:t>vorinostat</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hydroxychloroquine</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maraviroc</a:t>
            </a:r>
            <a:r>
              <a:rPr lang="en-US" sz="1200" kern="1200" dirty="0" smtClean="0">
                <a:solidFill>
                  <a:schemeClr val="tx1"/>
                </a:solidFill>
                <a:effectLst/>
                <a:latin typeface="+mn-lt"/>
                <a:ea typeface="+mn-ea"/>
                <a:cs typeface="+mn-cs"/>
              </a:rPr>
              <a:t> (VHM, n= 10; 8 </a:t>
            </a:r>
            <a:r>
              <a:rPr lang="en-US" sz="1200" kern="1200" dirty="0" err="1" smtClean="0">
                <a:solidFill>
                  <a:schemeClr val="tx1"/>
                </a:solidFill>
                <a:effectLst/>
                <a:latin typeface="+mn-lt"/>
                <a:ea typeface="+mn-ea"/>
                <a:cs typeface="+mn-cs"/>
              </a:rPr>
              <a:t>Fiebig</a:t>
            </a:r>
            <a:r>
              <a:rPr lang="en-US" sz="1200" kern="1200" dirty="0" smtClean="0">
                <a:solidFill>
                  <a:schemeClr val="tx1"/>
                </a:solidFill>
                <a:effectLst/>
                <a:latin typeface="+mn-lt"/>
                <a:ea typeface="+mn-ea"/>
                <a:cs typeface="+mn-cs"/>
              </a:rPr>
              <a:t> III/ 2 </a:t>
            </a:r>
            <a:r>
              <a:rPr lang="en-US" sz="1200" kern="1200" dirty="0" err="1" smtClean="0">
                <a:solidFill>
                  <a:schemeClr val="tx1"/>
                </a:solidFill>
                <a:effectLst/>
                <a:latin typeface="+mn-lt"/>
                <a:ea typeface="+mn-ea"/>
                <a:cs typeface="+mn-cs"/>
              </a:rPr>
              <a:t>Fiebig</a:t>
            </a:r>
            <a:r>
              <a:rPr lang="en-US" sz="1200" kern="1200" dirty="0" smtClean="0">
                <a:solidFill>
                  <a:schemeClr val="tx1"/>
                </a:solidFill>
                <a:effectLst/>
                <a:latin typeface="+mn-lt"/>
                <a:ea typeface="+mn-ea"/>
                <a:cs typeface="+mn-cs"/>
              </a:rPr>
              <a:t> IV) plus ART vs. ART alone (n=5; all </a:t>
            </a:r>
            <a:r>
              <a:rPr lang="en-US" sz="1200" kern="1200" dirty="0" err="1" smtClean="0">
                <a:solidFill>
                  <a:schemeClr val="tx1"/>
                </a:solidFill>
                <a:effectLst/>
                <a:latin typeface="+mn-lt"/>
                <a:ea typeface="+mn-ea"/>
                <a:cs typeface="+mn-cs"/>
              </a:rPr>
              <a:t>Fiebig</a:t>
            </a:r>
            <a:r>
              <a:rPr lang="en-US" sz="1200" kern="1200" dirty="0" smtClean="0">
                <a:solidFill>
                  <a:schemeClr val="tx1"/>
                </a:solidFill>
                <a:effectLst/>
                <a:latin typeface="+mn-lt"/>
                <a:ea typeface="+mn-ea"/>
                <a:cs typeface="+mn-cs"/>
              </a:rPr>
              <a:t> III) given for 10 weeks, followed by TI at week 10 was conducted in individuals treated since AHI with viral load (VL) suppression for &gt;48 weeks and CD4 ≥ 450 cells/mm3. The VHM arm received 3 cycles of </a:t>
            </a:r>
            <a:r>
              <a:rPr lang="en-US" sz="1200" kern="1200" dirty="0" err="1" smtClean="0">
                <a:solidFill>
                  <a:schemeClr val="tx1"/>
                </a:solidFill>
                <a:effectLst/>
                <a:latin typeface="+mn-lt"/>
                <a:ea typeface="+mn-ea"/>
                <a:cs typeface="+mn-cs"/>
              </a:rPr>
              <a:t>vorinostat</a:t>
            </a:r>
            <a:r>
              <a:rPr lang="en-US" sz="1200" kern="1200" dirty="0" smtClean="0">
                <a:solidFill>
                  <a:schemeClr val="tx1"/>
                </a:solidFill>
                <a:effectLst/>
                <a:latin typeface="+mn-lt"/>
                <a:ea typeface="+mn-ea"/>
                <a:cs typeface="+mn-cs"/>
              </a:rPr>
              <a:t> 400mg/day (14 days on/14 days off) plus </a:t>
            </a:r>
            <a:r>
              <a:rPr lang="en-US" sz="1200" kern="1200" dirty="0" err="1" smtClean="0">
                <a:solidFill>
                  <a:schemeClr val="tx1"/>
                </a:solidFill>
                <a:effectLst/>
                <a:latin typeface="+mn-lt"/>
                <a:ea typeface="+mn-ea"/>
                <a:cs typeface="+mn-cs"/>
              </a:rPr>
              <a:t>hydroxychloroquine</a:t>
            </a:r>
            <a:r>
              <a:rPr lang="en-US" sz="1200" kern="1200" dirty="0" smtClean="0">
                <a:solidFill>
                  <a:schemeClr val="tx1"/>
                </a:solidFill>
                <a:effectLst/>
                <a:latin typeface="+mn-lt"/>
                <a:ea typeface="+mn-ea"/>
                <a:cs typeface="+mn-cs"/>
              </a:rPr>
              <a:t> (400mg/day) and </a:t>
            </a:r>
            <a:r>
              <a:rPr lang="en-US" sz="1200" kern="1200" dirty="0" err="1" smtClean="0">
                <a:solidFill>
                  <a:schemeClr val="tx1"/>
                </a:solidFill>
                <a:effectLst/>
                <a:latin typeface="+mn-lt"/>
                <a:ea typeface="+mn-ea"/>
                <a:cs typeface="+mn-cs"/>
              </a:rPr>
              <a:t>maraviroc</a:t>
            </a:r>
            <a:r>
              <a:rPr lang="en-US" sz="1200" kern="1200" dirty="0" smtClean="0">
                <a:solidFill>
                  <a:schemeClr val="tx1"/>
                </a:solidFill>
                <a:effectLst/>
                <a:latin typeface="+mn-lt"/>
                <a:ea typeface="+mn-ea"/>
                <a:cs typeface="+mn-cs"/>
              </a:rPr>
              <a:t> (1200mg/day). VL was monitored weekly after TI. ART was resumed when confirmed VL &gt;1000 copies/ml.</a:t>
            </a:r>
          </a:p>
          <a:p>
            <a:pPr marL="171450" indent="-171450">
              <a:buFont typeface="Arial"/>
              <a:buChar char="•"/>
            </a:pPr>
            <a:r>
              <a:rPr lang="en-US" sz="1200" b="1" kern="1200" dirty="0" smtClean="0">
                <a:solidFill>
                  <a:schemeClr val="tx1"/>
                </a:solidFill>
                <a:effectLst/>
                <a:latin typeface="+mn-lt"/>
                <a:ea typeface="+mn-ea"/>
                <a:cs typeface="+mn-cs"/>
              </a:rPr>
              <a:t>Results: </a:t>
            </a:r>
            <a:r>
              <a:rPr lang="en-US" sz="1200" kern="1200" dirty="0" smtClean="0">
                <a:solidFill>
                  <a:schemeClr val="tx1"/>
                </a:solidFill>
                <a:effectLst/>
                <a:latin typeface="+mn-lt"/>
                <a:ea typeface="+mn-ea"/>
                <a:cs typeface="+mn-cs"/>
              </a:rPr>
              <a:t>The participants were mainly male who were treated during </a:t>
            </a:r>
            <a:r>
              <a:rPr lang="en-US" sz="1200" kern="1200" dirty="0" err="1" smtClean="0">
                <a:solidFill>
                  <a:schemeClr val="tx1"/>
                </a:solidFill>
                <a:effectLst/>
                <a:latin typeface="+mn-lt"/>
                <a:ea typeface="+mn-ea"/>
                <a:cs typeface="+mn-cs"/>
              </a:rPr>
              <a:t>Fiebig</a:t>
            </a:r>
            <a:r>
              <a:rPr lang="en-US" sz="1200" kern="1200" dirty="0" smtClean="0">
                <a:solidFill>
                  <a:schemeClr val="tx1"/>
                </a:solidFill>
                <a:effectLst/>
                <a:latin typeface="+mn-lt"/>
                <a:ea typeface="+mn-ea"/>
                <a:cs typeface="+mn-cs"/>
              </a:rPr>
              <a:t> III AHI with high CD4 and about 3 years of VL suppression. Two individuals in the VHM arm had serious adverse events, and one withdrew from the study for renal insufficiency and thrombocytopenia. </a:t>
            </a:r>
          </a:p>
          <a:p>
            <a:pPr marL="171450" indent="-171450">
              <a:buFont typeface="Arial"/>
              <a:buChar char="•"/>
            </a:pPr>
            <a:r>
              <a:rPr lang="en-US" sz="1200" kern="1200" dirty="0" smtClean="0">
                <a:solidFill>
                  <a:schemeClr val="tx1"/>
                </a:solidFill>
                <a:effectLst/>
                <a:latin typeface="+mn-lt"/>
                <a:ea typeface="+mn-ea"/>
                <a:cs typeface="+mn-cs"/>
              </a:rPr>
              <a:t>Fourteen participants underwent TI (9 VHM+ART, 5 ART) and all experienced VL rebound with no difference between arms (range: 2-11 weeks). One participant in the ART arm had </a:t>
            </a:r>
            <a:r>
              <a:rPr lang="en-US" sz="1200" kern="1200" dirty="0" err="1" smtClean="0">
                <a:solidFill>
                  <a:schemeClr val="tx1"/>
                </a:solidFill>
                <a:effectLst/>
                <a:latin typeface="+mn-lt"/>
                <a:ea typeface="+mn-ea"/>
                <a:cs typeface="+mn-cs"/>
              </a:rPr>
              <a:t>viremic</a:t>
            </a:r>
            <a:r>
              <a:rPr lang="en-US" sz="1200" kern="1200" dirty="0" smtClean="0">
                <a:solidFill>
                  <a:schemeClr val="tx1"/>
                </a:solidFill>
                <a:effectLst/>
                <a:latin typeface="+mn-lt"/>
                <a:ea typeface="+mn-ea"/>
                <a:cs typeface="+mn-cs"/>
              </a:rPr>
              <a:t> control for 11 weeks. None had acute retroviral syndrome. All achieved VL suppression following ART and there was no change in genotypic resistance profile.</a:t>
            </a:r>
          </a:p>
          <a:p>
            <a:pPr marL="171450" indent="-171450">
              <a:buFont typeface="Arial"/>
              <a:buChar char="•"/>
            </a:pPr>
            <a:r>
              <a:rPr lang="en-US" sz="1200" b="1" kern="1200" dirty="0" smtClean="0">
                <a:solidFill>
                  <a:schemeClr val="tx1"/>
                </a:solidFill>
                <a:effectLst/>
                <a:latin typeface="+mn-lt"/>
                <a:ea typeface="+mn-ea"/>
                <a:cs typeface="+mn-cs"/>
              </a:rPr>
              <a:t>Conclusions: </a:t>
            </a:r>
            <a:r>
              <a:rPr lang="en-US" sz="1200" kern="1200" dirty="0" smtClean="0">
                <a:solidFill>
                  <a:schemeClr val="tx1"/>
                </a:solidFill>
                <a:effectLst/>
                <a:latin typeface="+mn-lt"/>
                <a:ea typeface="+mn-ea"/>
                <a:cs typeface="+mn-cs"/>
              </a:rPr>
              <a:t>In this proof-of-concept study, all 14 individuals who initiated ART during </a:t>
            </a:r>
            <a:r>
              <a:rPr lang="en-US" sz="1200" kern="1200" dirty="0" err="1" smtClean="0">
                <a:solidFill>
                  <a:schemeClr val="tx1"/>
                </a:solidFill>
                <a:effectLst/>
                <a:latin typeface="+mn-lt"/>
                <a:ea typeface="+mn-ea"/>
                <a:cs typeface="+mn-cs"/>
              </a:rPr>
              <a:t>Fiebig</a:t>
            </a:r>
            <a:r>
              <a:rPr lang="en-US" sz="1200" kern="1200" dirty="0" smtClean="0">
                <a:solidFill>
                  <a:schemeClr val="tx1"/>
                </a:solidFill>
                <a:effectLst/>
                <a:latin typeface="+mn-lt"/>
                <a:ea typeface="+mn-ea"/>
                <a:cs typeface="+mn-cs"/>
              </a:rPr>
              <a:t> III/IV AHI experienced VL rebound following treatment interruption regardless of VHM treatment.</a:t>
            </a:r>
          </a:p>
          <a:p>
            <a:pPr marL="0" indent="0">
              <a:buFont typeface="Arial"/>
              <a:buNone/>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C7D159-9DD4-41A1-915D-943A0A890F2B}" type="slidenum">
              <a:rPr lang="en-GB" smtClean="0"/>
              <a:t>14</a:t>
            </a:fld>
            <a:endParaRPr lang="en-GB"/>
          </a:p>
        </p:txBody>
      </p:sp>
    </p:spTree>
    <p:extLst>
      <p:ext uri="{BB962C8B-B14F-4D97-AF65-F5344CB8AC3E}">
        <p14:creationId xmlns:p14="http://schemas.microsoft.com/office/powerpoint/2010/main" val="3887489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b="1" u="sng" kern="1200" dirty="0" smtClean="0">
                <a:solidFill>
                  <a:schemeClr val="tx1"/>
                </a:solidFill>
                <a:effectLst/>
                <a:latin typeface="+mn-lt"/>
                <a:ea typeface="+mn-ea"/>
                <a:cs typeface="+mn-cs"/>
              </a:rPr>
              <a:t>KROON</a:t>
            </a:r>
          </a:p>
          <a:p>
            <a:pPr marL="171450" indent="-171450">
              <a:buFont typeface="Arial"/>
              <a:buChar char="•"/>
            </a:pPr>
            <a:r>
              <a:rPr lang="en-US" sz="1200" b="1" kern="1200" dirty="0" smtClean="0">
                <a:solidFill>
                  <a:schemeClr val="tx1"/>
                </a:solidFill>
                <a:effectLst/>
                <a:latin typeface="+mn-lt"/>
                <a:ea typeface="+mn-ea"/>
                <a:cs typeface="+mn-cs"/>
              </a:rPr>
              <a:t>Background: </a:t>
            </a:r>
            <a:r>
              <a:rPr lang="en-US" sz="1200" kern="1200" dirty="0" smtClean="0">
                <a:solidFill>
                  <a:schemeClr val="tx1"/>
                </a:solidFill>
                <a:effectLst/>
                <a:latin typeface="+mn-lt"/>
                <a:ea typeface="+mn-ea"/>
                <a:cs typeface="+mn-cs"/>
              </a:rPr>
              <a:t>Individuals who initiate antiretroviral therapy (ART) during acute HIV infection (AHI) have a lower frequency of latently infected cells and could have a greater chance for </a:t>
            </a:r>
            <a:r>
              <a:rPr lang="en-US" sz="1200" kern="1200" dirty="0" err="1" smtClean="0">
                <a:solidFill>
                  <a:schemeClr val="tx1"/>
                </a:solidFill>
                <a:effectLst/>
                <a:latin typeface="+mn-lt"/>
                <a:ea typeface="+mn-ea"/>
                <a:cs typeface="+mn-cs"/>
              </a:rPr>
              <a:t>viremic</a:t>
            </a:r>
            <a:r>
              <a:rPr lang="en-US" sz="1200" kern="1200" dirty="0" smtClean="0">
                <a:solidFill>
                  <a:schemeClr val="tx1"/>
                </a:solidFill>
                <a:effectLst/>
                <a:latin typeface="+mn-lt"/>
                <a:ea typeface="+mn-ea"/>
                <a:cs typeface="+mn-cs"/>
              </a:rPr>
              <a:t> control after treatment interruption (TI).</a:t>
            </a:r>
          </a:p>
          <a:p>
            <a:pPr marL="171450" indent="-171450">
              <a:buFont typeface="Arial"/>
              <a:buChar char="•"/>
            </a:pPr>
            <a:r>
              <a:rPr lang="en-US" sz="1200" b="1" kern="1200" dirty="0" smtClean="0">
                <a:solidFill>
                  <a:schemeClr val="tx1"/>
                </a:solidFill>
                <a:effectLst/>
                <a:latin typeface="+mn-lt"/>
                <a:ea typeface="+mn-ea"/>
                <a:cs typeface="+mn-cs"/>
              </a:rPr>
              <a:t>Methods: </a:t>
            </a:r>
            <a:r>
              <a:rPr lang="en-US" sz="1200" kern="1200" dirty="0" smtClean="0">
                <a:solidFill>
                  <a:schemeClr val="tx1"/>
                </a:solidFill>
                <a:effectLst/>
                <a:latin typeface="+mn-lt"/>
                <a:ea typeface="+mn-ea"/>
                <a:cs typeface="+mn-cs"/>
              </a:rPr>
              <a:t>A randomized study of </a:t>
            </a:r>
            <a:r>
              <a:rPr lang="en-US" sz="1200" kern="1200" dirty="0" err="1" smtClean="0">
                <a:solidFill>
                  <a:schemeClr val="tx1"/>
                </a:solidFill>
                <a:effectLst/>
                <a:latin typeface="+mn-lt"/>
                <a:ea typeface="+mn-ea"/>
                <a:cs typeface="+mn-cs"/>
              </a:rPr>
              <a:t>vorinostat</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hydroxychloroquine</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maraviroc</a:t>
            </a:r>
            <a:r>
              <a:rPr lang="en-US" sz="1200" kern="1200" dirty="0" smtClean="0">
                <a:solidFill>
                  <a:schemeClr val="tx1"/>
                </a:solidFill>
                <a:effectLst/>
                <a:latin typeface="+mn-lt"/>
                <a:ea typeface="+mn-ea"/>
                <a:cs typeface="+mn-cs"/>
              </a:rPr>
              <a:t> (VHM, n= 10; 8 </a:t>
            </a:r>
            <a:r>
              <a:rPr lang="en-US" sz="1200" kern="1200" dirty="0" err="1" smtClean="0">
                <a:solidFill>
                  <a:schemeClr val="tx1"/>
                </a:solidFill>
                <a:effectLst/>
                <a:latin typeface="+mn-lt"/>
                <a:ea typeface="+mn-ea"/>
                <a:cs typeface="+mn-cs"/>
              </a:rPr>
              <a:t>Fiebig</a:t>
            </a:r>
            <a:r>
              <a:rPr lang="en-US" sz="1200" kern="1200" dirty="0" smtClean="0">
                <a:solidFill>
                  <a:schemeClr val="tx1"/>
                </a:solidFill>
                <a:effectLst/>
                <a:latin typeface="+mn-lt"/>
                <a:ea typeface="+mn-ea"/>
                <a:cs typeface="+mn-cs"/>
              </a:rPr>
              <a:t> III/ 2 </a:t>
            </a:r>
            <a:r>
              <a:rPr lang="en-US" sz="1200" kern="1200" dirty="0" err="1" smtClean="0">
                <a:solidFill>
                  <a:schemeClr val="tx1"/>
                </a:solidFill>
                <a:effectLst/>
                <a:latin typeface="+mn-lt"/>
                <a:ea typeface="+mn-ea"/>
                <a:cs typeface="+mn-cs"/>
              </a:rPr>
              <a:t>Fiebig</a:t>
            </a:r>
            <a:r>
              <a:rPr lang="en-US" sz="1200" kern="1200" dirty="0" smtClean="0">
                <a:solidFill>
                  <a:schemeClr val="tx1"/>
                </a:solidFill>
                <a:effectLst/>
                <a:latin typeface="+mn-lt"/>
                <a:ea typeface="+mn-ea"/>
                <a:cs typeface="+mn-cs"/>
              </a:rPr>
              <a:t> IV) plus ART vs. ART alone (n=5; all </a:t>
            </a:r>
            <a:r>
              <a:rPr lang="en-US" sz="1200" kern="1200" dirty="0" err="1" smtClean="0">
                <a:solidFill>
                  <a:schemeClr val="tx1"/>
                </a:solidFill>
                <a:effectLst/>
                <a:latin typeface="+mn-lt"/>
                <a:ea typeface="+mn-ea"/>
                <a:cs typeface="+mn-cs"/>
              </a:rPr>
              <a:t>Fiebig</a:t>
            </a:r>
            <a:r>
              <a:rPr lang="en-US" sz="1200" kern="1200" dirty="0" smtClean="0">
                <a:solidFill>
                  <a:schemeClr val="tx1"/>
                </a:solidFill>
                <a:effectLst/>
                <a:latin typeface="+mn-lt"/>
                <a:ea typeface="+mn-ea"/>
                <a:cs typeface="+mn-cs"/>
              </a:rPr>
              <a:t> III) given for 10 weeks, followed by TI at week 10 was conducted in individuals treated since AHI with viral load (VL) suppression for &gt;48 weeks and CD4 ≥ 450 cells/mm3. The VHM arm received 3 cycles of </a:t>
            </a:r>
            <a:r>
              <a:rPr lang="en-US" sz="1200" kern="1200" dirty="0" err="1" smtClean="0">
                <a:solidFill>
                  <a:schemeClr val="tx1"/>
                </a:solidFill>
                <a:effectLst/>
                <a:latin typeface="+mn-lt"/>
                <a:ea typeface="+mn-ea"/>
                <a:cs typeface="+mn-cs"/>
              </a:rPr>
              <a:t>vorinostat</a:t>
            </a:r>
            <a:r>
              <a:rPr lang="en-US" sz="1200" kern="1200" dirty="0" smtClean="0">
                <a:solidFill>
                  <a:schemeClr val="tx1"/>
                </a:solidFill>
                <a:effectLst/>
                <a:latin typeface="+mn-lt"/>
                <a:ea typeface="+mn-ea"/>
                <a:cs typeface="+mn-cs"/>
              </a:rPr>
              <a:t> 400mg/day (14 days on/14 days off) plus </a:t>
            </a:r>
            <a:r>
              <a:rPr lang="en-US" sz="1200" kern="1200" dirty="0" err="1" smtClean="0">
                <a:solidFill>
                  <a:schemeClr val="tx1"/>
                </a:solidFill>
                <a:effectLst/>
                <a:latin typeface="+mn-lt"/>
                <a:ea typeface="+mn-ea"/>
                <a:cs typeface="+mn-cs"/>
              </a:rPr>
              <a:t>hydroxychloroquine</a:t>
            </a:r>
            <a:r>
              <a:rPr lang="en-US" sz="1200" kern="1200" dirty="0" smtClean="0">
                <a:solidFill>
                  <a:schemeClr val="tx1"/>
                </a:solidFill>
                <a:effectLst/>
                <a:latin typeface="+mn-lt"/>
                <a:ea typeface="+mn-ea"/>
                <a:cs typeface="+mn-cs"/>
              </a:rPr>
              <a:t> (400mg/day) and </a:t>
            </a:r>
            <a:r>
              <a:rPr lang="en-US" sz="1200" kern="1200" dirty="0" err="1" smtClean="0">
                <a:solidFill>
                  <a:schemeClr val="tx1"/>
                </a:solidFill>
                <a:effectLst/>
                <a:latin typeface="+mn-lt"/>
                <a:ea typeface="+mn-ea"/>
                <a:cs typeface="+mn-cs"/>
              </a:rPr>
              <a:t>maraviroc</a:t>
            </a:r>
            <a:r>
              <a:rPr lang="en-US" sz="1200" kern="1200" dirty="0" smtClean="0">
                <a:solidFill>
                  <a:schemeClr val="tx1"/>
                </a:solidFill>
                <a:effectLst/>
                <a:latin typeface="+mn-lt"/>
                <a:ea typeface="+mn-ea"/>
                <a:cs typeface="+mn-cs"/>
              </a:rPr>
              <a:t> (1200mg/day). VL was monitored weekly after TI. ART was resumed when confirmed VL &gt;1000 copies/ml.</a:t>
            </a:r>
          </a:p>
          <a:p>
            <a:pPr marL="171450" indent="-171450">
              <a:buFont typeface="Arial"/>
              <a:buChar char="•"/>
            </a:pPr>
            <a:r>
              <a:rPr lang="en-US" sz="1200" b="1" kern="1200" dirty="0" smtClean="0">
                <a:solidFill>
                  <a:schemeClr val="tx1"/>
                </a:solidFill>
                <a:effectLst/>
                <a:latin typeface="+mn-lt"/>
                <a:ea typeface="+mn-ea"/>
                <a:cs typeface="+mn-cs"/>
              </a:rPr>
              <a:t>Results: </a:t>
            </a:r>
            <a:r>
              <a:rPr lang="en-US" sz="1200" kern="1200" dirty="0" smtClean="0">
                <a:solidFill>
                  <a:schemeClr val="tx1"/>
                </a:solidFill>
                <a:effectLst/>
                <a:latin typeface="+mn-lt"/>
                <a:ea typeface="+mn-ea"/>
                <a:cs typeface="+mn-cs"/>
              </a:rPr>
              <a:t>The participants were mainly male who were treated during </a:t>
            </a:r>
            <a:r>
              <a:rPr lang="en-US" sz="1200" kern="1200" dirty="0" err="1" smtClean="0">
                <a:solidFill>
                  <a:schemeClr val="tx1"/>
                </a:solidFill>
                <a:effectLst/>
                <a:latin typeface="+mn-lt"/>
                <a:ea typeface="+mn-ea"/>
                <a:cs typeface="+mn-cs"/>
              </a:rPr>
              <a:t>Fiebig</a:t>
            </a:r>
            <a:r>
              <a:rPr lang="en-US" sz="1200" kern="1200" dirty="0" smtClean="0">
                <a:solidFill>
                  <a:schemeClr val="tx1"/>
                </a:solidFill>
                <a:effectLst/>
                <a:latin typeface="+mn-lt"/>
                <a:ea typeface="+mn-ea"/>
                <a:cs typeface="+mn-cs"/>
              </a:rPr>
              <a:t> III AHI with high CD4 and about 3 years of VL suppression. Two individuals in the VHM arm had serious adverse events, and one withdrew from the study for renal insufficiency and thrombocytopenia. </a:t>
            </a:r>
          </a:p>
          <a:p>
            <a:pPr marL="171450" indent="-171450">
              <a:buFont typeface="Arial"/>
              <a:buChar char="•"/>
            </a:pPr>
            <a:r>
              <a:rPr lang="en-US" sz="1200" kern="1200" dirty="0" smtClean="0">
                <a:solidFill>
                  <a:schemeClr val="tx1"/>
                </a:solidFill>
                <a:effectLst/>
                <a:latin typeface="+mn-lt"/>
                <a:ea typeface="+mn-ea"/>
                <a:cs typeface="+mn-cs"/>
              </a:rPr>
              <a:t>Fourteen participants underwent TI (9 VHM+ART, 5 ART) and all experienced VL rebound with no difference between arms (range: 2-11 weeks). One participant in the ART arm had </a:t>
            </a:r>
            <a:r>
              <a:rPr lang="en-US" sz="1200" kern="1200" dirty="0" err="1" smtClean="0">
                <a:solidFill>
                  <a:schemeClr val="tx1"/>
                </a:solidFill>
                <a:effectLst/>
                <a:latin typeface="+mn-lt"/>
                <a:ea typeface="+mn-ea"/>
                <a:cs typeface="+mn-cs"/>
              </a:rPr>
              <a:t>viremic</a:t>
            </a:r>
            <a:r>
              <a:rPr lang="en-US" sz="1200" kern="1200" dirty="0" smtClean="0">
                <a:solidFill>
                  <a:schemeClr val="tx1"/>
                </a:solidFill>
                <a:effectLst/>
                <a:latin typeface="+mn-lt"/>
                <a:ea typeface="+mn-ea"/>
                <a:cs typeface="+mn-cs"/>
              </a:rPr>
              <a:t> control for 11 weeks. None had acute retroviral syndrome. All achieved VL suppression following ART and there was no change in genotypic resistance profile.</a:t>
            </a:r>
          </a:p>
          <a:p>
            <a:pPr marL="171450" indent="-171450">
              <a:buFont typeface="Arial"/>
              <a:buChar char="•"/>
            </a:pPr>
            <a:r>
              <a:rPr lang="en-US" sz="1200" b="1" kern="1200" dirty="0" smtClean="0">
                <a:solidFill>
                  <a:schemeClr val="tx1"/>
                </a:solidFill>
                <a:effectLst/>
                <a:latin typeface="+mn-lt"/>
                <a:ea typeface="+mn-ea"/>
                <a:cs typeface="+mn-cs"/>
              </a:rPr>
              <a:t>Conclusions: </a:t>
            </a:r>
            <a:r>
              <a:rPr lang="en-US" sz="1200" kern="1200" dirty="0" smtClean="0">
                <a:solidFill>
                  <a:schemeClr val="tx1"/>
                </a:solidFill>
                <a:effectLst/>
                <a:latin typeface="+mn-lt"/>
                <a:ea typeface="+mn-ea"/>
                <a:cs typeface="+mn-cs"/>
              </a:rPr>
              <a:t>In this proof-of-concept study, all 14 individuals who initiated ART during </a:t>
            </a:r>
            <a:r>
              <a:rPr lang="en-US" sz="1200" kern="1200" dirty="0" err="1" smtClean="0">
                <a:solidFill>
                  <a:schemeClr val="tx1"/>
                </a:solidFill>
                <a:effectLst/>
                <a:latin typeface="+mn-lt"/>
                <a:ea typeface="+mn-ea"/>
                <a:cs typeface="+mn-cs"/>
              </a:rPr>
              <a:t>Fiebig</a:t>
            </a:r>
            <a:r>
              <a:rPr lang="en-US" sz="1200" kern="1200" dirty="0" smtClean="0">
                <a:solidFill>
                  <a:schemeClr val="tx1"/>
                </a:solidFill>
                <a:effectLst/>
                <a:latin typeface="+mn-lt"/>
                <a:ea typeface="+mn-ea"/>
                <a:cs typeface="+mn-cs"/>
              </a:rPr>
              <a:t> III/IV AHI experienced VL rebound following treatment interruption regardless of VHM treatment.</a:t>
            </a:r>
          </a:p>
          <a:p>
            <a:pPr marL="171450" indent="-171450">
              <a:buFont typeface="Arial"/>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6FC7D159-9DD4-41A1-915D-943A0A890F2B}" type="slidenum">
              <a:rPr lang="en-GB" smtClean="0"/>
              <a:t>15</a:t>
            </a:fld>
            <a:endParaRPr lang="en-GB"/>
          </a:p>
        </p:txBody>
      </p:sp>
    </p:spTree>
    <p:extLst>
      <p:ext uri="{BB962C8B-B14F-4D97-AF65-F5344CB8AC3E}">
        <p14:creationId xmlns:p14="http://schemas.microsoft.com/office/powerpoint/2010/main" val="3950774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b="1" u="sng" kern="1200" dirty="0" smtClean="0">
                <a:solidFill>
                  <a:schemeClr val="tx1"/>
                </a:solidFill>
                <a:effectLst/>
                <a:latin typeface="+mn-lt"/>
                <a:ea typeface="+mn-ea"/>
                <a:cs typeface="+mn-cs"/>
              </a:rPr>
              <a:t>WENSING</a:t>
            </a:r>
            <a:endParaRPr lang="en-US" sz="1200" b="1" kern="1200" dirty="0" smtClean="0">
              <a:solidFill>
                <a:schemeClr val="tx1"/>
              </a:solidFill>
              <a:effectLst/>
              <a:latin typeface="+mn-lt"/>
              <a:ea typeface="+mn-ea"/>
              <a:cs typeface="+mn-cs"/>
            </a:endParaRPr>
          </a:p>
          <a:p>
            <a:pPr marL="171450" indent="-171450">
              <a:buFont typeface="Arial"/>
              <a:buChar char="•"/>
            </a:pPr>
            <a:r>
              <a:rPr lang="en-US" sz="1200" b="1" kern="1200" dirty="0" smtClean="0">
                <a:solidFill>
                  <a:schemeClr val="tx1"/>
                </a:solidFill>
                <a:effectLst/>
                <a:latin typeface="+mn-lt"/>
                <a:ea typeface="+mn-ea"/>
                <a:cs typeface="+mn-cs"/>
              </a:rPr>
              <a:t>Background: </a:t>
            </a:r>
            <a:r>
              <a:rPr lang="en-US" sz="1200" kern="1200" dirty="0" smtClean="0">
                <a:solidFill>
                  <a:schemeClr val="tx1"/>
                </a:solidFill>
                <a:effectLst/>
                <a:latin typeface="+mn-lt"/>
                <a:ea typeface="+mn-ea"/>
                <a:cs typeface="+mn-cs"/>
              </a:rPr>
              <a:t>To date, the only and most compiling evidence of a medical intervention that has been able to cure HIV-1 infection (the “Berlin patient”), involved an allogeneic stem cell transplant (SCT) from a donor who was homozygous for CCR5Δ32. Although this high-risk procedure is only indicated for certain hematological malignancies, the strategy raised tremendous scientific potential to gain insight in the mechanisms of HIV eradication.</a:t>
            </a:r>
          </a:p>
          <a:p>
            <a:pPr marL="171450" indent="-171450">
              <a:buFont typeface="Arial"/>
              <a:buChar char="•"/>
            </a:pPr>
            <a:r>
              <a:rPr lang="en-US" sz="1200" b="1" kern="1200" dirty="0" smtClean="0">
                <a:solidFill>
                  <a:schemeClr val="tx1"/>
                </a:solidFill>
                <a:effectLst/>
                <a:latin typeface="+mn-lt"/>
                <a:ea typeface="+mn-ea"/>
                <a:cs typeface="+mn-cs"/>
              </a:rPr>
              <a:t>Methods: </a:t>
            </a:r>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EpiStem</a:t>
            </a:r>
            <a:r>
              <a:rPr lang="en-US" sz="1200" kern="1200" dirty="0" smtClean="0">
                <a:solidFill>
                  <a:schemeClr val="tx1"/>
                </a:solidFill>
                <a:effectLst/>
                <a:latin typeface="+mn-lt"/>
                <a:ea typeface="+mn-ea"/>
                <a:cs typeface="+mn-cs"/>
              </a:rPr>
              <a:t> consortium aims to guide clinicians of HIV infected patients who require an SCT in donor search and CCR5 screening, ethical regulations, the SCT procedure, sampling procedures and in depth investigations to study HIV persistence. The patients are included in the EPISTEM observational cohort. Detailed analysis of the cohort should provide insight as to whether additional factors such as conditioning regimen, total body irradiation and graft versus host disease may contribute to the eradication of the potentially infectious viral reservoir in addition to the lack of a functional CCR5 receptor.</a:t>
            </a:r>
          </a:p>
          <a:p>
            <a:pPr marL="171450" indent="-171450">
              <a:buFont typeface="Arial"/>
              <a:buChar char="•"/>
            </a:pPr>
            <a:r>
              <a:rPr lang="en-US" sz="1200" b="1" kern="1200" dirty="0" smtClean="0">
                <a:solidFill>
                  <a:schemeClr val="tx1"/>
                </a:solidFill>
                <a:effectLst/>
                <a:latin typeface="+mn-lt"/>
                <a:ea typeface="+mn-ea"/>
                <a:cs typeface="+mn-cs"/>
              </a:rPr>
              <a:t>Results: </a:t>
            </a:r>
            <a:r>
              <a:rPr lang="en-US" sz="1200" kern="1200" dirty="0" smtClean="0">
                <a:solidFill>
                  <a:schemeClr val="tx1"/>
                </a:solidFill>
                <a:effectLst/>
                <a:latin typeface="+mn-lt"/>
                <a:ea typeface="+mn-ea"/>
                <a:cs typeface="+mn-cs"/>
              </a:rPr>
              <a:t>Nearly 30,000 cord blood units in multiple European blood banks and more than 1.000.000 adult donors have been genotyped for CCR5 to generate a registry of CCR5Δ32 available donors. Twenty HIV positive patients with diverse hematological malignancies have been registered to the EPISTEM cohort. Since 2012, 13 patients have been transplanted; 4 with a CCR5Δ32, 1 with a heterozygous, and 8 with a CCR5 WT donor. In 3 cases the donor cells came from cord blood and in 10 cases from an adult donor. So far, 5 patients have successfully passed the 12 months follow-up after transplantation, and 8 patients have died after transplantation, despite achieving full donor </a:t>
            </a:r>
            <a:r>
              <a:rPr lang="en-US" sz="1200" kern="1200" dirty="0" err="1" smtClean="0">
                <a:solidFill>
                  <a:schemeClr val="tx1"/>
                </a:solidFill>
                <a:effectLst/>
                <a:latin typeface="+mn-lt"/>
                <a:ea typeface="+mn-ea"/>
                <a:cs typeface="+mn-cs"/>
              </a:rPr>
              <a:t>chimerism</a:t>
            </a:r>
            <a:r>
              <a:rPr lang="en-US" sz="1200" kern="1200" dirty="0" smtClean="0">
                <a:solidFill>
                  <a:schemeClr val="tx1"/>
                </a:solidFill>
                <a:effectLst/>
                <a:latin typeface="+mn-lt"/>
                <a:ea typeface="+mn-ea"/>
                <a:cs typeface="+mn-cs"/>
              </a:rPr>
              <a:t> in most cases. Preliminary analysis of </a:t>
            </a:r>
            <a:r>
              <a:rPr lang="en-US" sz="1200" kern="1200" dirty="0" err="1" smtClean="0">
                <a:solidFill>
                  <a:schemeClr val="tx1"/>
                </a:solidFill>
                <a:effectLst/>
                <a:latin typeface="+mn-lt"/>
                <a:ea typeface="+mn-ea"/>
                <a:cs typeface="+mn-cs"/>
              </a:rPr>
              <a:t>virological</a:t>
            </a:r>
            <a:r>
              <a:rPr lang="en-US" sz="1200" kern="1200" dirty="0" smtClean="0">
                <a:solidFill>
                  <a:schemeClr val="tx1"/>
                </a:solidFill>
                <a:effectLst/>
                <a:latin typeface="+mn-lt"/>
                <a:ea typeface="+mn-ea"/>
                <a:cs typeface="+mn-cs"/>
              </a:rPr>
              <a:t> and immunological data from blood and tissue samples shows a systematic reduction of HIV-1 reservoirs to very low levels.</a:t>
            </a:r>
          </a:p>
          <a:p>
            <a:pPr marL="171450" indent="-171450">
              <a:buFont typeface="Arial"/>
              <a:buChar char="•"/>
            </a:pPr>
            <a:r>
              <a:rPr lang="en-US" sz="1200" b="1" kern="1200" dirty="0" smtClean="0">
                <a:solidFill>
                  <a:schemeClr val="tx1"/>
                </a:solidFill>
                <a:effectLst/>
                <a:latin typeface="+mn-lt"/>
                <a:ea typeface="+mn-ea"/>
                <a:cs typeface="+mn-cs"/>
              </a:rPr>
              <a:t>Conclusions: </a:t>
            </a:r>
            <a:r>
              <a:rPr lang="en-US" sz="1200" kern="1200" dirty="0" smtClean="0">
                <a:solidFill>
                  <a:schemeClr val="tx1"/>
                </a:solidFill>
                <a:effectLst/>
                <a:latin typeface="+mn-lt"/>
                <a:ea typeface="+mn-ea"/>
                <a:cs typeface="+mn-cs"/>
              </a:rPr>
              <a:t>EPISTEM is actively recruiting new cases and continues to systematically investigate HIV persistence over time to gain insight in potential HIV-1 eradication.</a:t>
            </a:r>
          </a:p>
        </p:txBody>
      </p:sp>
      <p:sp>
        <p:nvSpPr>
          <p:cNvPr id="4" name="Slide Number Placeholder 3"/>
          <p:cNvSpPr>
            <a:spLocks noGrp="1"/>
          </p:cNvSpPr>
          <p:nvPr>
            <p:ph type="sldNum" sz="quarter" idx="10"/>
          </p:nvPr>
        </p:nvSpPr>
        <p:spPr/>
        <p:txBody>
          <a:bodyPr/>
          <a:lstStyle/>
          <a:p>
            <a:fld id="{6FC7D159-9DD4-41A1-915D-943A0A890F2B}" type="slidenum">
              <a:rPr lang="en-GB" smtClean="0"/>
              <a:t>16</a:t>
            </a:fld>
            <a:endParaRPr lang="en-GB"/>
          </a:p>
        </p:txBody>
      </p:sp>
    </p:spTree>
    <p:extLst>
      <p:ext uri="{BB962C8B-B14F-4D97-AF65-F5344CB8AC3E}">
        <p14:creationId xmlns:p14="http://schemas.microsoft.com/office/powerpoint/2010/main" val="962587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b="1" u="sng" kern="1200" dirty="0" smtClean="0">
                <a:solidFill>
                  <a:schemeClr val="tx1"/>
                </a:solidFill>
                <a:effectLst/>
                <a:latin typeface="+mn-lt"/>
                <a:ea typeface="+mn-ea"/>
                <a:cs typeface="+mn-cs"/>
              </a:rPr>
              <a:t>KAMINSKI</a:t>
            </a:r>
            <a:endParaRPr lang="en-US" sz="1200" b="1" kern="1200" dirty="0" smtClean="0">
              <a:solidFill>
                <a:schemeClr val="tx1"/>
              </a:solidFill>
              <a:effectLst/>
              <a:latin typeface="+mn-lt"/>
              <a:ea typeface="+mn-ea"/>
              <a:cs typeface="+mn-cs"/>
            </a:endParaRPr>
          </a:p>
          <a:p>
            <a:pPr marL="171450" indent="-171450">
              <a:buFont typeface="Arial"/>
              <a:buChar char="•"/>
            </a:pPr>
            <a:r>
              <a:rPr lang="en-US" sz="1200" b="1" kern="1200" dirty="0" smtClean="0">
                <a:solidFill>
                  <a:schemeClr val="tx1"/>
                </a:solidFill>
                <a:effectLst/>
                <a:latin typeface="+mn-lt"/>
                <a:ea typeface="+mn-ea"/>
                <a:cs typeface="+mn-cs"/>
              </a:rPr>
              <a:t>Background:</a:t>
            </a:r>
            <a:r>
              <a:rPr lang="en-US" sz="1200" kern="1200" dirty="0" smtClean="0">
                <a:solidFill>
                  <a:schemeClr val="tx1"/>
                </a:solidFill>
                <a:effectLst/>
                <a:latin typeface="+mn-lt"/>
                <a:ea typeface="+mn-ea"/>
                <a:cs typeface="+mn-cs"/>
              </a:rPr>
              <a:t> Cure strategy for HIV-1 infection and AIDS should include methods that directly eliminate the </a:t>
            </a:r>
            <a:r>
              <a:rPr lang="en-US" sz="1200" kern="1200" dirty="0" err="1" smtClean="0">
                <a:solidFill>
                  <a:schemeClr val="tx1"/>
                </a:solidFill>
                <a:effectLst/>
                <a:latin typeface="+mn-lt"/>
                <a:ea typeface="+mn-ea"/>
                <a:cs typeface="+mn-cs"/>
              </a:rPr>
              <a:t>proviral</a:t>
            </a:r>
            <a:r>
              <a:rPr lang="en-US" sz="1200" kern="1200" dirty="0" smtClean="0">
                <a:solidFill>
                  <a:schemeClr val="tx1"/>
                </a:solidFill>
                <a:effectLst/>
                <a:latin typeface="+mn-lt"/>
                <a:ea typeface="+mn-ea"/>
                <a:cs typeface="+mn-cs"/>
              </a:rPr>
              <a:t> genome from HIV-1 positive cells and/or eliminate infected cells harboring latent virus.</a:t>
            </a:r>
          </a:p>
          <a:p>
            <a:pPr marL="171450" indent="-171450">
              <a:buFont typeface="Arial"/>
              <a:buChar char="•"/>
            </a:pPr>
            <a:r>
              <a:rPr lang="en-US" sz="1200" b="1" kern="1200" dirty="0" smtClean="0">
                <a:solidFill>
                  <a:schemeClr val="tx1"/>
                </a:solidFill>
                <a:effectLst/>
                <a:latin typeface="+mn-lt"/>
                <a:ea typeface="+mn-ea"/>
                <a:cs typeface="+mn-cs"/>
              </a:rPr>
              <a:t>Methods:</a:t>
            </a:r>
            <a:r>
              <a:rPr lang="en-US" sz="1200" kern="1200" dirty="0" smtClean="0">
                <a:solidFill>
                  <a:schemeClr val="tx1"/>
                </a:solidFill>
                <a:effectLst/>
                <a:latin typeface="+mn-lt"/>
                <a:ea typeface="+mn-ea"/>
                <a:cs typeface="+mn-cs"/>
              </a:rPr>
              <a:t> We modified the CRISPR/Cas9 system to enable recognition of specific DNA sequences positioned within the HIV-1 promoter spanning the 5´ long-terminal repeats (LTR) and various viral genes including Gag. We applied CRISPR/Cas9 by several methods including plasmid, </a:t>
            </a:r>
            <a:r>
              <a:rPr lang="en-US" sz="1200" kern="1200" dirty="0" err="1" smtClean="0">
                <a:solidFill>
                  <a:schemeClr val="tx1"/>
                </a:solidFill>
                <a:effectLst/>
                <a:latin typeface="+mn-lt"/>
                <a:ea typeface="+mn-ea"/>
                <a:cs typeface="+mn-cs"/>
              </a:rPr>
              <a:t>lentiviral</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Adeno</a:t>
            </a:r>
            <a:r>
              <a:rPr lang="en-US" sz="1200" kern="1200" dirty="0" smtClean="0">
                <a:solidFill>
                  <a:schemeClr val="tx1"/>
                </a:solidFill>
                <a:effectLst/>
                <a:latin typeface="+mn-lt"/>
                <a:ea typeface="+mn-ea"/>
                <a:cs typeface="+mn-cs"/>
              </a:rPr>
              <a:t>-associated virus to cell models for latency, in vitro HIV-1 infection of CD4+ T-cells, CD4+ T-cells from HIV-1 positive patients and transgenic animals encompassing integrated copies of HIV-1 to assess efficacy of our gene editing molecule in excising a segment of HIV-1 for cells in in vitro, ex vivo and in vivo systems.</a:t>
            </a:r>
          </a:p>
          <a:p>
            <a:pPr marL="171450" indent="-171450">
              <a:buFont typeface="Arial"/>
              <a:buChar char="•"/>
            </a:pP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Results:</a:t>
            </a:r>
            <a:r>
              <a:rPr lang="en-US" sz="1200" kern="1200" dirty="0" smtClean="0">
                <a:solidFill>
                  <a:schemeClr val="tx1"/>
                </a:solidFill>
                <a:effectLst/>
                <a:latin typeface="+mn-lt"/>
                <a:ea typeface="+mn-ea"/>
                <a:cs typeface="+mn-cs"/>
              </a:rPr>
              <a:t> We demonstrated complete elimination of HIV-1 DNA from latently infected cells, a drastic decrease in HIV-1 replication in in vitro replication of PBMCs and CD4+ T-cells, suppression of HIV-1 expression in PMCs and CD4+ T-cells for HIV-1+/AIDS patients due to </a:t>
            </a:r>
            <a:r>
              <a:rPr lang="en-US" sz="1200" kern="1200" dirty="0" err="1" smtClean="0">
                <a:solidFill>
                  <a:schemeClr val="tx1"/>
                </a:solidFill>
                <a:effectLst/>
                <a:latin typeface="+mn-lt"/>
                <a:ea typeface="+mn-ea"/>
                <a:cs typeface="+mn-cs"/>
              </a:rPr>
              <a:t>InDel</a:t>
            </a:r>
            <a:r>
              <a:rPr lang="en-US" sz="1200" kern="1200" dirty="0" smtClean="0">
                <a:solidFill>
                  <a:schemeClr val="tx1"/>
                </a:solidFill>
                <a:effectLst/>
                <a:latin typeface="+mn-lt"/>
                <a:ea typeface="+mn-ea"/>
                <a:cs typeface="+mn-cs"/>
              </a:rPr>
              <a:t> mutations in the viral genome and excision of viral DNA positioned between the LTR and Gag gene in tissues of HIV-1 transgenic mice upon injection of AAV-CRISPR/Cas9.</a:t>
            </a:r>
          </a:p>
          <a:p>
            <a:pPr marL="171450" indent="-171450">
              <a:buFont typeface="Arial"/>
              <a:buChar char="•"/>
            </a:pPr>
            <a:r>
              <a:rPr lang="en-US" sz="1200" b="1" kern="1200" dirty="0" smtClean="0">
                <a:solidFill>
                  <a:schemeClr val="tx1"/>
                </a:solidFill>
                <a:effectLst/>
                <a:latin typeface="+mn-lt"/>
                <a:ea typeface="+mn-ea"/>
                <a:cs typeface="+mn-cs"/>
              </a:rPr>
              <a:t>Conclusions:</a:t>
            </a:r>
            <a:r>
              <a:rPr lang="en-US" sz="1200" kern="1200" dirty="0" smtClean="0">
                <a:solidFill>
                  <a:schemeClr val="tx1"/>
                </a:solidFill>
                <a:effectLst/>
                <a:latin typeface="+mn-lt"/>
                <a:ea typeface="+mn-ea"/>
                <a:cs typeface="+mn-cs"/>
              </a:rPr>
              <a:t> CRISPR/Cas9 can offer an effective, precise, efficient and safe strategy for eradication of HIV-1 in several laboratory model systems and can be considered for its advancements toward clinical trials.</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6FC7D159-9DD4-41A1-915D-943A0A890F2B}" type="slidenum">
              <a:rPr lang="en-GB" smtClean="0"/>
              <a:t>17</a:t>
            </a:fld>
            <a:endParaRPr lang="en-GB"/>
          </a:p>
        </p:txBody>
      </p:sp>
    </p:spTree>
    <p:extLst>
      <p:ext uri="{BB962C8B-B14F-4D97-AF65-F5344CB8AC3E}">
        <p14:creationId xmlns:p14="http://schemas.microsoft.com/office/powerpoint/2010/main" val="3783503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b="1" u="sng" kern="1200" dirty="0" smtClean="0">
                <a:solidFill>
                  <a:schemeClr val="tx1"/>
                </a:solidFill>
                <a:effectLst/>
                <a:latin typeface="+mn-lt"/>
                <a:ea typeface="+mn-ea"/>
                <a:cs typeface="+mn-cs"/>
              </a:rPr>
              <a:t>PETERSON</a:t>
            </a:r>
            <a:endParaRPr lang="en-US" sz="1200" b="1" kern="1200" dirty="0" smtClean="0">
              <a:solidFill>
                <a:schemeClr val="tx1"/>
              </a:solidFill>
              <a:effectLst/>
              <a:latin typeface="+mn-lt"/>
              <a:ea typeface="+mn-ea"/>
              <a:cs typeface="+mn-cs"/>
            </a:endParaRPr>
          </a:p>
          <a:p>
            <a:pPr marL="171450" indent="-171450">
              <a:buFont typeface="Arial"/>
              <a:buChar char="•"/>
            </a:pPr>
            <a:r>
              <a:rPr lang="en-US" sz="1200" b="1" kern="1200" dirty="0" smtClean="0">
                <a:solidFill>
                  <a:schemeClr val="tx1"/>
                </a:solidFill>
                <a:effectLst/>
                <a:latin typeface="+mn-lt"/>
                <a:ea typeface="+mn-ea"/>
                <a:cs typeface="+mn-cs"/>
              </a:rPr>
              <a:t>Background: </a:t>
            </a:r>
            <a:r>
              <a:rPr lang="en-US" sz="1200" kern="1200" dirty="0" smtClean="0">
                <a:solidFill>
                  <a:schemeClr val="tx1"/>
                </a:solidFill>
                <a:effectLst/>
                <a:latin typeface="+mn-lt"/>
                <a:ea typeface="+mn-ea"/>
                <a:cs typeface="+mn-cs"/>
              </a:rPr>
              <a:t>Gene editing of the CCR5 </a:t>
            </a:r>
            <a:r>
              <a:rPr lang="en-US" sz="1200" kern="1200" dirty="0" err="1" smtClean="0">
                <a:solidFill>
                  <a:schemeClr val="tx1"/>
                </a:solidFill>
                <a:effectLst/>
                <a:latin typeface="+mn-lt"/>
                <a:ea typeface="+mn-ea"/>
                <a:cs typeface="+mn-cs"/>
              </a:rPr>
              <a:t>coreceptor</a:t>
            </a:r>
            <a:r>
              <a:rPr lang="en-US" sz="1200" kern="1200" dirty="0" smtClean="0">
                <a:solidFill>
                  <a:schemeClr val="tx1"/>
                </a:solidFill>
                <a:effectLst/>
                <a:latin typeface="+mn-lt"/>
                <a:ea typeface="+mn-ea"/>
                <a:cs typeface="+mn-cs"/>
              </a:rPr>
              <a:t> locus in hematopoietic stem/progenitor cells (HSPCs) is a promising therapy for HIV infection. We have previously demonstrated the feasibility of this approach in nonhuman primates. Here, we leverage our expertise with gene editing in the pigtailed macaque, </a:t>
            </a:r>
            <a:r>
              <a:rPr lang="en-US" sz="1200" i="1" kern="1200" dirty="0" smtClean="0">
                <a:solidFill>
                  <a:schemeClr val="tx1"/>
                </a:solidFill>
                <a:effectLst/>
                <a:latin typeface="+mn-lt"/>
                <a:ea typeface="+mn-ea"/>
                <a:cs typeface="+mn-cs"/>
              </a:rPr>
              <a:t>M. </a:t>
            </a:r>
            <a:r>
              <a:rPr lang="en-US" sz="1200" i="1" kern="1200" dirty="0" err="1" smtClean="0">
                <a:solidFill>
                  <a:schemeClr val="tx1"/>
                </a:solidFill>
                <a:effectLst/>
                <a:latin typeface="+mn-lt"/>
                <a:ea typeface="+mn-ea"/>
                <a:cs typeface="+mn-cs"/>
              </a:rPr>
              <a:t>nemestrina</a:t>
            </a:r>
            <a:r>
              <a:rPr lang="en-US" sz="1200" kern="1200" dirty="0" smtClean="0">
                <a:solidFill>
                  <a:schemeClr val="tx1"/>
                </a:solidFill>
                <a:effectLst/>
                <a:latin typeface="+mn-lt"/>
                <a:ea typeface="+mn-ea"/>
                <a:cs typeface="+mn-cs"/>
              </a:rPr>
              <a:t> to interrogate the clonal persistence, trafficking, and antiviral efficacy of CCR5-edited cells. Our objectives were to understand how individual gene-edited HSPCs persist following autologous transplantation and virus infection, determine whether HSPC-derived, gene-edited progeny traffic to viral reservoir tissues, and develop strategies to increase the number of these cells </a:t>
            </a:r>
            <a:r>
              <a:rPr lang="en-US" sz="1200" i="1" kern="1200" dirty="0" smtClean="0">
                <a:solidFill>
                  <a:schemeClr val="tx1"/>
                </a:solidFill>
                <a:effectLst/>
                <a:latin typeface="+mn-lt"/>
                <a:ea typeface="+mn-ea"/>
                <a:cs typeface="+mn-cs"/>
              </a:rPr>
              <a:t>in vivo.</a:t>
            </a:r>
            <a:endParaRPr lang="en-US" sz="1200" kern="1200" dirty="0" smtClean="0">
              <a:solidFill>
                <a:schemeClr val="tx1"/>
              </a:solidFill>
              <a:effectLst/>
              <a:latin typeface="+mn-lt"/>
              <a:ea typeface="+mn-ea"/>
              <a:cs typeface="+mn-cs"/>
            </a:endParaRPr>
          </a:p>
          <a:p>
            <a:pPr marL="171450" indent="-171450">
              <a:buFont typeface="Arial"/>
              <a:buChar char="•"/>
            </a:pPr>
            <a:r>
              <a:rPr lang="en-US" sz="1200" b="1" kern="1200" dirty="0" smtClean="0">
                <a:solidFill>
                  <a:schemeClr val="tx1"/>
                </a:solidFill>
                <a:effectLst/>
                <a:latin typeface="+mn-lt"/>
                <a:ea typeface="+mn-ea"/>
                <a:cs typeface="+mn-cs"/>
              </a:rPr>
              <a:t>Methods: </a:t>
            </a:r>
            <a:r>
              <a:rPr lang="en-US" sz="1200" kern="1200" dirty="0" smtClean="0">
                <a:solidFill>
                  <a:schemeClr val="tx1"/>
                </a:solidFill>
                <a:effectLst/>
                <a:latin typeface="+mn-lt"/>
                <a:ea typeface="+mn-ea"/>
                <a:cs typeface="+mn-cs"/>
              </a:rPr>
              <a:t>Zinc Finger Nucleases (ZFNs) are used to target the CCR5 locus in macaque HSPCs. Gene edited HSPCs are transplanted into animals either prior to infection with simian/human immunodeficiency virus (SHIV), or in SHIV-infected animals that are treated with a combination antiretroviral therapy (</a:t>
            </a:r>
            <a:r>
              <a:rPr lang="en-US" sz="1200" kern="1200" dirty="0" err="1" smtClean="0">
                <a:solidFill>
                  <a:schemeClr val="tx1"/>
                </a:solidFill>
                <a:effectLst/>
                <a:latin typeface="+mn-lt"/>
                <a:ea typeface="+mn-ea"/>
                <a:cs typeface="+mn-cs"/>
              </a:rPr>
              <a:t>cART</a:t>
            </a:r>
            <a:r>
              <a:rPr lang="en-US" sz="1200" kern="1200" dirty="0" smtClean="0">
                <a:solidFill>
                  <a:schemeClr val="tx1"/>
                </a:solidFill>
                <a:effectLst/>
                <a:latin typeface="+mn-lt"/>
                <a:ea typeface="+mn-ea"/>
                <a:cs typeface="+mn-cs"/>
              </a:rPr>
              <a:t>) regimen designed to approximate a well-suppressed HIV+ patient. Edited cells are measured in peripheral blood, bone marrow, gastrointestinal (GI) tract, lymph nodes, and at necropsy in a panel of 25 tissues, using methods including deep sequencing.</a:t>
            </a:r>
          </a:p>
          <a:p>
            <a:pPr marL="171450" indent="-171450">
              <a:buFont typeface="Arial"/>
              <a:buChar char="•"/>
            </a:pPr>
            <a:r>
              <a:rPr lang="en-US" sz="1200" b="1" kern="1200" dirty="0" smtClean="0">
                <a:solidFill>
                  <a:schemeClr val="tx1"/>
                </a:solidFill>
                <a:effectLst/>
                <a:latin typeface="+mn-lt"/>
                <a:ea typeface="+mn-ea"/>
                <a:cs typeface="+mn-cs"/>
              </a:rPr>
              <a:t>Results: </a:t>
            </a:r>
            <a:r>
              <a:rPr lang="en-US" sz="1200" kern="1200" dirty="0" smtClean="0">
                <a:solidFill>
                  <a:schemeClr val="tx1"/>
                </a:solidFill>
                <a:effectLst/>
                <a:latin typeface="+mn-lt"/>
                <a:ea typeface="+mn-ea"/>
                <a:cs typeface="+mn-cs"/>
              </a:rPr>
              <a:t>We observe up to 14-fold enrichment of CCR5-gene edited memory CD4+ T-cells in SHIV-infected animals, consistent with virus-dependent selection against CCR5 </a:t>
            </a:r>
            <a:r>
              <a:rPr lang="en-US" sz="1200" kern="1200" dirty="0" err="1" smtClean="0">
                <a:solidFill>
                  <a:schemeClr val="tx1"/>
                </a:solidFill>
                <a:effectLst/>
                <a:latin typeface="+mn-lt"/>
                <a:ea typeface="+mn-ea"/>
                <a:cs typeface="+mn-cs"/>
              </a:rPr>
              <a:t>wt</a:t>
            </a:r>
            <a:r>
              <a:rPr lang="en-US" sz="1200" kern="1200" dirty="0" smtClean="0">
                <a:solidFill>
                  <a:schemeClr val="tx1"/>
                </a:solidFill>
                <a:effectLst/>
                <a:latin typeface="+mn-lt"/>
                <a:ea typeface="+mn-ea"/>
                <a:cs typeface="+mn-cs"/>
              </a:rPr>
              <a:t> memory CD4+ T-cells. Gene edited cells are found in a broad array of anatomical sites. These include tissues that we have identified as viral reservoirs in our model, namely GI tract and lymph nodes. Spatial and temporal tracking of CCR5 mutations suggests that gene edited cells persist long-term, and are polyclonal. Homology directed repair (HDR) pathways can be exploited in macaque CD34+ HSPCs, facilitating knock-in of selectable markers at the disrupted CCR5 locus.</a:t>
            </a:r>
          </a:p>
          <a:p>
            <a:pPr marL="171450" indent="-171450">
              <a:buFont typeface="Arial"/>
              <a:buChar char="•"/>
            </a:pPr>
            <a:r>
              <a:rPr lang="en-US" sz="1200" b="1" kern="1200" dirty="0" smtClean="0">
                <a:solidFill>
                  <a:schemeClr val="tx1"/>
                </a:solidFill>
                <a:effectLst/>
                <a:latin typeface="+mn-lt"/>
                <a:ea typeface="+mn-ea"/>
                <a:cs typeface="+mn-cs"/>
              </a:rPr>
              <a:t>Conclusions: </a:t>
            </a:r>
            <a:r>
              <a:rPr lang="en-US" sz="1200" kern="1200" dirty="0" smtClean="0">
                <a:solidFill>
                  <a:schemeClr val="tx1"/>
                </a:solidFill>
                <a:effectLst/>
                <a:latin typeface="+mn-lt"/>
                <a:ea typeface="+mn-ea"/>
                <a:cs typeface="+mn-cs"/>
              </a:rPr>
              <a:t>Our gene editing strategy results in stable engraftment of CCR5-mutated and SHIV-resistant HSPCs and their progeny in blood, and in tissues known to serve as viral reservoirs. Importantly, gene-edited CD4+ T-cells undergo positive selection during active infection, further supporting the validity of this approach in the clinic. Our preliminary </a:t>
            </a:r>
            <a:r>
              <a:rPr lang="en-US" sz="1200" i="1" kern="1200" dirty="0" smtClean="0">
                <a:solidFill>
                  <a:schemeClr val="tx1"/>
                </a:solidFill>
                <a:effectLst/>
                <a:latin typeface="+mn-lt"/>
                <a:ea typeface="+mn-ea"/>
                <a:cs typeface="+mn-cs"/>
              </a:rPr>
              <a:t>ex vivo</a:t>
            </a:r>
            <a:r>
              <a:rPr lang="en-US" sz="1200" kern="1200" dirty="0" smtClean="0">
                <a:solidFill>
                  <a:schemeClr val="tx1"/>
                </a:solidFill>
                <a:effectLst/>
                <a:latin typeface="+mn-lt"/>
                <a:ea typeface="+mn-ea"/>
                <a:cs typeface="+mn-cs"/>
              </a:rPr>
              <a:t> HDR data suggest that these gene-edited cells could be engineered to undergo positive selection without the need for ongoing viral replication.</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6FC7D159-9DD4-41A1-915D-943A0A890F2B}" type="slidenum">
              <a:rPr lang="en-GB" smtClean="0"/>
              <a:t>18</a:t>
            </a:fld>
            <a:endParaRPr lang="en-GB"/>
          </a:p>
        </p:txBody>
      </p:sp>
    </p:spTree>
    <p:extLst>
      <p:ext uri="{BB962C8B-B14F-4D97-AF65-F5344CB8AC3E}">
        <p14:creationId xmlns:p14="http://schemas.microsoft.com/office/powerpoint/2010/main" val="802460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sz="1200" b="1" u="sng" kern="1200" dirty="0" smtClean="0">
                <a:solidFill>
                  <a:schemeClr val="tx1"/>
                </a:solidFill>
                <a:effectLst/>
                <a:latin typeface="+mn-lt"/>
                <a:ea typeface="+mn-ea"/>
                <a:cs typeface="+mn-cs"/>
              </a:rPr>
              <a:t>MYLVAGANAM</a:t>
            </a:r>
          </a:p>
          <a:p>
            <a:pPr marL="171450" indent="-171450">
              <a:buFont typeface="Arial"/>
              <a:buChar char="•"/>
            </a:pPr>
            <a:r>
              <a:rPr lang="en-US" sz="1200" b="1" kern="1200" dirty="0" smtClean="0">
                <a:solidFill>
                  <a:schemeClr val="tx1"/>
                </a:solidFill>
                <a:effectLst/>
                <a:latin typeface="+mn-lt"/>
                <a:ea typeface="+mn-ea"/>
                <a:cs typeface="+mn-cs"/>
              </a:rPr>
              <a:t>Background: </a:t>
            </a:r>
            <a:r>
              <a:rPr lang="en-US" sz="1200" kern="1200" dirty="0" smtClean="0">
                <a:solidFill>
                  <a:schemeClr val="tx1"/>
                </a:solidFill>
                <a:effectLst/>
                <a:latin typeface="+mn-lt"/>
                <a:ea typeface="+mn-ea"/>
                <a:cs typeface="+mn-cs"/>
              </a:rPr>
              <a:t>The expression of the inhibitory receptor programmed death-1 (PD-1) on anti-viral CD8 T cells and virally infected CD4 T cells provides an immunological signature for both T cell dysfunction and viral latency during chronic SIV/HIV infection. We hypothesized that PD-1 blockade administered during the initiation of anti-retroviral therapy (ART) and under fully suppressive ART would have direct effects on both dysfunctional CD8 T cells and latently infected CD4 T cells. To test our hypothesis we developed a </a:t>
            </a:r>
            <a:r>
              <a:rPr lang="en-US" sz="1200" kern="1200" dirty="0" err="1" smtClean="0">
                <a:solidFill>
                  <a:schemeClr val="tx1"/>
                </a:solidFill>
                <a:effectLst/>
                <a:latin typeface="+mn-lt"/>
                <a:ea typeface="+mn-ea"/>
                <a:cs typeface="+mn-cs"/>
              </a:rPr>
              <a:t>primatized</a:t>
            </a:r>
            <a:r>
              <a:rPr lang="en-US" sz="1200" kern="1200" dirty="0" smtClean="0">
                <a:solidFill>
                  <a:schemeClr val="tx1"/>
                </a:solidFill>
                <a:effectLst/>
                <a:latin typeface="+mn-lt"/>
                <a:ea typeface="+mn-ea"/>
                <a:cs typeface="+mn-cs"/>
              </a:rPr>
              <a:t> anti-human PD-1 </a:t>
            </a:r>
            <a:r>
              <a:rPr lang="en-US" sz="1200" kern="1200" dirty="0" err="1" smtClean="0">
                <a:solidFill>
                  <a:schemeClr val="tx1"/>
                </a:solidFill>
                <a:effectLst/>
                <a:latin typeface="+mn-lt"/>
                <a:ea typeface="+mn-ea"/>
                <a:cs typeface="+mn-cs"/>
              </a:rPr>
              <a:t>Ab</a:t>
            </a:r>
            <a:r>
              <a:rPr lang="en-US" sz="1200" kern="1200" dirty="0" smtClean="0">
                <a:solidFill>
                  <a:schemeClr val="tx1"/>
                </a:solidFill>
                <a:effectLst/>
                <a:latin typeface="+mn-lt"/>
                <a:ea typeface="+mn-ea"/>
                <a:cs typeface="+mn-cs"/>
              </a:rPr>
              <a:t> to allow for repeated infusions in rhesus macaques (RMs) and administered PD-1 blockade to chronically SIV infected RMs in combination with ART.</a:t>
            </a:r>
          </a:p>
          <a:p>
            <a:pPr marL="171450" indent="-171450">
              <a:buFont typeface="Arial"/>
              <a:buChar char="•"/>
            </a:pPr>
            <a:r>
              <a:rPr lang="en-US" sz="1200" b="1" kern="1200" dirty="0" smtClean="0">
                <a:solidFill>
                  <a:schemeClr val="tx1"/>
                </a:solidFill>
                <a:effectLst/>
                <a:latin typeface="+mn-lt"/>
                <a:ea typeface="+mn-ea"/>
                <a:cs typeface="+mn-cs"/>
              </a:rPr>
              <a:t>Methods: </a:t>
            </a:r>
            <a:r>
              <a:rPr lang="en-US" sz="1200" kern="1200" dirty="0" smtClean="0">
                <a:solidFill>
                  <a:schemeClr val="tx1"/>
                </a:solidFill>
                <a:effectLst/>
                <a:latin typeface="+mn-lt"/>
                <a:ea typeface="+mn-ea"/>
                <a:cs typeface="+mn-cs"/>
              </a:rPr>
              <a:t>SIVmac251 infected RMs were administered 5 infusions (over 14 days) of a 3mg/kg dose of </a:t>
            </a:r>
            <a:r>
              <a:rPr lang="en-US" sz="1200" kern="1200" dirty="0" err="1" smtClean="0">
                <a:solidFill>
                  <a:schemeClr val="tx1"/>
                </a:solidFill>
                <a:effectLst/>
                <a:latin typeface="+mn-lt"/>
                <a:ea typeface="+mn-ea"/>
                <a:cs typeface="+mn-cs"/>
              </a:rPr>
              <a:t>primatized</a:t>
            </a:r>
            <a:r>
              <a:rPr lang="en-US" sz="1200" kern="1200" dirty="0" smtClean="0">
                <a:solidFill>
                  <a:schemeClr val="tx1"/>
                </a:solidFill>
                <a:effectLst/>
                <a:latin typeface="+mn-lt"/>
                <a:ea typeface="+mn-ea"/>
                <a:cs typeface="+mn-cs"/>
              </a:rPr>
              <a:t> anti-PD-1 </a:t>
            </a:r>
            <a:r>
              <a:rPr lang="en-US" sz="1200" kern="1200" dirty="0" err="1" smtClean="0">
                <a:solidFill>
                  <a:schemeClr val="tx1"/>
                </a:solidFill>
                <a:effectLst/>
                <a:latin typeface="+mn-lt"/>
                <a:ea typeface="+mn-ea"/>
                <a:cs typeface="+mn-cs"/>
              </a:rPr>
              <a:t>Ab</a:t>
            </a:r>
            <a:r>
              <a:rPr lang="en-US" sz="1200" kern="1200" dirty="0" smtClean="0">
                <a:solidFill>
                  <a:schemeClr val="tx1"/>
                </a:solidFill>
                <a:effectLst/>
                <a:latin typeface="+mn-lt"/>
                <a:ea typeface="+mn-ea"/>
                <a:cs typeface="+mn-cs"/>
              </a:rPr>
              <a:t> 10 days prior to the initiation of ART. About 8 months post ART, RMs received 3 monthly infusions of 10mg/kg anti-PD-1 or saline. ART was interrupted at 2 weeks after the final PD-1 </a:t>
            </a:r>
            <a:r>
              <a:rPr lang="en-US" sz="1200" kern="1200" dirty="0" err="1" smtClean="0">
                <a:solidFill>
                  <a:schemeClr val="tx1"/>
                </a:solidFill>
                <a:effectLst/>
                <a:latin typeface="+mn-lt"/>
                <a:ea typeface="+mn-ea"/>
                <a:cs typeface="+mn-cs"/>
              </a:rPr>
              <a:t>Ab</a:t>
            </a:r>
            <a:r>
              <a:rPr lang="en-US" sz="1200" kern="1200" dirty="0" smtClean="0">
                <a:solidFill>
                  <a:schemeClr val="tx1"/>
                </a:solidFill>
                <a:effectLst/>
                <a:latin typeface="+mn-lt"/>
                <a:ea typeface="+mn-ea"/>
                <a:cs typeface="+mn-cs"/>
              </a:rPr>
              <a:t> infusion.</a:t>
            </a:r>
          </a:p>
          <a:p>
            <a:pPr marL="171450" indent="-171450">
              <a:buFont typeface="Arial"/>
              <a:buChar char="•"/>
            </a:pPr>
            <a:r>
              <a:rPr lang="en-US" sz="1200" b="1" kern="1200" dirty="0" smtClean="0">
                <a:solidFill>
                  <a:schemeClr val="tx1"/>
                </a:solidFill>
                <a:effectLst/>
                <a:latin typeface="+mn-lt"/>
                <a:ea typeface="+mn-ea"/>
                <a:cs typeface="+mn-cs"/>
              </a:rPr>
              <a:t>Results: </a:t>
            </a:r>
            <a:r>
              <a:rPr lang="en-US" sz="1200" kern="1200" dirty="0" smtClean="0">
                <a:solidFill>
                  <a:schemeClr val="tx1"/>
                </a:solidFill>
                <a:effectLst/>
                <a:latin typeface="+mn-lt"/>
                <a:ea typeface="+mn-ea"/>
                <a:cs typeface="+mn-cs"/>
              </a:rPr>
              <a:t>PD-1 blockade administered during the initiation of ART enhanced proliferation of anti-viral CD8 T cells (p=0.02), increased their cytotoxic potential (p=0.04) and </a:t>
            </a:r>
            <a:r>
              <a:rPr lang="en-US" sz="1200" kern="1200" dirty="0" err="1" smtClean="0">
                <a:solidFill>
                  <a:schemeClr val="tx1"/>
                </a:solidFill>
                <a:effectLst/>
                <a:latin typeface="+mn-lt"/>
                <a:ea typeface="+mn-ea"/>
                <a:cs typeface="+mn-cs"/>
              </a:rPr>
              <a:t>polyfunctionality</a:t>
            </a:r>
            <a:r>
              <a:rPr lang="en-US" sz="1200" kern="1200" dirty="0" smtClean="0">
                <a:solidFill>
                  <a:schemeClr val="tx1"/>
                </a:solidFill>
                <a:effectLst/>
                <a:latin typeface="+mn-lt"/>
                <a:ea typeface="+mn-ea"/>
                <a:cs typeface="+mn-cs"/>
              </a:rPr>
              <a:t> (p=0.01). Importantly, the PD-1 </a:t>
            </a:r>
            <a:r>
              <a:rPr lang="en-US" sz="1200" kern="1200" dirty="0" err="1" smtClean="0">
                <a:solidFill>
                  <a:schemeClr val="tx1"/>
                </a:solidFill>
                <a:effectLst/>
                <a:latin typeface="+mn-lt"/>
                <a:ea typeface="+mn-ea"/>
                <a:cs typeface="+mn-cs"/>
              </a:rPr>
              <a:t>Ab</a:t>
            </a:r>
            <a:r>
              <a:rPr lang="en-US" sz="1200" kern="1200" dirty="0" smtClean="0">
                <a:solidFill>
                  <a:schemeClr val="tx1"/>
                </a:solidFill>
                <a:effectLst/>
                <a:latin typeface="+mn-lt"/>
                <a:ea typeface="+mn-ea"/>
                <a:cs typeface="+mn-cs"/>
              </a:rPr>
              <a:t> treated animals showed more rapid viral suppression (42 days in the PD-1 group versus 140 days in saline group; p = 0.01) and greater reconstitution of Th17 cells in the rectal mucosa (p = 0.01) following initiation of ART. Moreover, PD-1 blockade administered under suppressive ART resulted in transient but significant increases in </a:t>
            </a:r>
            <a:r>
              <a:rPr lang="en-US" sz="1200" kern="1200" dirty="0" err="1" smtClean="0">
                <a:solidFill>
                  <a:schemeClr val="tx1"/>
                </a:solidFill>
                <a:effectLst/>
                <a:latin typeface="+mn-lt"/>
                <a:ea typeface="+mn-ea"/>
                <a:cs typeface="+mn-cs"/>
              </a:rPr>
              <a:t>viremia</a:t>
            </a:r>
            <a:r>
              <a:rPr lang="en-US" sz="1200" kern="1200" dirty="0" smtClean="0">
                <a:solidFill>
                  <a:schemeClr val="tx1"/>
                </a:solidFill>
                <a:effectLst/>
                <a:latin typeface="+mn-lt"/>
                <a:ea typeface="+mn-ea"/>
                <a:cs typeface="+mn-cs"/>
              </a:rPr>
              <a:t>, suggesting possible effects on destabilizing the latent viral reservoir. Following ART interruption, PD-1 </a:t>
            </a:r>
            <a:r>
              <a:rPr lang="en-US" sz="1200" kern="1200" dirty="0" err="1" smtClean="0">
                <a:solidFill>
                  <a:schemeClr val="tx1"/>
                </a:solidFill>
                <a:effectLst/>
                <a:latin typeface="+mn-lt"/>
                <a:ea typeface="+mn-ea"/>
                <a:cs typeface="+mn-cs"/>
              </a:rPr>
              <a:t>Ab</a:t>
            </a:r>
            <a:r>
              <a:rPr lang="en-US" sz="1200" kern="1200" dirty="0" smtClean="0">
                <a:solidFill>
                  <a:schemeClr val="tx1"/>
                </a:solidFill>
                <a:effectLst/>
                <a:latin typeface="+mn-lt"/>
                <a:ea typeface="+mn-ea"/>
                <a:cs typeface="+mn-cs"/>
              </a:rPr>
              <a:t> treated animals showed up to 80-fold reduction in set point </a:t>
            </a:r>
            <a:r>
              <a:rPr lang="en-US" sz="1200" kern="1200" dirty="0" err="1" smtClean="0">
                <a:solidFill>
                  <a:schemeClr val="tx1"/>
                </a:solidFill>
                <a:effectLst/>
                <a:latin typeface="+mn-lt"/>
                <a:ea typeface="+mn-ea"/>
                <a:cs typeface="+mn-cs"/>
              </a:rPr>
              <a:t>viremia</a:t>
            </a:r>
            <a:r>
              <a:rPr lang="en-US" sz="1200" kern="1200" dirty="0" smtClean="0">
                <a:solidFill>
                  <a:schemeClr val="tx1"/>
                </a:solidFill>
                <a:effectLst/>
                <a:latin typeface="+mn-lt"/>
                <a:ea typeface="+mn-ea"/>
                <a:cs typeface="+mn-cs"/>
              </a:rPr>
              <a:t> compared to set point levels prior to initiation of ART.</a:t>
            </a:r>
          </a:p>
          <a:p>
            <a:pPr marL="171450" indent="-171450">
              <a:buFont typeface="Arial"/>
              <a:buChar char="•"/>
            </a:pPr>
            <a:r>
              <a:rPr lang="en-US" sz="1200" b="1" kern="1200" dirty="0" smtClean="0">
                <a:solidFill>
                  <a:schemeClr val="tx1"/>
                </a:solidFill>
                <a:effectLst/>
                <a:latin typeface="+mn-lt"/>
                <a:ea typeface="+mn-ea"/>
                <a:cs typeface="+mn-cs"/>
              </a:rPr>
              <a:t>Conclusions: </a:t>
            </a:r>
            <a:r>
              <a:rPr lang="en-US" sz="1200" kern="1200" dirty="0" smtClean="0">
                <a:solidFill>
                  <a:schemeClr val="tx1"/>
                </a:solidFill>
                <a:effectLst/>
                <a:latin typeface="+mn-lt"/>
                <a:ea typeface="+mn-ea"/>
                <a:cs typeface="+mn-cs"/>
              </a:rPr>
              <a:t>These results reveal for the first time the potential of PD-1 blockade both on restoring anti-viral CD8 T cell function and possibly destabilizing the viral reservoir under ART. They highlight the potential of PD-1 blockade to work synergistically with other therapeutic agents such as vaccines and latency reversing agents to effectively diminish HIV reservoir under ART as a means to establish a functional cure.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6FC7D159-9DD4-41A1-915D-943A0A890F2B}" type="slidenum">
              <a:rPr lang="en-GB" smtClean="0"/>
              <a:t>19</a:t>
            </a:fld>
            <a:endParaRPr lang="en-GB"/>
          </a:p>
        </p:txBody>
      </p:sp>
    </p:spTree>
    <p:extLst>
      <p:ext uri="{BB962C8B-B14F-4D97-AF65-F5344CB8AC3E}">
        <p14:creationId xmlns:p14="http://schemas.microsoft.com/office/powerpoint/2010/main" val="3491473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b="1" u="sng" kern="1200" dirty="0" smtClean="0">
                <a:solidFill>
                  <a:schemeClr val="tx1"/>
                </a:solidFill>
                <a:effectLst/>
                <a:latin typeface="+mn-lt"/>
                <a:ea typeface="+mn-ea"/>
                <a:cs typeface="+mn-cs"/>
              </a:rPr>
              <a:t>BOZZI</a:t>
            </a:r>
            <a:endParaRPr lang="en-US" sz="1200" b="1" kern="1200" dirty="0" smtClean="0">
              <a:solidFill>
                <a:schemeClr val="tx1"/>
              </a:solidFill>
              <a:effectLst/>
              <a:latin typeface="+mn-lt"/>
              <a:ea typeface="+mn-ea"/>
              <a:cs typeface="+mn-cs"/>
            </a:endParaRPr>
          </a:p>
          <a:p>
            <a:pPr marL="171450" indent="-171450">
              <a:buFont typeface="Arial"/>
              <a:buChar char="•"/>
            </a:pPr>
            <a:r>
              <a:rPr lang="en-US" sz="1200" b="1" kern="1200" dirty="0" smtClean="0">
                <a:solidFill>
                  <a:schemeClr val="tx1"/>
                </a:solidFill>
                <a:effectLst/>
                <a:latin typeface="+mn-lt"/>
                <a:ea typeface="+mn-ea"/>
                <a:cs typeface="+mn-cs"/>
              </a:rPr>
              <a:t>Background: </a:t>
            </a:r>
            <a:r>
              <a:rPr lang="en-US" sz="1200" kern="1200" dirty="0" smtClean="0">
                <a:solidFill>
                  <a:schemeClr val="tx1"/>
                </a:solidFill>
                <a:effectLst/>
                <a:latin typeface="+mn-lt"/>
                <a:ea typeface="+mn-ea"/>
                <a:cs typeface="+mn-cs"/>
              </a:rPr>
              <a:t>Sources of HIV persistence during combination antiretroviral therapy (</a:t>
            </a:r>
            <a:r>
              <a:rPr lang="en-US" sz="1200" kern="1200" dirty="0" err="1" smtClean="0">
                <a:solidFill>
                  <a:schemeClr val="tx1"/>
                </a:solidFill>
                <a:effectLst/>
                <a:latin typeface="+mn-lt"/>
                <a:ea typeface="+mn-ea"/>
                <a:cs typeface="+mn-cs"/>
              </a:rPr>
              <a:t>cART</a:t>
            </a:r>
            <a:r>
              <a:rPr lang="en-US" sz="1200" kern="1200" dirty="0" smtClean="0">
                <a:solidFill>
                  <a:schemeClr val="tx1"/>
                </a:solidFill>
                <a:effectLst/>
                <a:latin typeface="+mn-lt"/>
                <a:ea typeface="+mn-ea"/>
                <a:cs typeface="+mn-cs"/>
              </a:rPr>
              <a:t>) remains uncertain, and the contribution of active cycles of HIV replication in tissue compartments is unknown. Genetic analyses are sensitive measures to detect ongoing cycles of virus replication, particularly in individuals who undergo </a:t>
            </a:r>
            <a:r>
              <a:rPr lang="en-US" sz="1200" kern="1200" dirty="0" err="1" smtClean="0">
                <a:solidFill>
                  <a:schemeClr val="tx1"/>
                </a:solidFill>
                <a:effectLst/>
                <a:latin typeface="+mn-lt"/>
                <a:ea typeface="+mn-ea"/>
                <a:cs typeface="+mn-cs"/>
              </a:rPr>
              <a:t>cART</a:t>
            </a:r>
            <a:r>
              <a:rPr lang="en-US" sz="1200" kern="1200" dirty="0" smtClean="0">
                <a:solidFill>
                  <a:schemeClr val="tx1"/>
                </a:solidFill>
                <a:effectLst/>
                <a:latin typeface="+mn-lt"/>
                <a:ea typeface="+mn-ea"/>
                <a:cs typeface="+mn-cs"/>
              </a:rPr>
              <a:t> early after infection, when HIV populations are relatively monomorphic and increases in genetic diversity are easily detectable. To investigate whether ongoing replication occurs in tissues, we studied HIV populations in blood and anatomic compartments from 3 individuals who initiated antiretroviral therapy shortly after HIV infection and maintained viral suppression for &gt; 8y.</a:t>
            </a:r>
          </a:p>
          <a:p>
            <a:pPr marL="171450" indent="-171450">
              <a:buFont typeface="Arial"/>
              <a:buChar char="•"/>
            </a:pPr>
            <a:r>
              <a:rPr lang="en-US" sz="1200" b="1" kern="1200" dirty="0" smtClean="0">
                <a:solidFill>
                  <a:schemeClr val="tx1"/>
                </a:solidFill>
                <a:effectLst/>
                <a:latin typeface="+mn-lt"/>
                <a:ea typeface="+mn-ea"/>
                <a:cs typeface="+mn-cs"/>
              </a:rPr>
              <a:t>Methods: </a:t>
            </a:r>
            <a:r>
              <a:rPr lang="en-US" sz="1200" kern="1200" dirty="0" smtClean="0">
                <a:solidFill>
                  <a:schemeClr val="tx1"/>
                </a:solidFill>
                <a:effectLst/>
                <a:latin typeface="+mn-lt"/>
                <a:ea typeface="+mn-ea"/>
                <a:cs typeface="+mn-cs"/>
              </a:rPr>
              <a:t>Samples from three individuals in IRB-approved studies were studied. Individuals started </a:t>
            </a:r>
            <a:r>
              <a:rPr lang="en-US" sz="1200" kern="1200" dirty="0" err="1" smtClean="0">
                <a:solidFill>
                  <a:schemeClr val="tx1"/>
                </a:solidFill>
                <a:effectLst/>
                <a:latin typeface="+mn-lt"/>
                <a:ea typeface="+mn-ea"/>
                <a:cs typeface="+mn-cs"/>
              </a:rPr>
              <a:t>cART</a:t>
            </a:r>
            <a:r>
              <a:rPr lang="en-US" sz="1200" kern="1200" dirty="0" smtClean="0">
                <a:solidFill>
                  <a:schemeClr val="tx1"/>
                </a:solidFill>
                <a:effectLst/>
                <a:latin typeface="+mn-lt"/>
                <a:ea typeface="+mn-ea"/>
                <a:cs typeface="+mn-cs"/>
              </a:rPr>
              <a:t> soon after infection, maintained HIV RNA &lt; 50 c/ml for 8-16y, and underwent autopsy for primary effusion lymphoma (N=1), or colonoscopy (N=2). HIV from autopsy was quantified (RT-PCR), and HIV sequences (</a:t>
            </a:r>
            <a:r>
              <a:rPr lang="en-US" sz="1200" i="1" kern="1200" dirty="0" smtClean="0">
                <a:solidFill>
                  <a:schemeClr val="tx1"/>
                </a:solidFill>
                <a:effectLst/>
                <a:latin typeface="+mn-lt"/>
                <a:ea typeface="+mn-ea"/>
                <a:cs typeface="+mn-cs"/>
              </a:rPr>
              <a:t>pro-pol</a:t>
            </a:r>
            <a:r>
              <a:rPr lang="en-US" sz="1200" kern="1200" dirty="0" smtClean="0">
                <a:solidFill>
                  <a:schemeClr val="tx1"/>
                </a:solidFill>
                <a:effectLst/>
                <a:latin typeface="+mn-lt"/>
                <a:ea typeface="+mn-ea"/>
                <a:cs typeface="+mn-cs"/>
              </a:rPr>
              <a:t>, 1200 </a:t>
            </a:r>
            <a:r>
              <a:rPr lang="en-US" sz="1200" kern="1200" dirty="0" err="1" smtClean="0">
                <a:solidFill>
                  <a:schemeClr val="tx1"/>
                </a:solidFill>
                <a:effectLst/>
                <a:latin typeface="+mn-lt"/>
                <a:ea typeface="+mn-ea"/>
                <a:cs typeface="+mn-cs"/>
              </a:rPr>
              <a:t>nt</a:t>
            </a:r>
            <a:r>
              <a:rPr lang="en-US" sz="1200" kern="1200" dirty="0" smtClean="0">
                <a:solidFill>
                  <a:schemeClr val="tx1"/>
                </a:solidFill>
                <a:effectLst/>
                <a:latin typeface="+mn-lt"/>
                <a:ea typeface="+mn-ea"/>
                <a:cs typeface="+mn-cs"/>
              </a:rPr>
              <a:t>) were obtained from tissues and peripheral blood lymphocytes (PBL) using single genome sequencing (SGS). Sequences were aligned, subjected to phylogenetic (MEGA), and compartmentalization (</a:t>
            </a:r>
            <a:r>
              <a:rPr lang="en-US" sz="1200" kern="1200" dirty="0" err="1" smtClean="0">
                <a:solidFill>
                  <a:schemeClr val="tx1"/>
                </a:solidFill>
                <a:effectLst/>
                <a:latin typeface="+mn-lt"/>
                <a:ea typeface="+mn-ea"/>
                <a:cs typeface="+mn-cs"/>
              </a:rPr>
              <a:t>Slatkin-Maddison</a:t>
            </a:r>
            <a:r>
              <a:rPr lang="en-US" sz="1200" kern="1200" dirty="0" smtClean="0">
                <a:solidFill>
                  <a:schemeClr val="tx1"/>
                </a:solidFill>
                <a:effectLst/>
                <a:latin typeface="+mn-lt"/>
                <a:ea typeface="+mn-ea"/>
                <a:cs typeface="+mn-cs"/>
              </a:rPr>
              <a:t>, FST, geographic subdivision) analyses; 263 sequences from autopsy and 293 from individuals undergoing colonoscopy were analyzed.</a:t>
            </a:r>
          </a:p>
          <a:p>
            <a:pPr marL="171450" indent="-171450">
              <a:buFont typeface="Arial"/>
              <a:buChar char="•"/>
            </a:pPr>
            <a:r>
              <a:rPr lang="en-US" sz="1200" b="1" kern="1200" dirty="0" smtClean="0">
                <a:solidFill>
                  <a:schemeClr val="tx1"/>
                </a:solidFill>
                <a:effectLst/>
                <a:latin typeface="+mn-lt"/>
                <a:ea typeface="+mn-ea"/>
                <a:cs typeface="+mn-cs"/>
              </a:rPr>
              <a:t>Results: </a:t>
            </a:r>
            <a:r>
              <a:rPr lang="en-US" sz="1200" kern="1200" dirty="0" smtClean="0">
                <a:solidFill>
                  <a:schemeClr val="tx1"/>
                </a:solidFill>
                <a:effectLst/>
                <a:latin typeface="+mn-lt"/>
                <a:ea typeface="+mn-ea"/>
                <a:cs typeface="+mn-cs"/>
              </a:rPr>
              <a:t>HIV DNA was detected in most tissues at autopsy (median 1.8 copies/1e6 cells, range 1-75/1e6 cells). HIV had limited genetic diversity in tissues and PBL (average pairwise difference, APD 0.3 - 0.6%). From the autopsy, PBL (N=124), spleen (38), lymph node (30), ileum (30), jejunum (12), colon (5), effusion cells (10), kidney (5), lung (3), testes (1) were obtained; no HIV was recovered from frontal lobe, spinal cord, or the cell-free effusion fluid. HIV populations were well-mixed in tissues and non-divergent from PBL-derived HIV, with no evidence of compartmentalization in any tissue. Identical </a:t>
            </a:r>
            <a:r>
              <a:rPr lang="en-US" sz="1200" kern="1200" dirty="0" err="1" smtClean="0">
                <a:solidFill>
                  <a:schemeClr val="tx1"/>
                </a:solidFill>
                <a:effectLst/>
                <a:latin typeface="+mn-lt"/>
                <a:ea typeface="+mn-ea"/>
                <a:cs typeface="+mn-cs"/>
              </a:rPr>
              <a:t>hypermutated</a:t>
            </a:r>
            <a:r>
              <a:rPr lang="en-US" sz="1200" kern="1200" dirty="0" smtClean="0">
                <a:solidFill>
                  <a:schemeClr val="tx1"/>
                </a:solidFill>
                <a:effectLst/>
                <a:latin typeface="+mn-lt"/>
                <a:ea typeface="+mn-ea"/>
                <a:cs typeface="+mn-cs"/>
              </a:rPr>
              <a:t> sequences in PBL and several tissues demonstrated distribution of clonally expanded cells had occurred. In 2 individuals undergoing colonoscopy, analysis of HIV from ileum, colon, and PBL revealed no evidence of ongoing replication and no divergence from </a:t>
            </a:r>
            <a:r>
              <a:rPr lang="en-US" sz="1200" kern="1200" dirty="0" err="1" smtClean="0">
                <a:solidFill>
                  <a:schemeClr val="tx1"/>
                </a:solidFill>
                <a:effectLst/>
                <a:latin typeface="+mn-lt"/>
                <a:ea typeface="+mn-ea"/>
                <a:cs typeface="+mn-cs"/>
              </a:rPr>
              <a:t>pretherapy</a:t>
            </a:r>
            <a:r>
              <a:rPr lang="en-US" sz="1200" kern="1200" dirty="0" smtClean="0">
                <a:solidFill>
                  <a:schemeClr val="tx1"/>
                </a:solidFill>
                <a:effectLst/>
                <a:latin typeface="+mn-lt"/>
                <a:ea typeface="+mn-ea"/>
                <a:cs typeface="+mn-cs"/>
              </a:rPr>
              <a:t> plasma RNA obtained 12-16 years prior to colonoscopy.</a:t>
            </a:r>
          </a:p>
          <a:p>
            <a:pPr marL="171450" indent="-171450">
              <a:buFont typeface="Arial"/>
              <a:buChar char="•"/>
            </a:pPr>
            <a:r>
              <a:rPr lang="en-US" sz="1200" b="1" kern="1200" dirty="0" smtClean="0">
                <a:solidFill>
                  <a:schemeClr val="tx1"/>
                </a:solidFill>
                <a:effectLst/>
                <a:latin typeface="+mn-lt"/>
                <a:ea typeface="+mn-ea"/>
                <a:cs typeface="+mn-cs"/>
              </a:rPr>
              <a:t>Conclusions: </a:t>
            </a:r>
            <a:r>
              <a:rPr lang="en-US" sz="1200" kern="1200" dirty="0" smtClean="0">
                <a:solidFill>
                  <a:schemeClr val="tx1"/>
                </a:solidFill>
                <a:effectLst/>
                <a:latin typeface="+mn-lt"/>
                <a:ea typeface="+mn-ea"/>
                <a:cs typeface="+mn-cs"/>
              </a:rPr>
              <a:t>No evidence of </a:t>
            </a:r>
            <a:r>
              <a:rPr lang="en-GB" sz="1200" kern="1200" dirty="0" err="1" smtClean="0">
                <a:solidFill>
                  <a:schemeClr val="tx1"/>
                </a:solidFill>
                <a:effectLst/>
                <a:latin typeface="+mn-lt"/>
                <a:ea typeface="+mn-ea"/>
                <a:cs typeface="+mn-cs"/>
              </a:rPr>
              <a:t>ongoing</a:t>
            </a:r>
            <a:r>
              <a:rPr lang="en-US" sz="1200" kern="1200" dirty="0" smtClean="0">
                <a:solidFill>
                  <a:schemeClr val="tx1"/>
                </a:solidFill>
                <a:effectLst/>
                <a:latin typeface="+mn-lt"/>
                <a:ea typeface="+mn-ea"/>
                <a:cs typeface="+mn-cs"/>
              </a:rPr>
              <a:t> replication was detected in tissues compared to peripheral blood in individuals undergoing </a:t>
            </a:r>
            <a:r>
              <a:rPr lang="en-US" sz="1200" kern="1200" dirty="0" err="1" smtClean="0">
                <a:solidFill>
                  <a:schemeClr val="tx1"/>
                </a:solidFill>
                <a:effectLst/>
                <a:latin typeface="+mn-lt"/>
                <a:ea typeface="+mn-ea"/>
                <a:cs typeface="+mn-cs"/>
              </a:rPr>
              <a:t>cART</a:t>
            </a:r>
            <a:r>
              <a:rPr lang="en-US" sz="1200" kern="1200" dirty="0" smtClean="0">
                <a:solidFill>
                  <a:schemeClr val="tx1"/>
                </a:solidFill>
                <a:effectLst/>
                <a:latin typeface="+mn-lt"/>
                <a:ea typeface="+mn-ea"/>
                <a:cs typeface="+mn-cs"/>
              </a:rPr>
              <a:t>, suggesting combination antiretroviral therapy blocks active HIV replication, including in tissues.</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6FC7D159-9DD4-41A1-915D-943A0A890F2B}" type="slidenum">
              <a:rPr lang="en-GB" smtClean="0"/>
              <a:t>20</a:t>
            </a:fld>
            <a:endParaRPr lang="en-GB"/>
          </a:p>
        </p:txBody>
      </p:sp>
    </p:spTree>
    <p:extLst>
      <p:ext uri="{BB962C8B-B14F-4D97-AF65-F5344CB8AC3E}">
        <p14:creationId xmlns:p14="http://schemas.microsoft.com/office/powerpoint/2010/main" val="2040326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b="1" u="sng" kern="1200" dirty="0" smtClean="0">
                <a:solidFill>
                  <a:schemeClr val="tx1"/>
                </a:solidFill>
                <a:effectLst/>
                <a:latin typeface="+mn-lt"/>
                <a:ea typeface="+mn-ea"/>
                <a:cs typeface="+mn-cs"/>
              </a:rPr>
              <a:t>NDHLOVU</a:t>
            </a:r>
            <a:endParaRPr lang="en-US" sz="1200" b="1" kern="1200" dirty="0" smtClean="0">
              <a:solidFill>
                <a:schemeClr val="tx1"/>
              </a:solidFill>
              <a:effectLst/>
              <a:latin typeface="+mn-lt"/>
              <a:ea typeface="+mn-ea"/>
              <a:cs typeface="+mn-cs"/>
            </a:endParaRPr>
          </a:p>
          <a:p>
            <a:pPr marL="171450" indent="-171450">
              <a:buFont typeface="Arial"/>
              <a:buChar char="•"/>
            </a:pPr>
            <a:r>
              <a:rPr lang="en-US" sz="1200" b="1" kern="1200" dirty="0" smtClean="0">
                <a:solidFill>
                  <a:schemeClr val="tx1"/>
                </a:solidFill>
                <a:effectLst/>
                <a:latin typeface="+mn-lt"/>
                <a:ea typeface="+mn-ea"/>
                <a:cs typeface="+mn-cs"/>
              </a:rPr>
              <a:t>Background: </a:t>
            </a:r>
            <a:r>
              <a:rPr lang="en-US" sz="1200" kern="1200" dirty="0" smtClean="0">
                <a:solidFill>
                  <a:schemeClr val="tx1"/>
                </a:solidFill>
                <a:effectLst/>
                <a:latin typeface="+mn-lt"/>
                <a:ea typeface="+mn-ea"/>
                <a:cs typeface="+mn-cs"/>
              </a:rPr>
              <a:t>Although natural immunity in some cases can lead to prolonged HIV suppression, it does not completely eliminate the virus. Consequently most of what we know regarding the nature of HIV-specific responses is based on inadequate responses generated in the setting of high levels of persistent plasma </a:t>
            </a:r>
            <a:r>
              <a:rPr lang="en-US" sz="1200" kern="1200" dirty="0" err="1" smtClean="0">
                <a:solidFill>
                  <a:schemeClr val="tx1"/>
                </a:solidFill>
                <a:effectLst/>
                <a:latin typeface="+mn-lt"/>
                <a:ea typeface="+mn-ea"/>
                <a:cs typeface="+mn-cs"/>
              </a:rPr>
              <a:t>viremia</a:t>
            </a:r>
            <a:r>
              <a:rPr lang="en-US" sz="1200" kern="1200" dirty="0" smtClean="0">
                <a:solidFill>
                  <a:schemeClr val="tx1"/>
                </a:solidFill>
                <a:effectLst/>
                <a:latin typeface="+mn-lt"/>
                <a:ea typeface="+mn-ea"/>
                <a:cs typeface="+mn-cs"/>
              </a:rPr>
              <a:t> and marked CD4 cell decline in acute infection. We investigated the impact of antigen withdrawal through very early treatment of </a:t>
            </a:r>
            <a:r>
              <a:rPr lang="en-US" sz="1200" kern="1200" dirty="0" err="1" smtClean="0">
                <a:solidFill>
                  <a:schemeClr val="tx1"/>
                </a:solidFill>
                <a:effectLst/>
                <a:latin typeface="+mn-lt"/>
                <a:ea typeface="+mn-ea"/>
                <a:cs typeface="+mn-cs"/>
              </a:rPr>
              <a:t>hyperacute</a:t>
            </a:r>
            <a:r>
              <a:rPr lang="en-US" sz="1200" kern="1200" dirty="0" smtClean="0">
                <a:solidFill>
                  <a:schemeClr val="tx1"/>
                </a:solidFill>
                <a:effectLst/>
                <a:latin typeface="+mn-lt"/>
                <a:ea typeface="+mn-ea"/>
                <a:cs typeface="+mn-cs"/>
              </a:rPr>
              <a:t> infection on the functional qualities of HIV-specific CD8+ T cell responses.</a:t>
            </a:r>
          </a:p>
          <a:p>
            <a:pPr marL="171450" indent="-171450">
              <a:buFont typeface="Arial"/>
              <a:buChar char="•"/>
            </a:pPr>
            <a:r>
              <a:rPr lang="en-US" sz="1200" b="1" kern="1200" dirty="0" smtClean="0">
                <a:solidFill>
                  <a:schemeClr val="tx1"/>
                </a:solidFill>
                <a:effectLst/>
                <a:latin typeface="+mn-lt"/>
                <a:ea typeface="+mn-ea"/>
                <a:cs typeface="+mn-cs"/>
              </a:rPr>
              <a:t>Methods: </a:t>
            </a:r>
            <a:r>
              <a:rPr lang="en-US" sz="1200" kern="1200" dirty="0" smtClean="0">
                <a:solidFill>
                  <a:schemeClr val="tx1"/>
                </a:solidFill>
                <a:effectLst/>
                <a:latin typeface="+mn-lt"/>
                <a:ea typeface="+mn-ea"/>
                <a:cs typeface="+mn-cs"/>
              </a:rPr>
              <a:t>10 subjects who initiated ART in </a:t>
            </a:r>
            <a:r>
              <a:rPr lang="en-US" sz="1200" kern="1200" dirty="0" err="1" smtClean="0">
                <a:solidFill>
                  <a:schemeClr val="tx1"/>
                </a:solidFill>
                <a:effectLst/>
                <a:latin typeface="+mn-lt"/>
                <a:ea typeface="+mn-ea"/>
                <a:cs typeface="+mn-cs"/>
              </a:rPr>
              <a:t>Fiebig</a:t>
            </a:r>
            <a:r>
              <a:rPr lang="en-US" sz="1200" kern="1200" dirty="0" smtClean="0">
                <a:solidFill>
                  <a:schemeClr val="tx1"/>
                </a:solidFill>
                <a:effectLst/>
                <a:latin typeface="+mn-lt"/>
                <a:ea typeface="+mn-ea"/>
                <a:cs typeface="+mn-cs"/>
              </a:rPr>
              <a:t> stage 1 and 12 subjects with untreated </a:t>
            </a:r>
            <a:r>
              <a:rPr lang="en-US" sz="1200" kern="1200" dirty="0" err="1" smtClean="0">
                <a:solidFill>
                  <a:schemeClr val="tx1"/>
                </a:solidFill>
                <a:effectLst/>
                <a:latin typeface="+mn-lt"/>
                <a:ea typeface="+mn-ea"/>
                <a:cs typeface="+mn-cs"/>
              </a:rPr>
              <a:t>hyperacute</a:t>
            </a:r>
            <a:r>
              <a:rPr lang="en-US" sz="1200" kern="1200" dirty="0" smtClean="0">
                <a:solidFill>
                  <a:schemeClr val="tx1"/>
                </a:solidFill>
                <a:effectLst/>
                <a:latin typeface="+mn-lt"/>
                <a:ea typeface="+mn-ea"/>
                <a:cs typeface="+mn-cs"/>
              </a:rPr>
              <a:t> HIV infection (</a:t>
            </a:r>
            <a:r>
              <a:rPr lang="en-US" sz="1200" kern="1200" dirty="0" err="1" smtClean="0">
                <a:solidFill>
                  <a:schemeClr val="tx1"/>
                </a:solidFill>
                <a:effectLst/>
                <a:latin typeface="+mn-lt"/>
                <a:ea typeface="+mn-ea"/>
                <a:cs typeface="+mn-cs"/>
              </a:rPr>
              <a:t>UTx</a:t>
            </a:r>
            <a:r>
              <a:rPr lang="en-US" sz="1200" kern="1200" dirty="0" smtClean="0">
                <a:solidFill>
                  <a:schemeClr val="tx1"/>
                </a:solidFill>
                <a:effectLst/>
                <a:latin typeface="+mn-lt"/>
                <a:ea typeface="+mn-ea"/>
                <a:cs typeface="+mn-cs"/>
              </a:rPr>
              <a:t>) were studied. We conducted a comparative longitudinal analysis of the </a:t>
            </a:r>
            <a:r>
              <a:rPr lang="en-US" sz="1200" kern="1200" dirty="0" err="1" smtClean="0">
                <a:solidFill>
                  <a:schemeClr val="tx1"/>
                </a:solidFill>
                <a:effectLst/>
                <a:latin typeface="+mn-lt"/>
                <a:ea typeface="+mn-ea"/>
                <a:cs typeface="+mn-cs"/>
              </a:rPr>
              <a:t>clonality</a:t>
            </a:r>
            <a:r>
              <a:rPr lang="en-US" sz="1200" kern="1200" dirty="0" smtClean="0">
                <a:solidFill>
                  <a:schemeClr val="tx1"/>
                </a:solidFill>
                <a:effectLst/>
                <a:latin typeface="+mn-lt"/>
                <a:ea typeface="+mn-ea"/>
                <a:cs typeface="+mn-cs"/>
              </a:rPr>
              <a:t>, phenotype and functional profile of HIV-specific CD8+ T cell responses generated during treated and untreated </a:t>
            </a:r>
            <a:r>
              <a:rPr lang="en-US" sz="1200" kern="1200" dirty="0" err="1" smtClean="0">
                <a:solidFill>
                  <a:schemeClr val="tx1"/>
                </a:solidFill>
                <a:effectLst/>
                <a:latin typeface="+mn-lt"/>
                <a:ea typeface="+mn-ea"/>
                <a:cs typeface="+mn-cs"/>
              </a:rPr>
              <a:t>hyperacute</a:t>
            </a:r>
            <a:r>
              <a:rPr lang="en-US" sz="1200" kern="1200" dirty="0" smtClean="0">
                <a:solidFill>
                  <a:schemeClr val="tx1"/>
                </a:solidFill>
                <a:effectLst/>
                <a:latin typeface="+mn-lt"/>
                <a:ea typeface="+mn-ea"/>
                <a:cs typeface="+mn-cs"/>
              </a:rPr>
              <a:t> infection. HIV-specific CD8+ T cells were measured using MHC class I tetramers. T cell receptors (TCR) were sequenced from tetramer sorted CD8+ T cells.</a:t>
            </a:r>
          </a:p>
          <a:p>
            <a:pPr marL="171450" indent="-171450">
              <a:buFont typeface="Arial"/>
              <a:buChar char="•"/>
            </a:pPr>
            <a:r>
              <a:rPr lang="en-US" sz="1200" b="1" kern="1200" dirty="0" smtClean="0">
                <a:solidFill>
                  <a:schemeClr val="tx1"/>
                </a:solidFill>
                <a:effectLst/>
                <a:latin typeface="+mn-lt"/>
                <a:ea typeface="+mn-ea"/>
                <a:cs typeface="+mn-cs"/>
              </a:rPr>
              <a:t>Results: </a:t>
            </a:r>
            <a:r>
              <a:rPr lang="en-US" sz="1200" kern="1200" dirty="0" smtClean="0">
                <a:solidFill>
                  <a:schemeClr val="tx1"/>
                </a:solidFill>
                <a:effectLst/>
                <a:latin typeface="+mn-lt"/>
                <a:ea typeface="+mn-ea"/>
                <a:cs typeface="+mn-cs"/>
              </a:rPr>
              <a:t>In spite of rapid plasma virus suppression and blunted peak </a:t>
            </a:r>
            <a:r>
              <a:rPr lang="en-US" sz="1200" kern="1200" dirty="0" err="1" smtClean="0">
                <a:solidFill>
                  <a:schemeClr val="tx1"/>
                </a:solidFill>
                <a:effectLst/>
                <a:latin typeface="+mn-lt"/>
                <a:ea typeface="+mn-ea"/>
                <a:cs typeface="+mn-cs"/>
              </a:rPr>
              <a:t>viremia</a:t>
            </a:r>
            <a:r>
              <a:rPr lang="en-US" sz="1200" kern="1200" dirty="0" smtClean="0">
                <a:solidFill>
                  <a:schemeClr val="tx1"/>
                </a:solidFill>
                <a:effectLst/>
                <a:latin typeface="+mn-lt"/>
                <a:ea typeface="+mn-ea"/>
                <a:cs typeface="+mn-cs"/>
              </a:rPr>
              <a:t>, HIV-specific CD8+ T cell responses were detected in 7 of 10 (70%) </a:t>
            </a:r>
            <a:r>
              <a:rPr lang="en-US" sz="1200" kern="1200" dirty="0" err="1" smtClean="0">
                <a:solidFill>
                  <a:schemeClr val="tx1"/>
                </a:solidFill>
                <a:effectLst/>
                <a:latin typeface="+mn-lt"/>
                <a:ea typeface="+mn-ea"/>
                <a:cs typeface="+mn-cs"/>
              </a:rPr>
              <a:t>ETx</a:t>
            </a:r>
            <a:r>
              <a:rPr lang="en-US" sz="1200" kern="1200" dirty="0" smtClean="0">
                <a:solidFill>
                  <a:schemeClr val="tx1"/>
                </a:solidFill>
                <a:effectLst/>
                <a:latin typeface="+mn-lt"/>
                <a:ea typeface="+mn-ea"/>
                <a:cs typeface="+mn-cs"/>
              </a:rPr>
              <a:t> subjects studied, compared to 90% detection rate in </a:t>
            </a:r>
            <a:r>
              <a:rPr lang="en-US" sz="1200" kern="1200" dirty="0" err="1" smtClean="0">
                <a:solidFill>
                  <a:schemeClr val="tx1"/>
                </a:solidFill>
                <a:effectLst/>
                <a:latin typeface="+mn-lt"/>
                <a:ea typeface="+mn-ea"/>
                <a:cs typeface="+mn-cs"/>
              </a:rPr>
              <a:t>UTx</a:t>
            </a:r>
            <a:r>
              <a:rPr lang="en-US" sz="1200" kern="1200" dirty="0" smtClean="0">
                <a:solidFill>
                  <a:schemeClr val="tx1"/>
                </a:solidFill>
                <a:effectLst/>
                <a:latin typeface="+mn-lt"/>
                <a:ea typeface="+mn-ea"/>
                <a:cs typeface="+mn-cs"/>
              </a:rPr>
              <a:t>. Phenotypic analysis of tetramer+ cells showed that responses in </a:t>
            </a:r>
            <a:r>
              <a:rPr lang="en-US" sz="1200" kern="1200" dirty="0" err="1" smtClean="0">
                <a:solidFill>
                  <a:schemeClr val="tx1"/>
                </a:solidFill>
                <a:effectLst/>
                <a:latin typeface="+mn-lt"/>
                <a:ea typeface="+mn-ea"/>
                <a:cs typeface="+mn-cs"/>
              </a:rPr>
              <a:t>ETx</a:t>
            </a:r>
            <a:r>
              <a:rPr lang="en-US" sz="1200" kern="1200" dirty="0" smtClean="0">
                <a:solidFill>
                  <a:schemeClr val="tx1"/>
                </a:solidFill>
                <a:effectLst/>
                <a:latin typeface="+mn-lt"/>
                <a:ea typeface="+mn-ea"/>
                <a:cs typeface="+mn-cs"/>
              </a:rPr>
              <a:t> subjects expressed higher levels of interleukin-7 receptor alpha (CD127+), a marker associated with the development of long term memory, compared to untreated subjects (</a:t>
            </a:r>
            <a:r>
              <a:rPr lang="en-US" sz="1200" i="1" kern="1200" dirty="0" smtClean="0">
                <a:solidFill>
                  <a:schemeClr val="tx1"/>
                </a:solidFill>
                <a:effectLst/>
                <a:latin typeface="+mn-lt"/>
                <a:ea typeface="+mn-ea"/>
                <a:cs typeface="+mn-cs"/>
              </a:rPr>
              <a:t>=0.0001</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ETx</a:t>
            </a:r>
            <a:r>
              <a:rPr lang="en-US" sz="1200" kern="1200" dirty="0" smtClean="0">
                <a:solidFill>
                  <a:schemeClr val="tx1"/>
                </a:solidFill>
                <a:effectLst/>
                <a:latin typeface="+mn-lt"/>
                <a:ea typeface="+mn-ea"/>
                <a:cs typeface="+mn-cs"/>
              </a:rPr>
              <a:t> responses were more fully differentiated with terminally differentiated effector cells account for the 90% of the responses (</a:t>
            </a:r>
            <a:r>
              <a:rPr lang="en-US" sz="1200" i="1" kern="1200" dirty="0" smtClean="0">
                <a:solidFill>
                  <a:schemeClr val="tx1"/>
                </a:solidFill>
                <a:effectLst/>
                <a:latin typeface="+mn-lt"/>
                <a:ea typeface="+mn-ea"/>
                <a:cs typeface="+mn-cs"/>
              </a:rPr>
              <a:t>p=0.0001</a:t>
            </a:r>
            <a:r>
              <a:rPr lang="en-US" sz="1200" kern="1200" dirty="0" smtClean="0">
                <a:solidFill>
                  <a:schemeClr val="tx1"/>
                </a:solidFill>
                <a:effectLst/>
                <a:latin typeface="+mn-lt"/>
                <a:ea typeface="+mn-ea"/>
                <a:cs typeface="+mn-cs"/>
              </a:rPr>
              <a:t>) whereas untreated responses were less differentiated, with effector cells account for 90% of the response (</a:t>
            </a:r>
            <a:r>
              <a:rPr lang="en-US" sz="1200" i="1" kern="1200" dirty="0" smtClean="0">
                <a:solidFill>
                  <a:schemeClr val="tx1"/>
                </a:solidFill>
                <a:effectLst/>
                <a:latin typeface="+mn-lt"/>
                <a:ea typeface="+mn-ea"/>
                <a:cs typeface="+mn-cs"/>
              </a:rPr>
              <a:t>p=0.0001</a:t>
            </a:r>
            <a:r>
              <a:rPr lang="en-US" sz="1200" kern="1200" dirty="0" smtClean="0">
                <a:solidFill>
                  <a:schemeClr val="tx1"/>
                </a:solidFill>
                <a:effectLst/>
                <a:latin typeface="+mn-lt"/>
                <a:ea typeface="+mn-ea"/>
                <a:cs typeface="+mn-cs"/>
              </a:rPr>
              <a:t>). Combined tetramer ICS staining of 2 </a:t>
            </a:r>
            <a:r>
              <a:rPr lang="en-US" sz="1200" kern="1200" dirty="0" err="1" smtClean="0">
                <a:solidFill>
                  <a:schemeClr val="tx1"/>
                </a:solidFill>
                <a:effectLst/>
                <a:latin typeface="+mn-lt"/>
                <a:ea typeface="+mn-ea"/>
                <a:cs typeface="+mn-cs"/>
              </a:rPr>
              <a:t>ETx</a:t>
            </a:r>
            <a:r>
              <a:rPr lang="en-US" sz="1200" kern="1200" dirty="0" smtClean="0">
                <a:solidFill>
                  <a:schemeClr val="tx1"/>
                </a:solidFill>
                <a:effectLst/>
                <a:latin typeface="+mn-lt"/>
                <a:ea typeface="+mn-ea"/>
                <a:cs typeface="+mn-cs"/>
              </a:rPr>
              <a:t> had &gt;70% tetramer+ cells secreting IFN-g compared to &lt; 20% in </a:t>
            </a:r>
            <a:r>
              <a:rPr lang="en-US" sz="1200" kern="1200" dirty="0" err="1" smtClean="0">
                <a:solidFill>
                  <a:schemeClr val="tx1"/>
                </a:solidFill>
                <a:effectLst/>
                <a:latin typeface="+mn-lt"/>
                <a:ea typeface="+mn-ea"/>
                <a:cs typeface="+mn-cs"/>
              </a:rPr>
              <a:t>UTx</a:t>
            </a:r>
            <a:r>
              <a:rPr lang="en-US" sz="1200" kern="1200" dirty="0" smtClean="0">
                <a:solidFill>
                  <a:schemeClr val="tx1"/>
                </a:solidFill>
                <a:effectLst/>
                <a:latin typeface="+mn-lt"/>
                <a:ea typeface="+mn-ea"/>
                <a:cs typeface="+mn-cs"/>
              </a:rPr>
              <a:t>. Furthermore, longitudinal TCR analysis of tetramer sorted cells obtained from </a:t>
            </a:r>
            <a:r>
              <a:rPr lang="en-US" sz="1200" kern="1200" dirty="0" err="1" smtClean="0">
                <a:solidFill>
                  <a:schemeClr val="tx1"/>
                </a:solidFill>
                <a:effectLst/>
                <a:latin typeface="+mn-lt"/>
                <a:ea typeface="+mn-ea"/>
                <a:cs typeface="+mn-cs"/>
              </a:rPr>
              <a:t>ETx</a:t>
            </a:r>
            <a:r>
              <a:rPr lang="en-US" sz="1200" kern="1200" dirty="0" smtClean="0">
                <a:solidFill>
                  <a:schemeClr val="tx1"/>
                </a:solidFill>
                <a:effectLst/>
                <a:latin typeface="+mn-lt"/>
                <a:ea typeface="+mn-ea"/>
                <a:cs typeface="+mn-cs"/>
              </a:rPr>
              <a:t> revealed striking clonal stability over time whereas </a:t>
            </a:r>
            <a:r>
              <a:rPr lang="en-US" sz="1200" kern="1200" dirty="0" err="1" smtClean="0">
                <a:solidFill>
                  <a:schemeClr val="tx1"/>
                </a:solidFill>
                <a:effectLst/>
                <a:latin typeface="+mn-lt"/>
                <a:ea typeface="+mn-ea"/>
                <a:cs typeface="+mn-cs"/>
              </a:rPr>
              <a:t>UTx</a:t>
            </a:r>
            <a:r>
              <a:rPr lang="en-US" sz="1200" kern="1200" dirty="0" smtClean="0">
                <a:solidFill>
                  <a:schemeClr val="tx1"/>
                </a:solidFill>
                <a:effectLst/>
                <a:latin typeface="+mn-lt"/>
                <a:ea typeface="+mn-ea"/>
                <a:cs typeface="+mn-cs"/>
              </a:rPr>
              <a:t> responses were characterized by successive waves of clonal loss and emergency of new </a:t>
            </a:r>
            <a:r>
              <a:rPr lang="en-US" sz="1200" kern="1200" dirty="0" err="1" smtClean="0">
                <a:solidFill>
                  <a:schemeClr val="tx1"/>
                </a:solidFill>
                <a:effectLst/>
                <a:latin typeface="+mn-lt"/>
                <a:ea typeface="+mn-ea"/>
                <a:cs typeface="+mn-cs"/>
              </a:rPr>
              <a:t>clonotypes</a:t>
            </a:r>
            <a:r>
              <a:rPr lang="en-US" sz="1200" kern="1200" dirty="0" smtClean="0">
                <a:solidFill>
                  <a:schemeClr val="tx1"/>
                </a:solidFill>
                <a:effectLst/>
                <a:latin typeface="+mn-lt"/>
                <a:ea typeface="+mn-ea"/>
                <a:cs typeface="+mn-cs"/>
              </a:rPr>
              <a:t> over time.</a:t>
            </a:r>
          </a:p>
          <a:p>
            <a:pPr marL="171450" indent="-171450">
              <a:buFont typeface="Arial"/>
              <a:buChar char="•"/>
            </a:pPr>
            <a:r>
              <a:rPr lang="en-US" sz="1200" b="1" kern="1200" dirty="0" smtClean="0">
                <a:solidFill>
                  <a:schemeClr val="tx1"/>
                </a:solidFill>
                <a:effectLst/>
                <a:latin typeface="+mn-lt"/>
                <a:ea typeface="+mn-ea"/>
                <a:cs typeface="+mn-cs"/>
              </a:rPr>
              <a:t>Conclusions: </a:t>
            </a:r>
            <a:r>
              <a:rPr lang="en-US" sz="1200" kern="1200" dirty="0" smtClean="0">
                <a:solidFill>
                  <a:schemeClr val="tx1"/>
                </a:solidFill>
                <a:effectLst/>
                <a:latin typeface="+mn-lt"/>
                <a:ea typeface="+mn-ea"/>
                <a:cs typeface="+mn-cs"/>
              </a:rPr>
              <a:t>We show that very early ART is associated with measurable CD8+T cell responses that are phenotypically and functionally superior to untreated </a:t>
            </a:r>
            <a:r>
              <a:rPr lang="en-US" sz="1200" kern="1200" dirty="0" err="1" smtClean="0">
                <a:solidFill>
                  <a:schemeClr val="tx1"/>
                </a:solidFill>
                <a:effectLst/>
                <a:latin typeface="+mn-lt"/>
                <a:ea typeface="+mn-ea"/>
                <a:cs typeface="+mn-cs"/>
              </a:rPr>
              <a:t>hyperacute</a:t>
            </a:r>
            <a:r>
              <a:rPr lang="en-US" sz="1200" kern="1200" dirty="0" smtClean="0">
                <a:solidFill>
                  <a:schemeClr val="tx1"/>
                </a:solidFill>
                <a:effectLst/>
                <a:latin typeface="+mn-lt"/>
                <a:ea typeface="+mn-ea"/>
                <a:cs typeface="+mn-cs"/>
              </a:rPr>
              <a:t> HIV infection. Our data suggest that prompt curtailment of HIV replication result in more functionally competent immune responses with potential for long-term survival.</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6FC7D159-9DD4-41A1-915D-943A0A890F2B}" type="slidenum">
              <a:rPr lang="en-GB" smtClean="0"/>
              <a:t>21</a:t>
            </a:fld>
            <a:endParaRPr lang="en-GB"/>
          </a:p>
        </p:txBody>
      </p:sp>
    </p:spTree>
    <p:extLst>
      <p:ext uri="{BB962C8B-B14F-4D97-AF65-F5344CB8AC3E}">
        <p14:creationId xmlns:p14="http://schemas.microsoft.com/office/powerpoint/2010/main" val="1394755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b="1" u="sng" kern="1200" dirty="0" smtClean="0">
                <a:solidFill>
                  <a:schemeClr val="tx1"/>
                </a:solidFill>
                <a:effectLst/>
                <a:latin typeface="+mn-lt"/>
                <a:ea typeface="+mn-ea"/>
                <a:cs typeface="+mn-cs"/>
              </a:rPr>
              <a:t>PASTERNAK</a:t>
            </a:r>
            <a:endParaRPr lang="en-US" sz="1200" b="1" kern="1200" dirty="0" smtClean="0">
              <a:solidFill>
                <a:schemeClr val="tx1"/>
              </a:solidFill>
              <a:effectLst/>
              <a:latin typeface="+mn-lt"/>
              <a:ea typeface="+mn-ea"/>
              <a:cs typeface="+mn-cs"/>
            </a:endParaRPr>
          </a:p>
          <a:p>
            <a:pPr marL="171450" indent="-171450">
              <a:buFont typeface="Arial"/>
              <a:buChar char="•"/>
            </a:pPr>
            <a:r>
              <a:rPr lang="en-US" sz="1200" b="1" kern="1200" dirty="0" smtClean="0">
                <a:solidFill>
                  <a:schemeClr val="tx1"/>
                </a:solidFill>
                <a:effectLst/>
                <a:latin typeface="+mn-lt"/>
                <a:ea typeface="+mn-ea"/>
                <a:cs typeface="+mn-cs"/>
              </a:rPr>
              <a:t>Background: </a:t>
            </a:r>
            <a:r>
              <a:rPr lang="en-US" sz="1200" kern="1200" dirty="0" smtClean="0">
                <a:solidFill>
                  <a:schemeClr val="tx1"/>
                </a:solidFill>
                <a:effectLst/>
                <a:latin typeface="+mn-lt"/>
                <a:ea typeface="+mn-ea"/>
                <a:cs typeface="+mn-cs"/>
              </a:rPr>
              <a:t>For the improved design of strategies towards HIV-1 functional cure, it is important to identify biomarkers that could predict the duration of post-treatment </a:t>
            </a:r>
            <a:r>
              <a:rPr lang="en-US" sz="1200" kern="1200" dirty="0" err="1" smtClean="0">
                <a:solidFill>
                  <a:schemeClr val="tx1"/>
                </a:solidFill>
                <a:effectLst/>
                <a:latin typeface="+mn-lt"/>
                <a:ea typeface="+mn-ea"/>
                <a:cs typeface="+mn-cs"/>
              </a:rPr>
              <a:t>virological</a:t>
            </a:r>
            <a:r>
              <a:rPr lang="en-US" sz="1200" kern="1200" dirty="0" smtClean="0">
                <a:solidFill>
                  <a:schemeClr val="tx1"/>
                </a:solidFill>
                <a:effectLst/>
                <a:latin typeface="+mn-lt"/>
                <a:ea typeface="+mn-ea"/>
                <a:cs typeface="+mn-cs"/>
              </a:rPr>
              <a:t> control.</a:t>
            </a:r>
          </a:p>
          <a:p>
            <a:pPr marL="171450" indent="-171450">
              <a:buFont typeface="Arial"/>
              <a:buChar char="•"/>
            </a:pPr>
            <a:r>
              <a:rPr lang="en-US" sz="1200" b="1" kern="1200" dirty="0" smtClean="0">
                <a:solidFill>
                  <a:schemeClr val="tx1"/>
                </a:solidFill>
                <a:effectLst/>
                <a:latin typeface="+mn-lt"/>
                <a:ea typeface="+mn-ea"/>
                <a:cs typeface="+mn-cs"/>
              </a:rPr>
              <a:t>Methods: </a:t>
            </a:r>
            <a:r>
              <a:rPr lang="en-US" sz="1200" kern="1200" dirty="0" smtClean="0">
                <a:solidFill>
                  <a:schemeClr val="tx1"/>
                </a:solidFill>
                <a:effectLst/>
                <a:latin typeface="+mn-lt"/>
                <a:ea typeface="+mn-ea"/>
                <a:cs typeface="+mn-cs"/>
              </a:rPr>
              <a:t>We studied 46 patients that received 24 or 60 weeks of temporary ART initiated at primary HIV infection (PHI). Patients were treated with a quadruple triple-class ART regimen. Cell-associated HIV-1 nucleic acids were quantified by </a:t>
            </a:r>
            <a:r>
              <a:rPr lang="en-US" sz="1200" kern="1200" dirty="0" err="1" smtClean="0">
                <a:solidFill>
                  <a:schemeClr val="tx1"/>
                </a:solidFill>
                <a:effectLst/>
                <a:latin typeface="+mn-lt"/>
                <a:ea typeface="+mn-ea"/>
                <a:cs typeface="+mn-cs"/>
              </a:rPr>
              <a:t>seminested</a:t>
            </a:r>
            <a:r>
              <a:rPr lang="en-US" sz="1200" kern="1200" dirty="0" smtClean="0">
                <a:solidFill>
                  <a:schemeClr val="tx1"/>
                </a:solidFill>
                <a:effectLst/>
                <a:latin typeface="+mn-lt"/>
                <a:ea typeface="+mn-ea"/>
                <a:cs typeface="+mn-cs"/>
              </a:rPr>
              <a:t> real-time PCR. </a:t>
            </a:r>
          </a:p>
          <a:p>
            <a:pPr marL="171450" indent="-171450">
              <a:buFont typeface="Arial"/>
              <a:buChar char="•"/>
            </a:pPr>
            <a:r>
              <a:rPr lang="en-US" sz="1200" b="1" kern="1200" dirty="0" smtClean="0">
                <a:solidFill>
                  <a:schemeClr val="tx1"/>
                </a:solidFill>
                <a:effectLst/>
                <a:latin typeface="+mn-lt"/>
                <a:ea typeface="+mn-ea"/>
                <a:cs typeface="+mn-cs"/>
              </a:rPr>
              <a:t>Results: </a:t>
            </a:r>
            <a:r>
              <a:rPr lang="en-US" sz="1200" kern="1200" dirty="0" smtClean="0">
                <a:solidFill>
                  <a:schemeClr val="tx1"/>
                </a:solidFill>
                <a:effectLst/>
                <a:latin typeface="+mn-lt"/>
                <a:ea typeface="+mn-ea"/>
                <a:cs typeface="+mn-cs"/>
              </a:rPr>
              <a:t>All patients achieved </a:t>
            </a:r>
            <a:r>
              <a:rPr lang="en-US" sz="1200" kern="1200" dirty="0" err="1" smtClean="0">
                <a:solidFill>
                  <a:schemeClr val="tx1"/>
                </a:solidFill>
                <a:effectLst/>
                <a:latin typeface="+mn-lt"/>
                <a:ea typeface="+mn-ea"/>
                <a:cs typeface="+mn-cs"/>
              </a:rPr>
              <a:t>virological</a:t>
            </a:r>
            <a:r>
              <a:rPr lang="en-US" sz="1200" kern="1200" dirty="0" smtClean="0">
                <a:solidFill>
                  <a:schemeClr val="tx1"/>
                </a:solidFill>
                <a:effectLst/>
                <a:latin typeface="+mn-lt"/>
                <a:ea typeface="+mn-ea"/>
                <a:cs typeface="+mn-cs"/>
              </a:rPr>
              <a:t> suppression (VS) (plasma HIV-1 </a:t>
            </a:r>
            <a:r>
              <a:rPr lang="en-US" sz="1200" kern="1200" dirty="0" err="1" smtClean="0">
                <a:solidFill>
                  <a:schemeClr val="tx1"/>
                </a:solidFill>
                <a:effectLst/>
                <a:latin typeface="+mn-lt"/>
                <a:ea typeface="+mn-ea"/>
                <a:cs typeface="+mn-cs"/>
              </a:rPr>
              <a:t>viremia</a:t>
            </a:r>
            <a:r>
              <a:rPr lang="en-US" sz="1200" kern="1200" dirty="0" smtClean="0">
                <a:solidFill>
                  <a:schemeClr val="tx1"/>
                </a:solidFill>
                <a:effectLst/>
                <a:latin typeface="+mn-lt"/>
                <a:ea typeface="+mn-ea"/>
                <a:cs typeface="+mn-cs"/>
              </a:rPr>
              <a:t> &lt; 50 copies/ml) with a median of 21 weeks. We first assessed the predictive power of plasma </a:t>
            </a:r>
            <a:r>
              <a:rPr lang="en-US" sz="1200" kern="1200" dirty="0" err="1" smtClean="0">
                <a:solidFill>
                  <a:schemeClr val="tx1"/>
                </a:solidFill>
                <a:effectLst/>
                <a:latin typeface="+mn-lt"/>
                <a:ea typeface="+mn-ea"/>
                <a:cs typeface="+mn-cs"/>
              </a:rPr>
              <a:t>viremia</a:t>
            </a:r>
            <a:r>
              <a:rPr lang="en-US" sz="1200" kern="1200" dirty="0" smtClean="0">
                <a:solidFill>
                  <a:schemeClr val="tx1"/>
                </a:solidFill>
                <a:effectLst/>
                <a:latin typeface="+mn-lt"/>
                <a:ea typeface="+mn-ea"/>
                <a:cs typeface="+mn-cs"/>
              </a:rPr>
              <a:t>, total HIV-1 DNA, </a:t>
            </a:r>
            <a:r>
              <a:rPr lang="en-US" sz="1200" kern="1200" dirty="0" err="1" smtClean="0">
                <a:solidFill>
                  <a:schemeClr val="tx1"/>
                </a:solidFill>
                <a:effectLst/>
                <a:latin typeface="+mn-lt"/>
                <a:ea typeface="+mn-ea"/>
                <a:cs typeface="+mn-cs"/>
              </a:rPr>
              <a:t>unspliced</a:t>
            </a:r>
            <a:r>
              <a:rPr lang="en-US" sz="1200" kern="1200" dirty="0" smtClean="0">
                <a:solidFill>
                  <a:schemeClr val="tx1"/>
                </a:solidFill>
                <a:effectLst/>
                <a:latin typeface="+mn-lt"/>
                <a:ea typeface="+mn-ea"/>
                <a:cs typeface="+mn-cs"/>
              </a:rPr>
              <a:t> (US) cell-associated HIV-1 RNA, CD4+ T-cell count, and CD4:CD8 ratio, measured at PHI, for the time to VS. In the </a:t>
            </a:r>
            <a:r>
              <a:rPr lang="en-US" sz="1200" kern="1200" dirty="0" err="1" smtClean="0">
                <a:solidFill>
                  <a:schemeClr val="tx1"/>
                </a:solidFill>
                <a:effectLst/>
                <a:latin typeface="+mn-lt"/>
                <a:ea typeface="+mn-ea"/>
                <a:cs typeface="+mn-cs"/>
              </a:rPr>
              <a:t>univariate</a:t>
            </a:r>
            <a:r>
              <a:rPr lang="en-US" sz="1200" kern="1200" dirty="0" smtClean="0">
                <a:solidFill>
                  <a:schemeClr val="tx1"/>
                </a:solidFill>
                <a:effectLst/>
                <a:latin typeface="+mn-lt"/>
                <a:ea typeface="+mn-ea"/>
                <a:cs typeface="+mn-cs"/>
              </a:rPr>
              <a:t> analysis, both plasma </a:t>
            </a:r>
            <a:r>
              <a:rPr lang="en-US" sz="1200" kern="1200" dirty="0" err="1" smtClean="0">
                <a:solidFill>
                  <a:schemeClr val="tx1"/>
                </a:solidFill>
                <a:effectLst/>
                <a:latin typeface="+mn-lt"/>
                <a:ea typeface="+mn-ea"/>
                <a:cs typeface="+mn-cs"/>
              </a:rPr>
              <a:t>viremia</a:t>
            </a:r>
            <a:r>
              <a:rPr lang="en-US" sz="1200" kern="1200" dirty="0" smtClean="0">
                <a:solidFill>
                  <a:schemeClr val="tx1"/>
                </a:solidFill>
                <a:effectLst/>
                <a:latin typeface="+mn-lt"/>
                <a:ea typeface="+mn-ea"/>
                <a:cs typeface="+mn-cs"/>
              </a:rPr>
              <a:t> and US RNA were predictive for time to VS (p=0.016 and p=0.0033, respectively, log-rank test). In the multivariate Cox regression, US RNA at PHI was the only significant predictor of the time to VS (HR=0.65 per 1 log10 increase in US RNA, 95% CI, 0.48-0.87, p=0.0043). Subsequently, the same biomarkers were longitudinally quantified every 12 weeks during ART. All 45 patients who discontinued ART experienced </a:t>
            </a:r>
            <a:r>
              <a:rPr lang="en-US" sz="1200" kern="1200" dirty="0" err="1" smtClean="0">
                <a:solidFill>
                  <a:schemeClr val="tx1"/>
                </a:solidFill>
                <a:effectLst/>
                <a:latin typeface="+mn-lt"/>
                <a:ea typeface="+mn-ea"/>
                <a:cs typeface="+mn-cs"/>
              </a:rPr>
              <a:t>virological</a:t>
            </a:r>
            <a:r>
              <a:rPr lang="en-US" sz="1200" kern="1200" dirty="0" smtClean="0">
                <a:solidFill>
                  <a:schemeClr val="tx1"/>
                </a:solidFill>
                <a:effectLst/>
                <a:latin typeface="+mn-lt"/>
                <a:ea typeface="+mn-ea"/>
                <a:cs typeface="+mn-cs"/>
              </a:rPr>
              <a:t> rebound (VR) (plasma </a:t>
            </a:r>
            <a:r>
              <a:rPr lang="en-US" sz="1200" kern="1200" dirty="0" err="1" smtClean="0">
                <a:solidFill>
                  <a:schemeClr val="tx1"/>
                </a:solidFill>
                <a:effectLst/>
                <a:latin typeface="+mn-lt"/>
                <a:ea typeface="+mn-ea"/>
                <a:cs typeface="+mn-cs"/>
              </a:rPr>
              <a:t>viremia</a:t>
            </a:r>
            <a:r>
              <a:rPr lang="en-US" sz="1200" kern="1200" dirty="0" smtClean="0">
                <a:solidFill>
                  <a:schemeClr val="tx1"/>
                </a:solidFill>
                <a:effectLst/>
                <a:latin typeface="+mn-lt"/>
                <a:ea typeface="+mn-ea"/>
                <a:cs typeface="+mn-cs"/>
              </a:rPr>
              <a:t> &gt;50 copies/ml) within 9 months after therapy interruption. We assessed the predictive power of the last measurements of the biomarkers on ART before the therapy interruption, as well as of the duration of temporary ART, for the time to VR (the duration of post-treatment </a:t>
            </a:r>
            <a:r>
              <a:rPr lang="en-US" sz="1200" kern="1200" dirty="0" err="1" smtClean="0">
                <a:solidFill>
                  <a:schemeClr val="tx1"/>
                </a:solidFill>
                <a:effectLst/>
                <a:latin typeface="+mn-lt"/>
                <a:ea typeface="+mn-ea"/>
                <a:cs typeface="+mn-cs"/>
              </a:rPr>
              <a:t>virological</a:t>
            </a:r>
            <a:r>
              <a:rPr lang="en-US" sz="1200" kern="1200" dirty="0" smtClean="0">
                <a:solidFill>
                  <a:schemeClr val="tx1"/>
                </a:solidFill>
                <a:effectLst/>
                <a:latin typeface="+mn-lt"/>
                <a:ea typeface="+mn-ea"/>
                <a:cs typeface="+mn-cs"/>
              </a:rPr>
              <a:t> control). Again, US RNA was the only significant predictor of the time to VR (HR=0.29 for patients with US RNA levels below vs. above the median, 95% CI, 0.10-0.83, p=0.021, log-rank test).</a:t>
            </a:r>
          </a:p>
          <a:p>
            <a:pPr marL="171450" indent="-171450">
              <a:buFont typeface="Arial"/>
              <a:buChar char="•"/>
            </a:pPr>
            <a:r>
              <a:rPr lang="en-US" sz="1200" b="1" kern="1200" dirty="0" smtClean="0">
                <a:solidFill>
                  <a:schemeClr val="tx1"/>
                </a:solidFill>
                <a:effectLst/>
                <a:latin typeface="+mn-lt"/>
                <a:ea typeface="+mn-ea"/>
                <a:cs typeface="+mn-cs"/>
              </a:rPr>
              <a:t>Conclusions: </a:t>
            </a:r>
            <a:r>
              <a:rPr lang="en-US" sz="1200" kern="1200" dirty="0" smtClean="0">
                <a:solidFill>
                  <a:schemeClr val="tx1"/>
                </a:solidFill>
                <a:effectLst/>
                <a:latin typeface="+mn-lt"/>
                <a:ea typeface="+mn-ea"/>
                <a:cs typeface="+mn-cs"/>
              </a:rPr>
              <a:t>In summary, in this cohort of patients treated at PHI, cell-associated HIV-1 US RNA level was the sole independent predictor of both </a:t>
            </a:r>
            <a:r>
              <a:rPr lang="en-US" sz="1200" kern="1200" dirty="0" err="1" smtClean="0">
                <a:solidFill>
                  <a:schemeClr val="tx1"/>
                </a:solidFill>
                <a:effectLst/>
                <a:latin typeface="+mn-lt"/>
                <a:ea typeface="+mn-ea"/>
                <a:cs typeface="+mn-cs"/>
              </a:rPr>
              <a:t>virological</a:t>
            </a:r>
            <a:r>
              <a:rPr lang="en-US" sz="1200" kern="1200" dirty="0" smtClean="0">
                <a:solidFill>
                  <a:schemeClr val="tx1"/>
                </a:solidFill>
                <a:effectLst/>
                <a:latin typeface="+mn-lt"/>
                <a:ea typeface="+mn-ea"/>
                <a:cs typeface="+mn-cs"/>
              </a:rPr>
              <a:t> suppression on ART and post-treatment </a:t>
            </a:r>
            <a:r>
              <a:rPr lang="en-US" sz="1200" kern="1200" dirty="0" err="1" smtClean="0">
                <a:solidFill>
                  <a:schemeClr val="tx1"/>
                </a:solidFill>
                <a:effectLst/>
                <a:latin typeface="+mn-lt"/>
                <a:ea typeface="+mn-ea"/>
                <a:cs typeface="+mn-cs"/>
              </a:rPr>
              <a:t>virological</a:t>
            </a:r>
            <a:r>
              <a:rPr lang="en-US" sz="1200" kern="1200" dirty="0" smtClean="0">
                <a:solidFill>
                  <a:schemeClr val="tx1"/>
                </a:solidFill>
                <a:effectLst/>
                <a:latin typeface="+mn-lt"/>
                <a:ea typeface="+mn-ea"/>
                <a:cs typeface="+mn-cs"/>
              </a:rPr>
              <a:t> control after ART discontinuation. Further exploration of the potential of this biomarker as a predictor of post-treatment control in large-scale clinical trials aimed at HIV functional cure is warranted.</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6FC7D159-9DD4-41A1-915D-943A0A890F2B}" type="slidenum">
              <a:rPr lang="en-GB" smtClean="0"/>
              <a:t>22</a:t>
            </a:fld>
            <a:endParaRPr lang="en-GB"/>
          </a:p>
        </p:txBody>
      </p:sp>
    </p:spTree>
    <p:extLst>
      <p:ext uri="{BB962C8B-B14F-4D97-AF65-F5344CB8AC3E}">
        <p14:creationId xmlns:p14="http://schemas.microsoft.com/office/powerpoint/2010/main" val="1556404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a:buChar char="•"/>
            </a:pPr>
            <a:r>
              <a:rPr lang="en-GB" sz="1200" kern="1200" dirty="0" smtClean="0">
                <a:solidFill>
                  <a:schemeClr val="tx1"/>
                </a:solidFill>
                <a:effectLst/>
                <a:latin typeface="+mn-lt"/>
                <a:ea typeface="+mn-ea"/>
                <a:cs typeface="+mn-cs"/>
              </a:rPr>
              <a:t>On previous studies, see for example </a:t>
            </a:r>
            <a:r>
              <a:rPr lang="en-US" sz="1200" kern="1200" dirty="0" err="1" smtClean="0">
                <a:solidFill>
                  <a:schemeClr val="tx1"/>
                </a:solidFill>
                <a:effectLst/>
                <a:latin typeface="+mn-lt"/>
                <a:ea typeface="+mn-ea"/>
                <a:cs typeface="+mn-cs"/>
              </a:rPr>
              <a:t>Atashhili</a:t>
            </a:r>
            <a:r>
              <a:rPr lang="en-US" sz="1200" kern="1200" dirty="0" smtClean="0">
                <a:solidFill>
                  <a:schemeClr val="tx1"/>
                </a:solidFill>
                <a:effectLst/>
                <a:latin typeface="+mn-lt"/>
                <a:ea typeface="+mn-ea"/>
                <a:cs typeface="+mn-cs"/>
              </a:rPr>
              <a:t> J et al. Bacterial </a:t>
            </a:r>
            <a:r>
              <a:rPr lang="en-US" sz="1200" kern="1200" dirty="0" err="1" smtClean="0">
                <a:solidFill>
                  <a:schemeClr val="tx1"/>
                </a:solidFill>
                <a:effectLst/>
                <a:latin typeface="+mn-lt"/>
                <a:ea typeface="+mn-ea"/>
                <a:cs typeface="+mn-cs"/>
              </a:rPr>
              <a:t>vaginosis</a:t>
            </a:r>
            <a:r>
              <a:rPr lang="en-US" sz="1200" kern="1200" dirty="0" smtClean="0">
                <a:solidFill>
                  <a:schemeClr val="tx1"/>
                </a:solidFill>
                <a:effectLst/>
                <a:latin typeface="+mn-lt"/>
                <a:ea typeface="+mn-ea"/>
                <a:cs typeface="+mn-cs"/>
              </a:rPr>
              <a:t> and HIV acquisition: a meta-analysis of published studies. AIDS 22 (12):1493-1501, 2008.</a:t>
            </a:r>
          </a:p>
          <a:p>
            <a:pPr marL="171450" lvl="0" indent="-171450">
              <a:buFont typeface="Arial"/>
              <a:buChar char="•"/>
            </a:pPr>
            <a:r>
              <a:rPr lang="en-US" sz="1200" kern="1200" dirty="0" smtClean="0">
                <a:solidFill>
                  <a:schemeClr val="tx1"/>
                </a:solidFill>
                <a:effectLst/>
                <a:latin typeface="+mn-lt"/>
                <a:ea typeface="+mn-ea"/>
                <a:cs typeface="+mn-cs"/>
              </a:rPr>
              <a:t>Previous CAPRISA analysis: Masson L, et al. Genital inflammation and the risk of HIV acquisition in women. Clinical Infectious Diseases 2015. </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6FC7D159-9DD4-41A1-915D-943A0A890F2B}" type="slidenum">
              <a:rPr lang="en-GB" smtClean="0"/>
              <a:t>23</a:t>
            </a:fld>
            <a:endParaRPr lang="en-GB"/>
          </a:p>
        </p:txBody>
      </p:sp>
    </p:spTree>
    <p:extLst>
      <p:ext uri="{BB962C8B-B14F-4D97-AF65-F5344CB8AC3E}">
        <p14:creationId xmlns:p14="http://schemas.microsoft.com/office/powerpoint/2010/main" val="4175519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7D159-9DD4-41A1-915D-943A0A890F2B}" type="slidenum">
              <a:rPr lang="en-GB" smtClean="0"/>
              <a:t>2</a:t>
            </a:fld>
            <a:endParaRPr lang="en-GB"/>
          </a:p>
        </p:txBody>
      </p:sp>
    </p:spTree>
    <p:extLst>
      <p:ext uri="{BB962C8B-B14F-4D97-AF65-F5344CB8AC3E}">
        <p14:creationId xmlns:p14="http://schemas.microsoft.com/office/powerpoint/2010/main" val="2589669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smtClean="0">
                <a:solidFill>
                  <a:schemeClr val="tx1"/>
                </a:solidFill>
                <a:effectLst/>
                <a:latin typeface="+mn-lt"/>
                <a:ea typeface="+mn-ea"/>
                <a:cs typeface="+mn-cs"/>
              </a:rPr>
              <a:t>Sequencing analyzed the abundance of a specific bacteria in a woman's </a:t>
            </a:r>
            <a:r>
              <a:rPr lang="en-US" sz="1200" kern="1200" dirty="0" err="1" smtClean="0">
                <a:solidFill>
                  <a:schemeClr val="tx1"/>
                </a:solidFill>
                <a:effectLst/>
                <a:latin typeface="+mn-lt"/>
                <a:ea typeface="+mn-ea"/>
                <a:cs typeface="+mn-cs"/>
              </a:rPr>
              <a:t>microbiome</a:t>
            </a:r>
            <a:r>
              <a:rPr lang="en-US" sz="1200" kern="1200" dirty="0" smtClean="0">
                <a:solidFill>
                  <a:schemeClr val="tx1"/>
                </a:solidFill>
                <a:effectLst/>
                <a:latin typeface="+mn-lt"/>
                <a:ea typeface="+mn-ea"/>
                <a:cs typeface="+mn-cs"/>
              </a:rPr>
              <a:t>, relative to the other bacteria in the vagina.</a:t>
            </a:r>
          </a:p>
          <a:p>
            <a:pPr marL="171450" indent="-171450">
              <a:buFont typeface="Arial"/>
              <a:buChar char="•"/>
            </a:pPr>
            <a:r>
              <a:rPr lang="en-US" sz="1200" i="1" kern="1200" dirty="0" smtClean="0">
                <a:solidFill>
                  <a:schemeClr val="tx1"/>
                </a:solidFill>
                <a:effectLst/>
                <a:latin typeface="+mn-lt"/>
                <a:ea typeface="+mn-ea"/>
                <a:cs typeface="+mn-cs"/>
              </a:rPr>
              <a:t>P </a:t>
            </a:r>
            <a:r>
              <a:rPr lang="en-US" sz="1200" i="1" kern="1200" dirty="0" err="1" smtClean="0">
                <a:solidFill>
                  <a:schemeClr val="tx1"/>
                </a:solidFill>
                <a:effectLst/>
                <a:latin typeface="+mn-lt"/>
                <a:ea typeface="+mn-ea"/>
                <a:cs typeface="+mn-cs"/>
              </a:rPr>
              <a:t>bivia</a:t>
            </a:r>
            <a:r>
              <a:rPr lang="en-US" sz="1200" kern="1200" dirty="0" smtClean="0">
                <a:solidFill>
                  <a:schemeClr val="tx1"/>
                </a:solidFill>
                <a:effectLst/>
                <a:latin typeface="+mn-lt"/>
                <a:ea typeface="+mn-ea"/>
                <a:cs typeface="+mn-cs"/>
              </a:rPr>
              <a:t> is not sexually transmitted and it is the predominant vaginal bacteria in only about 15% to 20% of women. Among the 22 women with genital inflammation who became HIV-positive, 41% had </a:t>
            </a:r>
            <a:r>
              <a:rPr lang="en-US" sz="1200" i="1" kern="1200" dirty="0" smtClean="0">
                <a:solidFill>
                  <a:schemeClr val="tx1"/>
                </a:solidFill>
                <a:effectLst/>
                <a:latin typeface="+mn-lt"/>
                <a:ea typeface="+mn-ea"/>
                <a:cs typeface="+mn-cs"/>
              </a:rPr>
              <a:t>P </a:t>
            </a:r>
            <a:r>
              <a:rPr lang="en-US" sz="1200" i="1" kern="1200" dirty="0" err="1" smtClean="0">
                <a:solidFill>
                  <a:schemeClr val="tx1"/>
                </a:solidFill>
                <a:effectLst/>
                <a:latin typeface="+mn-lt"/>
                <a:ea typeface="+mn-ea"/>
                <a:cs typeface="+mn-cs"/>
              </a:rPr>
              <a:t>bivia</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(more than 1% of vaginal </a:t>
            </a:r>
            <a:r>
              <a:rPr lang="en-US" sz="1200" kern="1200" dirty="0" err="1" smtClean="0">
                <a:solidFill>
                  <a:schemeClr val="tx1"/>
                </a:solidFill>
                <a:effectLst/>
                <a:latin typeface="+mn-lt"/>
                <a:ea typeface="+mn-ea"/>
                <a:cs typeface="+mn-cs"/>
              </a:rPr>
              <a:t>microbiome</a:t>
            </a:r>
            <a:r>
              <a:rPr lang="en-US" sz="1200" kern="1200" dirty="0" smtClean="0">
                <a:solidFill>
                  <a:schemeClr val="tx1"/>
                </a:solidFill>
                <a:effectLst/>
                <a:latin typeface="+mn-lt"/>
                <a:ea typeface="+mn-ea"/>
                <a:cs typeface="+mn-cs"/>
              </a:rPr>
              <a:t>).</a:t>
            </a:r>
          </a:p>
          <a:p>
            <a:pPr marL="171450" indent="-171450">
              <a:buFont typeface="Arial"/>
              <a:buChar char="•"/>
            </a:pPr>
            <a:r>
              <a:rPr lang="en-US" sz="1200" kern="1200" dirty="0" smtClean="0">
                <a:solidFill>
                  <a:schemeClr val="tx1"/>
                </a:solidFill>
                <a:effectLst/>
                <a:latin typeface="+mn-lt"/>
                <a:ea typeface="+mn-ea"/>
                <a:cs typeface="+mn-cs"/>
              </a:rPr>
              <a:t>Lipopolysaccharide (LPS) acts as a toxin to stimulate immune activity and promote genital inflammation, raising levels of pro-inflammatory cytokines and attracting CD4 cells that are vulnerable to HIV infection.</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6FC7D159-9DD4-41A1-915D-943A0A890F2B}" type="slidenum">
              <a:rPr lang="en-GB" smtClean="0"/>
              <a:t>24</a:t>
            </a:fld>
            <a:endParaRPr lang="en-GB"/>
          </a:p>
        </p:txBody>
      </p:sp>
    </p:spTree>
    <p:extLst>
      <p:ext uri="{BB962C8B-B14F-4D97-AF65-F5344CB8AC3E}">
        <p14:creationId xmlns:p14="http://schemas.microsoft.com/office/powerpoint/2010/main" val="2744319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sz="1200" kern="1200" dirty="0" smtClean="0">
                <a:solidFill>
                  <a:schemeClr val="tx1"/>
                </a:solidFill>
                <a:effectLst/>
                <a:latin typeface="+mn-lt"/>
                <a:ea typeface="+mn-ea"/>
                <a:cs typeface="+mn-cs"/>
              </a:rPr>
              <a:t>HIV-1 incidence per 100 person-years</a:t>
            </a:r>
            <a:endParaRPr lang="en-US" sz="1200" kern="1200" dirty="0" smtClean="0">
              <a:solidFill>
                <a:schemeClr val="tx1"/>
              </a:solidFill>
              <a:effectLst/>
              <a:latin typeface="+mn-lt"/>
              <a:ea typeface="+mn-ea"/>
              <a:cs typeface="+mn-cs"/>
            </a:endParaRPr>
          </a:p>
          <a:p>
            <a:pPr marL="171450" lvl="0" indent="-171450">
              <a:buFont typeface="Arial"/>
              <a:buChar char="•"/>
            </a:pPr>
            <a:r>
              <a:rPr lang="en-US" sz="1200" i="1" kern="1200" dirty="0" smtClean="0">
                <a:solidFill>
                  <a:schemeClr val="tx1"/>
                </a:solidFill>
                <a:effectLst/>
                <a:latin typeface="+mn-lt"/>
                <a:ea typeface="+mn-ea"/>
                <a:cs typeface="+mn-cs"/>
              </a:rPr>
              <a:t>Lactobacillus</a:t>
            </a:r>
            <a:r>
              <a:rPr lang="en-US" sz="1200" kern="1200" dirty="0" smtClean="0">
                <a:solidFill>
                  <a:schemeClr val="tx1"/>
                </a:solidFill>
                <a:effectLst/>
                <a:latin typeface="+mn-lt"/>
                <a:ea typeface="+mn-ea"/>
                <a:cs typeface="+mn-cs"/>
              </a:rPr>
              <a:t> dominant, </a:t>
            </a:r>
            <a:r>
              <a:rPr lang="en-US" sz="1200" kern="1200" dirty="0" err="1" smtClean="0">
                <a:solidFill>
                  <a:schemeClr val="tx1"/>
                </a:solidFill>
                <a:effectLst/>
                <a:latin typeface="+mn-lt"/>
                <a:ea typeface="+mn-ea"/>
                <a:cs typeface="+mn-cs"/>
              </a:rPr>
              <a:t>tenofovir</a:t>
            </a:r>
            <a:r>
              <a:rPr lang="en-US" sz="1200" kern="1200" dirty="0" smtClean="0">
                <a:solidFill>
                  <a:schemeClr val="tx1"/>
                </a:solidFill>
                <a:effectLst/>
                <a:latin typeface="+mn-lt"/>
                <a:ea typeface="+mn-ea"/>
                <a:cs typeface="+mn-cs"/>
              </a:rPr>
              <a:t> gel: 1.9</a:t>
            </a:r>
          </a:p>
          <a:p>
            <a:pPr marL="171450" lvl="0" indent="-171450">
              <a:buFont typeface="Arial"/>
              <a:buChar char="•"/>
            </a:pPr>
            <a:r>
              <a:rPr lang="en-US" sz="1200" i="1" kern="1200" dirty="0" smtClean="0">
                <a:solidFill>
                  <a:schemeClr val="tx1"/>
                </a:solidFill>
                <a:effectLst/>
                <a:latin typeface="+mn-lt"/>
                <a:ea typeface="+mn-ea"/>
                <a:cs typeface="+mn-cs"/>
              </a:rPr>
              <a:t>Lactobacillus</a:t>
            </a:r>
            <a:r>
              <a:rPr lang="en-US" sz="1200" kern="1200" dirty="0" smtClean="0">
                <a:solidFill>
                  <a:schemeClr val="tx1"/>
                </a:solidFill>
                <a:effectLst/>
                <a:latin typeface="+mn-lt"/>
                <a:ea typeface="+mn-ea"/>
                <a:cs typeface="+mn-cs"/>
              </a:rPr>
              <a:t> dominant, placebo: 8.5</a:t>
            </a:r>
          </a:p>
          <a:p>
            <a:pPr marL="171450" lvl="0" indent="-171450">
              <a:buFont typeface="Arial"/>
              <a:buChar char="•"/>
            </a:pPr>
            <a:r>
              <a:rPr lang="en-US" sz="1200" kern="1200" dirty="0" smtClean="0">
                <a:solidFill>
                  <a:schemeClr val="tx1"/>
                </a:solidFill>
                <a:effectLst/>
                <a:latin typeface="+mn-lt"/>
                <a:ea typeface="+mn-ea"/>
                <a:cs typeface="+mn-cs"/>
              </a:rPr>
              <a:t>Non-</a:t>
            </a:r>
            <a:r>
              <a:rPr lang="en-US" sz="1200" i="1" kern="1200" dirty="0" smtClean="0">
                <a:solidFill>
                  <a:schemeClr val="tx1"/>
                </a:solidFill>
                <a:effectLst/>
                <a:latin typeface="+mn-lt"/>
                <a:ea typeface="+mn-ea"/>
                <a:cs typeface="+mn-cs"/>
              </a:rPr>
              <a:t>Lactobacillus</a:t>
            </a:r>
            <a:r>
              <a:rPr lang="en-US" sz="1200" kern="1200" dirty="0" smtClean="0">
                <a:solidFill>
                  <a:schemeClr val="tx1"/>
                </a:solidFill>
                <a:effectLst/>
                <a:latin typeface="+mn-lt"/>
                <a:ea typeface="+mn-ea"/>
                <a:cs typeface="+mn-cs"/>
              </a:rPr>
              <a:t> dominant, </a:t>
            </a:r>
            <a:r>
              <a:rPr lang="en-US" sz="1200" kern="1200" dirty="0" err="1" smtClean="0">
                <a:solidFill>
                  <a:schemeClr val="tx1"/>
                </a:solidFill>
                <a:effectLst/>
                <a:latin typeface="+mn-lt"/>
                <a:ea typeface="+mn-ea"/>
                <a:cs typeface="+mn-cs"/>
              </a:rPr>
              <a:t>tenofovir</a:t>
            </a:r>
            <a:r>
              <a:rPr lang="en-US" sz="1200" kern="1200" dirty="0" smtClean="0">
                <a:solidFill>
                  <a:schemeClr val="tx1"/>
                </a:solidFill>
                <a:effectLst/>
                <a:latin typeface="+mn-lt"/>
                <a:ea typeface="+mn-ea"/>
                <a:cs typeface="+mn-cs"/>
              </a:rPr>
              <a:t> gel: 6.4</a:t>
            </a:r>
          </a:p>
          <a:p>
            <a:pPr marL="171450" lvl="0" indent="-171450">
              <a:buFont typeface="Arial"/>
              <a:buChar char="•"/>
            </a:pPr>
            <a:r>
              <a:rPr lang="en-US" sz="1200" kern="1200" dirty="0" smtClean="0">
                <a:solidFill>
                  <a:schemeClr val="tx1"/>
                </a:solidFill>
                <a:effectLst/>
                <a:latin typeface="+mn-lt"/>
                <a:ea typeface="+mn-ea"/>
                <a:cs typeface="+mn-cs"/>
              </a:rPr>
              <a:t>Non-</a:t>
            </a:r>
            <a:r>
              <a:rPr lang="en-US" sz="1200" i="1" kern="1200" dirty="0" smtClean="0">
                <a:solidFill>
                  <a:schemeClr val="tx1"/>
                </a:solidFill>
                <a:effectLst/>
                <a:latin typeface="+mn-lt"/>
                <a:ea typeface="+mn-ea"/>
                <a:cs typeface="+mn-cs"/>
              </a:rPr>
              <a:t>Lactobacillus</a:t>
            </a:r>
            <a:r>
              <a:rPr lang="en-US" sz="1200" kern="1200" dirty="0" smtClean="0">
                <a:solidFill>
                  <a:schemeClr val="tx1"/>
                </a:solidFill>
                <a:effectLst/>
                <a:latin typeface="+mn-lt"/>
                <a:ea typeface="+mn-ea"/>
                <a:cs typeface="+mn-cs"/>
              </a:rPr>
              <a:t> dominant, placebo: 8.6</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6FC7D159-9DD4-41A1-915D-943A0A890F2B}" type="slidenum">
              <a:rPr lang="en-GB" smtClean="0"/>
              <a:t>25</a:t>
            </a:fld>
            <a:endParaRPr lang="en-GB"/>
          </a:p>
        </p:txBody>
      </p:sp>
    </p:spTree>
    <p:extLst>
      <p:ext uri="{BB962C8B-B14F-4D97-AF65-F5344CB8AC3E}">
        <p14:creationId xmlns:p14="http://schemas.microsoft.com/office/powerpoint/2010/main" val="1099997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b="1" u="sng" kern="1200" dirty="0" smtClean="0">
                <a:solidFill>
                  <a:schemeClr val="tx1"/>
                </a:solidFill>
                <a:effectLst/>
                <a:latin typeface="+mn-lt"/>
                <a:ea typeface="+mn-ea"/>
                <a:cs typeface="+mn-cs"/>
              </a:rPr>
              <a:t>LIEBENBERG</a:t>
            </a:r>
            <a:endParaRPr lang="en-US" sz="1200" b="1" kern="1200" dirty="0" smtClean="0">
              <a:solidFill>
                <a:schemeClr val="tx1"/>
              </a:solidFill>
              <a:effectLst/>
              <a:latin typeface="+mn-lt"/>
              <a:ea typeface="+mn-ea"/>
              <a:cs typeface="+mn-cs"/>
            </a:endParaRPr>
          </a:p>
          <a:p>
            <a:pPr marL="171450" indent="-171450">
              <a:buFont typeface="Arial"/>
              <a:buChar char="•"/>
            </a:pPr>
            <a:r>
              <a:rPr lang="en-US" sz="1200" b="1" kern="1200" dirty="0" smtClean="0">
                <a:solidFill>
                  <a:schemeClr val="tx1"/>
                </a:solidFill>
                <a:effectLst/>
                <a:latin typeface="+mn-lt"/>
                <a:ea typeface="+mn-ea"/>
                <a:cs typeface="+mn-cs"/>
              </a:rPr>
              <a:t>Background: </a:t>
            </a:r>
            <a:r>
              <a:rPr lang="en-US" sz="1200" kern="1200" dirty="0" smtClean="0">
                <a:solidFill>
                  <a:schemeClr val="tx1"/>
                </a:solidFill>
                <a:effectLst/>
                <a:latin typeface="+mn-lt"/>
                <a:ea typeface="+mn-ea"/>
                <a:cs typeface="+mn-cs"/>
              </a:rPr>
              <a:t>Young women bear a disproportionately high burden of sexually-acquired HIV infection. Human papillomavirus (HPV), a common sexually transmitted infection is a known contributor to this burden through its established association with higher rates of HIV acquisition. However, the mechanism of this relationship remains unclear. Here we explored whether the immunological impact of HPV promotes a mucosal immune environment that </a:t>
            </a:r>
            <a:r>
              <a:rPr lang="en-US" sz="1200" kern="1200" dirty="0" err="1" smtClean="0">
                <a:solidFill>
                  <a:schemeClr val="tx1"/>
                </a:solidFill>
                <a:effectLst/>
                <a:latin typeface="+mn-lt"/>
                <a:ea typeface="+mn-ea"/>
                <a:cs typeface="+mn-cs"/>
              </a:rPr>
              <a:t>favours</a:t>
            </a:r>
            <a:r>
              <a:rPr lang="en-US" sz="1200" kern="1200" dirty="0" smtClean="0">
                <a:solidFill>
                  <a:schemeClr val="tx1"/>
                </a:solidFill>
                <a:effectLst/>
                <a:latin typeface="+mn-lt"/>
                <a:ea typeface="+mn-ea"/>
                <a:cs typeface="+mn-cs"/>
              </a:rPr>
              <a:t> the establishment of HIV infection in young women in KwaZulu-Natal, South Africa.</a:t>
            </a:r>
          </a:p>
          <a:p>
            <a:pPr marL="171450" indent="-171450">
              <a:buFont typeface="Arial"/>
              <a:buChar char="•"/>
            </a:pPr>
            <a:r>
              <a:rPr lang="en-US" sz="1200" b="1" kern="1200" dirty="0" smtClean="0">
                <a:solidFill>
                  <a:schemeClr val="tx1"/>
                </a:solidFill>
                <a:effectLst/>
                <a:latin typeface="+mn-lt"/>
                <a:ea typeface="+mn-ea"/>
                <a:cs typeface="+mn-cs"/>
              </a:rPr>
              <a:t>Methods: </a:t>
            </a:r>
            <a:r>
              <a:rPr lang="en-US" sz="1200" kern="1200" dirty="0" smtClean="0">
                <a:solidFill>
                  <a:schemeClr val="tx1"/>
                </a:solidFill>
                <a:effectLst/>
                <a:latin typeface="+mn-lt"/>
                <a:ea typeface="+mn-ea"/>
                <a:cs typeface="+mn-cs"/>
              </a:rPr>
              <a:t>This cohort study was nested within the CAPRISA 004 1% </a:t>
            </a:r>
            <a:r>
              <a:rPr lang="en-US" sz="1200" kern="1200" dirty="0" err="1" smtClean="0">
                <a:solidFill>
                  <a:schemeClr val="tx1"/>
                </a:solidFill>
                <a:effectLst/>
                <a:latin typeface="+mn-lt"/>
                <a:ea typeface="+mn-ea"/>
                <a:cs typeface="+mn-cs"/>
              </a:rPr>
              <a:t>tenofovir</a:t>
            </a:r>
            <a:r>
              <a:rPr lang="en-US" sz="1200" kern="1200" dirty="0" smtClean="0">
                <a:solidFill>
                  <a:schemeClr val="tx1"/>
                </a:solidFill>
                <a:effectLst/>
                <a:latin typeface="+mn-lt"/>
                <a:ea typeface="+mn-ea"/>
                <a:cs typeface="+mn-cs"/>
              </a:rPr>
              <a:t> gel study. Stored genital specimens from HIV uninfected participants (N=779) were utilized to determine the presence of 37 HPV genotypes using commercially available Linear Array kits. Concentrations of 48 cytokines were quantified by multiplexed ELISA assays, and the presence of CD4+ targets for HIV infection was investigated by flow </a:t>
            </a:r>
            <a:r>
              <a:rPr lang="en-US" sz="1200" kern="1200" dirty="0" err="1" smtClean="0">
                <a:solidFill>
                  <a:schemeClr val="tx1"/>
                </a:solidFill>
                <a:effectLst/>
                <a:latin typeface="+mn-lt"/>
                <a:ea typeface="+mn-ea"/>
                <a:cs typeface="+mn-cs"/>
              </a:rPr>
              <a:t>cytometry</a:t>
            </a:r>
            <a:r>
              <a:rPr lang="en-US" sz="1200" kern="1200" dirty="0" smtClean="0">
                <a:solidFill>
                  <a:schemeClr val="tx1"/>
                </a:solidFill>
                <a:effectLst/>
                <a:latin typeface="+mn-lt"/>
                <a:ea typeface="+mn-ea"/>
                <a:cs typeface="+mn-cs"/>
              </a:rPr>
              <a:t>. HIV infection was monitored monthly using two commercially available rapid tests, and confirmed by western blot and PCR.</a:t>
            </a:r>
          </a:p>
          <a:p>
            <a:pPr marL="171450" indent="-171450">
              <a:buFont typeface="Arial"/>
              <a:buChar char="•"/>
            </a:pPr>
            <a:r>
              <a:rPr lang="en-US" sz="1200" b="1" kern="1200" dirty="0" smtClean="0">
                <a:solidFill>
                  <a:schemeClr val="tx1"/>
                </a:solidFill>
                <a:effectLst/>
                <a:latin typeface="+mn-lt"/>
                <a:ea typeface="+mn-ea"/>
                <a:cs typeface="+mn-cs"/>
              </a:rPr>
              <a:t>Results: </a:t>
            </a:r>
            <a:r>
              <a:rPr lang="en-US" sz="1200" kern="1200" dirty="0" smtClean="0">
                <a:solidFill>
                  <a:schemeClr val="tx1"/>
                </a:solidFill>
                <a:effectLst/>
                <a:latin typeface="+mn-lt"/>
                <a:ea typeface="+mn-ea"/>
                <a:cs typeface="+mn-cs"/>
              </a:rPr>
              <a:t>Baseline HPV prevalence was 73.8% (95% CI: 70.7, 76.9); with 70.3% of these infected participants presenting with an oncogenic strain. Participants with prevalent HPV infection were 2.8 times more likely to acquire HIV infection compared to those without HPV infection (HR 2.8, 95% CI: 1.3, 5.9, p=0.006). HIV risk was independent of the </a:t>
            </a:r>
            <a:r>
              <a:rPr lang="en-US" sz="1200" kern="1200" dirty="0" err="1" smtClean="0">
                <a:solidFill>
                  <a:schemeClr val="tx1"/>
                </a:solidFill>
                <a:effectLst/>
                <a:latin typeface="+mn-lt"/>
                <a:ea typeface="+mn-ea"/>
                <a:cs typeface="+mn-cs"/>
              </a:rPr>
              <a:t>oncogenicity</a:t>
            </a:r>
            <a:r>
              <a:rPr lang="en-US" sz="1200" kern="1200" dirty="0" smtClean="0">
                <a:solidFill>
                  <a:schemeClr val="tx1"/>
                </a:solidFill>
                <a:effectLst/>
                <a:latin typeface="+mn-lt"/>
                <a:ea typeface="+mn-ea"/>
                <a:cs typeface="+mn-cs"/>
              </a:rPr>
              <a:t> of HPV strains at baseline [(HPV oncogenic strains HR 2.9 (95% CI: 1.3, 6.1) </a:t>
            </a:r>
            <a:r>
              <a:rPr lang="en-US" sz="1200" kern="1200" dirty="0" err="1" smtClean="0">
                <a:solidFill>
                  <a:schemeClr val="tx1"/>
                </a:solidFill>
                <a:effectLst/>
                <a:latin typeface="+mn-lt"/>
                <a:ea typeface="+mn-ea"/>
                <a:cs typeface="+mn-cs"/>
              </a:rPr>
              <a:t>vs</a:t>
            </a:r>
            <a:r>
              <a:rPr lang="en-US" sz="1200" kern="1200" dirty="0" smtClean="0">
                <a:solidFill>
                  <a:schemeClr val="tx1"/>
                </a:solidFill>
                <a:effectLst/>
                <a:latin typeface="+mn-lt"/>
                <a:ea typeface="+mn-ea"/>
                <a:cs typeface="+mn-cs"/>
              </a:rPr>
              <a:t> non-oncogenic strains HR 2.8 (95% CI: 1.3, 6.1)], and was also increased in the presence of multiple concurrent infections (HR 4.0; 95% CI: 1.8, 8.8). Compared to HPV uninfected women, acquisition, clearance, or persistence of HPV were each significantly associated with &gt;6 fold increased rates of HIV acquisition, and elevated concentrations of several cytokines associated with HIV infection (including IL-8, MIP-1a, RANTES, IL-1a, IL-6). Further, in line with cytokine involvement in </a:t>
            </a:r>
            <a:r>
              <a:rPr lang="en-US" sz="1200" kern="1200" dirty="0" err="1" smtClean="0">
                <a:solidFill>
                  <a:schemeClr val="tx1"/>
                </a:solidFill>
                <a:effectLst/>
                <a:latin typeface="+mn-lt"/>
                <a:ea typeface="+mn-ea"/>
                <a:cs typeface="+mn-cs"/>
              </a:rPr>
              <a:t>chemotaxis</a:t>
            </a:r>
            <a:r>
              <a:rPr lang="en-US" sz="1200" kern="1200" dirty="0" smtClean="0">
                <a:solidFill>
                  <a:schemeClr val="tx1"/>
                </a:solidFill>
                <a:effectLst/>
                <a:latin typeface="+mn-lt"/>
                <a:ea typeface="+mn-ea"/>
                <a:cs typeface="+mn-cs"/>
              </a:rPr>
              <a:t>, the influx of CD4+ T cell targets for HIV infection was associated with HPV infection (p=0.012).</a:t>
            </a:r>
          </a:p>
          <a:p>
            <a:pPr marL="171450" indent="-171450">
              <a:buFont typeface="Arial"/>
              <a:buChar char="•"/>
            </a:pPr>
            <a:r>
              <a:rPr lang="en-US" sz="1200" b="1" kern="1200" dirty="0" smtClean="0">
                <a:solidFill>
                  <a:schemeClr val="tx1"/>
                </a:solidFill>
                <a:effectLst/>
                <a:latin typeface="+mn-lt"/>
                <a:ea typeface="+mn-ea"/>
                <a:cs typeface="+mn-cs"/>
              </a:rPr>
              <a:t>Conclusions: </a:t>
            </a:r>
            <a:r>
              <a:rPr lang="en-US" sz="1200" kern="1200" dirty="0" smtClean="0">
                <a:solidFill>
                  <a:schemeClr val="tx1"/>
                </a:solidFill>
                <a:effectLst/>
                <a:latin typeface="+mn-lt"/>
                <a:ea typeface="+mn-ea"/>
                <a:cs typeface="+mn-cs"/>
              </a:rPr>
              <a:t>These data provide a plausible causal immunological link between two viral infections of critical public health importance, and suggest that increased HPV vaccination rates in young women could have important additional HIV prevention benefits.</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6FC7D159-9DD4-41A1-915D-943A0A890F2B}" type="slidenum">
              <a:rPr lang="en-GB" smtClean="0"/>
              <a:t>28</a:t>
            </a:fld>
            <a:endParaRPr lang="en-GB"/>
          </a:p>
        </p:txBody>
      </p:sp>
    </p:spTree>
    <p:extLst>
      <p:ext uri="{BB962C8B-B14F-4D97-AF65-F5344CB8AC3E}">
        <p14:creationId xmlns:p14="http://schemas.microsoft.com/office/powerpoint/2010/main" val="808917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u="sng" kern="1200" dirty="0" smtClean="0">
                <a:solidFill>
                  <a:schemeClr val="tx1"/>
                </a:solidFill>
                <a:effectLst/>
                <a:latin typeface="+mn-lt"/>
                <a:ea typeface="+mn-ea"/>
                <a:cs typeface="+mn-cs"/>
              </a:rPr>
              <a:t>BYRNE</a:t>
            </a:r>
            <a:endParaRPr lang="en-US" sz="1200" b="1" kern="1200" dirty="0" smtClean="0">
              <a:solidFill>
                <a:schemeClr val="tx1"/>
              </a:solidFill>
              <a:effectLst/>
              <a:latin typeface="+mn-lt"/>
              <a:ea typeface="+mn-ea"/>
              <a:cs typeface="+mn-cs"/>
            </a:endParaRPr>
          </a:p>
          <a:p>
            <a:pPr marL="171450" indent="-171450">
              <a:buFont typeface="Arial"/>
              <a:buChar char="•"/>
            </a:pPr>
            <a:r>
              <a:rPr lang="en-US" sz="1200" b="1" kern="1200" dirty="0" smtClean="0">
                <a:solidFill>
                  <a:schemeClr val="tx1"/>
                </a:solidFill>
                <a:effectLst/>
                <a:latin typeface="+mn-lt"/>
                <a:ea typeface="+mn-ea"/>
                <a:cs typeface="+mn-cs"/>
              </a:rPr>
              <a:t>Background: </a:t>
            </a:r>
            <a:r>
              <a:rPr lang="en-US" sz="1200" kern="1200" dirty="0" smtClean="0">
                <a:solidFill>
                  <a:schemeClr val="tx1"/>
                </a:solidFill>
                <a:effectLst/>
                <a:latin typeface="+mn-lt"/>
                <a:ea typeface="+mn-ea"/>
                <a:cs typeface="+mn-cs"/>
              </a:rPr>
              <a:t>Multiple observational studies have suggested that injectable progestin-only contraceptives (IPCs) are associated with HIV acquisition risk. However, the biological mechanism of this potential link was unclear. We aimed to understand immunological changes associated with exogenous and endogenous </a:t>
            </a:r>
            <a:r>
              <a:rPr lang="en-US" sz="1200" kern="1200" dirty="0" err="1" smtClean="0">
                <a:solidFill>
                  <a:schemeClr val="tx1"/>
                </a:solidFill>
                <a:effectLst/>
                <a:latin typeface="+mn-lt"/>
                <a:ea typeface="+mn-ea"/>
                <a:cs typeface="+mn-cs"/>
              </a:rPr>
              <a:t>progestins</a:t>
            </a:r>
            <a:r>
              <a:rPr lang="en-US" sz="1200" kern="1200" dirty="0" smtClean="0">
                <a:solidFill>
                  <a:schemeClr val="tx1"/>
                </a:solidFill>
                <a:effectLst/>
                <a:latin typeface="+mn-lt"/>
                <a:ea typeface="+mn-ea"/>
                <a:cs typeface="+mn-cs"/>
              </a:rPr>
              <a:t> that could mechanistically help explain a link to acquisition risk.</a:t>
            </a:r>
          </a:p>
          <a:p>
            <a:pPr marL="171450" indent="-171450">
              <a:buFont typeface="Arial"/>
              <a:buChar char="•"/>
            </a:pPr>
            <a:r>
              <a:rPr lang="en-US" sz="1200" b="1" kern="1200" dirty="0" smtClean="0">
                <a:solidFill>
                  <a:schemeClr val="tx1"/>
                </a:solidFill>
                <a:effectLst/>
                <a:latin typeface="+mn-lt"/>
                <a:ea typeface="+mn-ea"/>
                <a:cs typeface="+mn-cs"/>
              </a:rPr>
              <a:t>Methods: </a:t>
            </a:r>
            <a:r>
              <a:rPr lang="en-US" sz="1200" kern="1200" dirty="0" smtClean="0">
                <a:solidFill>
                  <a:schemeClr val="tx1"/>
                </a:solidFill>
                <a:effectLst/>
                <a:latin typeface="+mn-lt"/>
                <a:ea typeface="+mn-ea"/>
                <a:cs typeface="+mn-cs"/>
              </a:rPr>
              <a:t>HIV-negative South African women ages 18-23 were enrolled in a prospective cohort study, the Females Rising through Education, Support and Health (FRESH) study. These women were at high risk of acquiring HIV, were living in </a:t>
            </a:r>
            <a:r>
              <a:rPr lang="en-US" sz="1200" kern="1200" dirty="0" err="1" smtClean="0">
                <a:solidFill>
                  <a:schemeClr val="tx1"/>
                </a:solidFill>
                <a:effectLst/>
                <a:latin typeface="+mn-lt"/>
                <a:ea typeface="+mn-ea"/>
                <a:cs typeface="+mn-cs"/>
              </a:rPr>
              <a:t>Umlazi</a:t>
            </a:r>
            <a:r>
              <a:rPr lang="en-US" sz="1200" kern="1200" dirty="0" smtClean="0">
                <a:solidFill>
                  <a:schemeClr val="tx1"/>
                </a:solidFill>
                <a:effectLst/>
                <a:latin typeface="+mn-lt"/>
                <a:ea typeface="+mn-ea"/>
                <a:cs typeface="+mn-cs"/>
              </a:rPr>
              <a:t> and were not pregnant. During the study, they were tested for HIV-1 two times per week; behavioral data along with blood and cervical samples were collected every three months.</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indent="-171450">
              <a:buFont typeface="Arial"/>
              <a:buChar char="•"/>
            </a:pPr>
            <a:r>
              <a:rPr lang="en-US" sz="1200" b="1" kern="1200" dirty="0" smtClean="0">
                <a:solidFill>
                  <a:schemeClr val="tx1"/>
                </a:solidFill>
                <a:effectLst/>
                <a:latin typeface="+mn-lt"/>
                <a:ea typeface="+mn-ea"/>
                <a:cs typeface="+mn-cs"/>
              </a:rPr>
              <a:t>Results: </a:t>
            </a:r>
            <a:r>
              <a:rPr lang="en-US" sz="1200" kern="1200" dirty="0" smtClean="0">
                <a:solidFill>
                  <a:schemeClr val="tx1"/>
                </a:solidFill>
                <a:effectLst/>
                <a:latin typeface="+mn-lt"/>
                <a:ea typeface="+mn-ea"/>
                <a:cs typeface="+mn-cs"/>
              </a:rPr>
              <a:t>We characterized 423 HIV-uninfected women from the FRESH cohort. Of these, 152 women used IPCs, 222 used no long-term contraceptive and 43 used other forms of contraception. IPC users had a higher risk of acquiring HIV (12.06 per 100 person-years, 95% CI 6.41-20.63) compared to women using no long-term contraceptive (3.71 per 100 person-years, 1.36-8.07; adjusted hazard ratio 2.93, 95% CI 1.09-7.868, p=0.0326). In the cervix, CCR5+ CD4 T cells (HIV target cells) were 3.92 times more prevalent in IPC users than in women using no long-term contraceptive (p=0.0241). Of women using no long-term contraceptive, those in the luteal phase of the menstrual cycle had 3.25 times the frequency of cervical target cells compared with those in the follicular phase (p=0.0488).</a:t>
            </a:r>
          </a:p>
          <a:p>
            <a:pPr marL="171450" indent="-171450">
              <a:buFont typeface="Arial"/>
              <a:buChar char="•"/>
            </a:pPr>
            <a:r>
              <a:rPr lang="en-US" sz="1200" b="1" kern="1200" dirty="0" smtClean="0">
                <a:solidFill>
                  <a:schemeClr val="tx1"/>
                </a:solidFill>
                <a:effectLst/>
                <a:latin typeface="+mn-lt"/>
                <a:ea typeface="+mn-ea"/>
                <a:cs typeface="+mn-cs"/>
              </a:rPr>
              <a:t>Conclusions: </a:t>
            </a:r>
            <a:r>
              <a:rPr lang="en-US" sz="1200" kern="1200" dirty="0" smtClean="0">
                <a:solidFill>
                  <a:schemeClr val="tx1"/>
                </a:solidFill>
                <a:effectLst/>
                <a:latin typeface="+mn-lt"/>
                <a:ea typeface="+mn-ea"/>
                <a:cs typeface="+mn-cs"/>
              </a:rPr>
              <a:t>High progestin levels, either due to the use of IPCs or the luteal phase of the menstrual cycle, are associated with an increased frequency of HIV target cells in the cervix compared to women with low progestin levels, in the follicular phase of the menstrual cycle. Because the female genital tract is the site of HIV entry in most women who become infected, the higher density of HIV target cells in a high-progestin state provides a potential biological mechanism for the epidemiological observation of increased HIV acquisition risk in IPC users.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FC7D159-9DD4-41A1-915D-943A0A890F2B}" type="slidenum">
              <a:rPr lang="en-GB" smtClean="0"/>
              <a:t>29</a:t>
            </a:fld>
            <a:endParaRPr lang="en-GB"/>
          </a:p>
        </p:txBody>
      </p:sp>
    </p:spTree>
    <p:extLst>
      <p:ext uri="{BB962C8B-B14F-4D97-AF65-F5344CB8AC3E}">
        <p14:creationId xmlns:p14="http://schemas.microsoft.com/office/powerpoint/2010/main" val="847803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u="sng" kern="1200" dirty="0" smtClean="0">
                <a:solidFill>
                  <a:schemeClr val="tx1"/>
                </a:solidFill>
                <a:effectLst/>
                <a:latin typeface="+mn-lt"/>
                <a:ea typeface="+mn-ea"/>
                <a:cs typeface="+mn-cs"/>
              </a:rPr>
              <a:t>BYRNE</a:t>
            </a:r>
            <a:endParaRPr lang="en-US" sz="1200" b="1" kern="1200" dirty="0" smtClean="0">
              <a:solidFill>
                <a:schemeClr val="tx1"/>
              </a:solidFill>
              <a:effectLst/>
              <a:latin typeface="+mn-lt"/>
              <a:ea typeface="+mn-ea"/>
              <a:cs typeface="+mn-cs"/>
            </a:endParaRPr>
          </a:p>
          <a:p>
            <a:pPr marL="171450" indent="-171450">
              <a:buFont typeface="Arial"/>
              <a:buChar char="•"/>
            </a:pPr>
            <a:r>
              <a:rPr lang="en-US" sz="1200" b="1" kern="1200" dirty="0" smtClean="0">
                <a:solidFill>
                  <a:schemeClr val="tx1"/>
                </a:solidFill>
                <a:effectLst/>
                <a:latin typeface="+mn-lt"/>
                <a:ea typeface="+mn-ea"/>
                <a:cs typeface="+mn-cs"/>
              </a:rPr>
              <a:t>Background: </a:t>
            </a:r>
            <a:r>
              <a:rPr lang="en-US" sz="1200" kern="1200" dirty="0" smtClean="0">
                <a:solidFill>
                  <a:schemeClr val="tx1"/>
                </a:solidFill>
                <a:effectLst/>
                <a:latin typeface="+mn-lt"/>
                <a:ea typeface="+mn-ea"/>
                <a:cs typeface="+mn-cs"/>
              </a:rPr>
              <a:t>Multiple observational studies have suggested that injectable progestin-only contraceptives (IPCs) are associated with HIV acquisition risk. However, the biological mechanism of this potential link was unclear. We aimed to understand immunological changes associated with exogenous and endogenous </a:t>
            </a:r>
            <a:r>
              <a:rPr lang="en-US" sz="1200" kern="1200" dirty="0" err="1" smtClean="0">
                <a:solidFill>
                  <a:schemeClr val="tx1"/>
                </a:solidFill>
                <a:effectLst/>
                <a:latin typeface="+mn-lt"/>
                <a:ea typeface="+mn-ea"/>
                <a:cs typeface="+mn-cs"/>
              </a:rPr>
              <a:t>progestins</a:t>
            </a:r>
            <a:r>
              <a:rPr lang="en-US" sz="1200" kern="1200" dirty="0" smtClean="0">
                <a:solidFill>
                  <a:schemeClr val="tx1"/>
                </a:solidFill>
                <a:effectLst/>
                <a:latin typeface="+mn-lt"/>
                <a:ea typeface="+mn-ea"/>
                <a:cs typeface="+mn-cs"/>
              </a:rPr>
              <a:t> that could mechanistically help explain a link to acquisition risk.</a:t>
            </a:r>
          </a:p>
          <a:p>
            <a:pPr marL="171450" indent="-171450">
              <a:buFont typeface="Arial"/>
              <a:buChar char="•"/>
            </a:pPr>
            <a:r>
              <a:rPr lang="en-US" sz="1200" b="1" kern="1200" dirty="0" smtClean="0">
                <a:solidFill>
                  <a:schemeClr val="tx1"/>
                </a:solidFill>
                <a:effectLst/>
                <a:latin typeface="+mn-lt"/>
                <a:ea typeface="+mn-ea"/>
                <a:cs typeface="+mn-cs"/>
              </a:rPr>
              <a:t>Methods: </a:t>
            </a:r>
            <a:r>
              <a:rPr lang="en-US" sz="1200" kern="1200" dirty="0" smtClean="0">
                <a:solidFill>
                  <a:schemeClr val="tx1"/>
                </a:solidFill>
                <a:effectLst/>
                <a:latin typeface="+mn-lt"/>
                <a:ea typeface="+mn-ea"/>
                <a:cs typeface="+mn-cs"/>
              </a:rPr>
              <a:t>HIV-negative South African women ages 18-23 were enrolled in a prospective cohort study, the Females Rising through Education, Support and Health (FRESH) study. These women were at high risk of acquiring HIV, were living in </a:t>
            </a:r>
            <a:r>
              <a:rPr lang="en-US" sz="1200" kern="1200" dirty="0" err="1" smtClean="0">
                <a:solidFill>
                  <a:schemeClr val="tx1"/>
                </a:solidFill>
                <a:effectLst/>
                <a:latin typeface="+mn-lt"/>
                <a:ea typeface="+mn-ea"/>
                <a:cs typeface="+mn-cs"/>
              </a:rPr>
              <a:t>Umlazi</a:t>
            </a:r>
            <a:r>
              <a:rPr lang="en-US" sz="1200" kern="1200" dirty="0" smtClean="0">
                <a:solidFill>
                  <a:schemeClr val="tx1"/>
                </a:solidFill>
                <a:effectLst/>
                <a:latin typeface="+mn-lt"/>
                <a:ea typeface="+mn-ea"/>
                <a:cs typeface="+mn-cs"/>
              </a:rPr>
              <a:t> and were not pregnant. During the study, they were tested for HIV-1 two times per week; behavioral data along with blood and cervical samples were collected every three months.</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indent="-171450">
              <a:buFont typeface="Arial"/>
              <a:buChar char="•"/>
            </a:pPr>
            <a:r>
              <a:rPr lang="en-US" sz="1200" b="1" kern="1200" dirty="0" smtClean="0">
                <a:solidFill>
                  <a:schemeClr val="tx1"/>
                </a:solidFill>
                <a:effectLst/>
                <a:latin typeface="+mn-lt"/>
                <a:ea typeface="+mn-ea"/>
                <a:cs typeface="+mn-cs"/>
              </a:rPr>
              <a:t>Results: </a:t>
            </a:r>
            <a:r>
              <a:rPr lang="en-US" sz="1200" kern="1200" dirty="0" smtClean="0">
                <a:solidFill>
                  <a:schemeClr val="tx1"/>
                </a:solidFill>
                <a:effectLst/>
                <a:latin typeface="+mn-lt"/>
                <a:ea typeface="+mn-ea"/>
                <a:cs typeface="+mn-cs"/>
              </a:rPr>
              <a:t>We characterized 423 HIV-uninfected women from the FRESH cohort. Of these, 152 women used IPCs, 222 used no long-term contraceptive and 43 used other forms of contraception. IPC users had a higher risk of acquiring HIV (12.06 per 100 person-years, 95% CI 6.41-20.63) compared to women using no long-term contraceptive (3.71 per 100 person-years, 1.36-8.07; adjusted hazard ratio 2.93, 95% CI 1.09-7.868, p=0.0326). In the cervix, CCR5+ CD4 T cells (HIV target cells) were 3.92 times more prevalent in IPC users than in women using no long-term contraceptive (p=0.0241). Of women using no long-term contraceptive, those in the luteal phase of the menstrual cycle had 3.25 times the frequency of cervical target cells compared with those in the follicular phase (p=0.0488).</a:t>
            </a:r>
          </a:p>
          <a:p>
            <a:pPr marL="171450" indent="-171450">
              <a:buFont typeface="Arial"/>
              <a:buChar char="•"/>
            </a:pPr>
            <a:r>
              <a:rPr lang="en-US" sz="1200" b="1" kern="1200" dirty="0" smtClean="0">
                <a:solidFill>
                  <a:schemeClr val="tx1"/>
                </a:solidFill>
                <a:effectLst/>
                <a:latin typeface="+mn-lt"/>
                <a:ea typeface="+mn-ea"/>
                <a:cs typeface="+mn-cs"/>
              </a:rPr>
              <a:t>Conclusions: </a:t>
            </a:r>
            <a:r>
              <a:rPr lang="en-US" sz="1200" kern="1200" dirty="0" smtClean="0">
                <a:solidFill>
                  <a:schemeClr val="tx1"/>
                </a:solidFill>
                <a:effectLst/>
                <a:latin typeface="+mn-lt"/>
                <a:ea typeface="+mn-ea"/>
                <a:cs typeface="+mn-cs"/>
              </a:rPr>
              <a:t>High progestin levels, either due to the use of IPCs or the luteal phase of the menstrual cycle, are associated with an increased frequency of HIV target cells in the cervix compared to women with low progestin levels, in the follicular phase of the menstrual cycle. Because the female genital tract is the site of HIV entry in most women who become infected, the higher density of HIV target cells in a high-progestin state provides a potential biological mechanism for the epidemiological observation of increased HIV acquisition risk in IPC users.</a:t>
            </a:r>
          </a:p>
          <a:p>
            <a:endParaRPr lang="en-US" dirty="0"/>
          </a:p>
        </p:txBody>
      </p:sp>
      <p:sp>
        <p:nvSpPr>
          <p:cNvPr id="4" name="Slide Number Placeholder 3"/>
          <p:cNvSpPr>
            <a:spLocks noGrp="1"/>
          </p:cNvSpPr>
          <p:nvPr>
            <p:ph type="sldNum" sz="quarter" idx="10"/>
          </p:nvPr>
        </p:nvSpPr>
        <p:spPr/>
        <p:txBody>
          <a:bodyPr/>
          <a:lstStyle/>
          <a:p>
            <a:fld id="{6FC7D159-9DD4-41A1-915D-943A0A890F2B}" type="slidenum">
              <a:rPr lang="en-GB" smtClean="0"/>
              <a:t>30</a:t>
            </a:fld>
            <a:endParaRPr lang="en-GB"/>
          </a:p>
        </p:txBody>
      </p:sp>
    </p:spTree>
    <p:extLst>
      <p:ext uri="{BB962C8B-B14F-4D97-AF65-F5344CB8AC3E}">
        <p14:creationId xmlns:p14="http://schemas.microsoft.com/office/powerpoint/2010/main" val="3004739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b="1" u="sng" kern="1200" dirty="0" smtClean="0">
                <a:solidFill>
                  <a:schemeClr val="tx1"/>
                </a:solidFill>
                <a:effectLst/>
                <a:latin typeface="+mn-lt"/>
                <a:ea typeface="+mn-ea"/>
                <a:cs typeface="+mn-cs"/>
              </a:rPr>
              <a:t>NGCAPU</a:t>
            </a:r>
            <a:endParaRPr lang="en-US" sz="1200" b="1" kern="1200" dirty="0" smtClean="0">
              <a:solidFill>
                <a:schemeClr val="tx1"/>
              </a:solidFill>
              <a:effectLst/>
              <a:latin typeface="+mn-lt"/>
              <a:ea typeface="+mn-ea"/>
              <a:cs typeface="+mn-cs"/>
            </a:endParaRPr>
          </a:p>
          <a:p>
            <a:pPr marL="171450" indent="-171450">
              <a:buFont typeface="Arial"/>
              <a:buChar char="•"/>
            </a:pPr>
            <a:r>
              <a:rPr lang="en-US" sz="1200" b="1" kern="1200" dirty="0" smtClean="0">
                <a:solidFill>
                  <a:schemeClr val="tx1"/>
                </a:solidFill>
                <a:effectLst/>
                <a:latin typeface="+mn-lt"/>
                <a:ea typeface="+mn-ea"/>
                <a:cs typeface="+mn-cs"/>
              </a:rPr>
              <a:t>Background: </a:t>
            </a:r>
            <a:r>
              <a:rPr lang="en-US" sz="1200" kern="1200" dirty="0" smtClean="0">
                <a:solidFill>
                  <a:schemeClr val="tx1"/>
                </a:solidFill>
                <a:effectLst/>
                <a:latin typeface="+mn-lt"/>
                <a:ea typeface="+mn-ea"/>
                <a:cs typeface="+mn-cs"/>
              </a:rPr>
              <a:t>Vaginal epithelial thinning and/or increased density of mucosal HIV-1 target cells are possible mechanisms by which injectable hormonal contraceptives (HCs) may increase risk for HIV-1 infection in HIV-1 negative women and the risk of her transmitting to her partner if infected. Here, the influence of injectable HCs on genital epithelial thickness, mucosal HIV-1 target cell density and depth in women with acute HIV infection was investigated.</a:t>
            </a:r>
          </a:p>
          <a:p>
            <a:pPr marL="171450" indent="-171450">
              <a:buFont typeface="Arial"/>
              <a:buChar char="•"/>
            </a:pPr>
            <a:r>
              <a:rPr lang="en-US" sz="1200" b="1" kern="1200" dirty="0" smtClean="0">
                <a:solidFill>
                  <a:schemeClr val="tx1"/>
                </a:solidFill>
                <a:effectLst/>
                <a:latin typeface="+mn-lt"/>
                <a:ea typeface="+mn-ea"/>
                <a:cs typeface="+mn-cs"/>
              </a:rPr>
              <a:t>Methods: </a:t>
            </a:r>
            <a:r>
              <a:rPr lang="en-US" sz="1200" kern="1200" dirty="0" smtClean="0">
                <a:solidFill>
                  <a:schemeClr val="tx1"/>
                </a:solidFill>
                <a:effectLst/>
                <a:latin typeface="+mn-lt"/>
                <a:ea typeface="+mn-ea"/>
                <a:cs typeface="+mn-cs"/>
              </a:rPr>
              <a:t>CD4+ T cell and CD68+ macrophage density, both target cells for HIV infection, was measured by </a:t>
            </a:r>
            <a:r>
              <a:rPr lang="en-US" sz="1200" kern="1200" dirty="0" err="1" smtClean="0">
                <a:solidFill>
                  <a:schemeClr val="tx1"/>
                </a:solidFill>
                <a:effectLst/>
                <a:latin typeface="+mn-lt"/>
                <a:ea typeface="+mn-ea"/>
                <a:cs typeface="+mn-cs"/>
              </a:rPr>
              <a:t>immunofluorescent</a:t>
            </a:r>
            <a:r>
              <a:rPr lang="en-US" sz="1200" kern="1200" dirty="0" smtClean="0">
                <a:solidFill>
                  <a:schemeClr val="tx1"/>
                </a:solidFill>
                <a:effectLst/>
                <a:latin typeface="+mn-lt"/>
                <a:ea typeface="+mn-ea"/>
                <a:cs typeface="+mn-cs"/>
              </a:rPr>
              <a:t> staining in vaginal tissue biopsies from acutely-infected women who were either using injectable HCs or not using contraception. Concentrations of 48 cytokines measured in </a:t>
            </a:r>
            <a:r>
              <a:rPr lang="en-US" sz="1200" kern="1200" dirty="0" err="1" smtClean="0">
                <a:solidFill>
                  <a:schemeClr val="tx1"/>
                </a:solidFill>
                <a:effectLst/>
                <a:latin typeface="+mn-lt"/>
                <a:ea typeface="+mn-ea"/>
                <a:cs typeface="+mn-cs"/>
              </a:rPr>
              <a:t>cervico</a:t>
            </a:r>
            <a:r>
              <a:rPr lang="en-US" sz="1200" kern="1200" dirty="0" smtClean="0">
                <a:solidFill>
                  <a:schemeClr val="tx1"/>
                </a:solidFill>
                <a:effectLst/>
                <a:latin typeface="+mn-lt"/>
                <a:ea typeface="+mn-ea"/>
                <a:cs typeface="+mn-cs"/>
              </a:rPr>
              <a:t>-vaginal lavage (CVL). Blood CD4 counts and plasma viral loads were performed during acute infection and 12 months post-infection.</a:t>
            </a:r>
          </a:p>
          <a:p>
            <a:pPr marL="171450" indent="-171450">
              <a:buFont typeface="Arial"/>
              <a:buChar char="•"/>
            </a:pPr>
            <a:r>
              <a:rPr lang="en-US" sz="1200" b="1" kern="1200" dirty="0" smtClean="0">
                <a:solidFill>
                  <a:schemeClr val="tx1"/>
                </a:solidFill>
                <a:effectLst/>
                <a:latin typeface="+mn-lt"/>
                <a:ea typeface="+mn-ea"/>
                <a:cs typeface="+mn-cs"/>
              </a:rPr>
              <a:t>Results: </a:t>
            </a:r>
            <a:r>
              <a:rPr lang="en-US" sz="1200" kern="1200" dirty="0" smtClean="0">
                <a:solidFill>
                  <a:schemeClr val="tx1"/>
                </a:solidFill>
                <a:effectLst/>
                <a:latin typeface="+mn-lt"/>
                <a:ea typeface="+mn-ea"/>
                <a:cs typeface="+mn-cs"/>
              </a:rPr>
              <a:t>Vaginal epithelial thickness was similar in women using injectable HCs compared to non-injectable HC users. The frequency of CD4+ T cells in the vaginal squamous epithelium of injectable HC users was significantly higher than non-injectable HC users (p=0.028). CD68+ macrophage cell density did not differ between women using injectable HCs and those not using injectable HCs, although macrophages were closer to the vaginal luminal surface in injectable HC users than those not using HCs (p=0.021). Furthermore, the frequency of mucosal CD68+ macrophages during the acute infection were positively associated with the concentration of the RANTES (beta coefficient (β)=0.779, p=0.024), MCP-1 (β=0.453, p=0.041), IP-10 (β=0.568, p=0.042), IL-7 (β=1.332, </a:t>
            </a:r>
            <a:r>
              <a:rPr lang="en-US" sz="1200" i="1"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=0.018), IL-9 (β=0.336, p=0.015), and IL-17 (β=1.058, p=0.007) in CVL, after adjusting for multiple comparisons.</a:t>
            </a:r>
          </a:p>
          <a:p>
            <a:pPr marL="171450" indent="-171450">
              <a:buFont typeface="Arial"/>
              <a:buChar char="•"/>
            </a:pPr>
            <a:r>
              <a:rPr lang="en-US" sz="1200" b="1" kern="1200" dirty="0" smtClean="0">
                <a:solidFill>
                  <a:schemeClr val="tx1"/>
                </a:solidFill>
                <a:effectLst/>
                <a:latin typeface="+mn-lt"/>
                <a:ea typeface="+mn-ea"/>
                <a:cs typeface="+mn-cs"/>
              </a:rPr>
              <a:t>Conclusions: </a:t>
            </a:r>
            <a:r>
              <a:rPr lang="en-US" sz="1200" kern="1200" dirty="0" smtClean="0">
                <a:solidFill>
                  <a:schemeClr val="tx1"/>
                </a:solidFill>
                <a:effectLst/>
                <a:latin typeface="+mn-lt"/>
                <a:ea typeface="+mn-ea"/>
                <a:cs typeface="+mn-cs"/>
              </a:rPr>
              <a:t>Women using injectable HC users had increased frequencies of CD4+ T cells in their vaginal stratified epithelium than those not using injectable HCs. CD68+ macrophages correlated with a broad panel of mucosal cytokines. This study provides valuable insight into possible underlying mechanisms by which genital inflammation may increase HIV-1 risk and subsequent clinical phenotypes during HIV-1 disease course, such as viral set point.</a:t>
            </a:r>
          </a:p>
          <a:p>
            <a:endParaRPr lang="en-US" dirty="0"/>
          </a:p>
        </p:txBody>
      </p:sp>
      <p:sp>
        <p:nvSpPr>
          <p:cNvPr id="4" name="Slide Number Placeholder 3"/>
          <p:cNvSpPr>
            <a:spLocks noGrp="1"/>
          </p:cNvSpPr>
          <p:nvPr>
            <p:ph type="sldNum" sz="quarter" idx="10"/>
          </p:nvPr>
        </p:nvSpPr>
        <p:spPr/>
        <p:txBody>
          <a:bodyPr/>
          <a:lstStyle/>
          <a:p>
            <a:fld id="{6FC7D159-9DD4-41A1-915D-943A0A890F2B}" type="slidenum">
              <a:rPr lang="en-GB" smtClean="0"/>
              <a:t>31</a:t>
            </a:fld>
            <a:endParaRPr lang="en-GB"/>
          </a:p>
        </p:txBody>
      </p:sp>
    </p:spTree>
    <p:extLst>
      <p:ext uri="{BB962C8B-B14F-4D97-AF65-F5344CB8AC3E}">
        <p14:creationId xmlns:p14="http://schemas.microsoft.com/office/powerpoint/2010/main" val="2768199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b="1" u="sng" kern="1200" dirty="0" smtClean="0">
                <a:solidFill>
                  <a:schemeClr val="tx1"/>
                </a:solidFill>
                <a:effectLst/>
                <a:latin typeface="+mn-lt"/>
                <a:ea typeface="+mn-ea"/>
                <a:cs typeface="+mn-cs"/>
              </a:rPr>
              <a:t>STIEH</a:t>
            </a:r>
            <a:endParaRPr lang="en-US" sz="1200" b="1" kern="1200" dirty="0" smtClean="0">
              <a:solidFill>
                <a:schemeClr val="tx1"/>
              </a:solidFill>
              <a:effectLst/>
              <a:latin typeface="+mn-lt"/>
              <a:ea typeface="+mn-ea"/>
              <a:cs typeface="+mn-cs"/>
            </a:endParaRPr>
          </a:p>
          <a:p>
            <a:pPr marL="171450" indent="-171450">
              <a:buFont typeface="Arial"/>
              <a:buChar char="•"/>
            </a:pPr>
            <a:r>
              <a:rPr lang="en-GB" sz="1200" b="1" kern="1200" dirty="0" smtClean="0">
                <a:solidFill>
                  <a:schemeClr val="tx1"/>
                </a:solidFill>
                <a:effectLst/>
                <a:latin typeface="+mn-lt"/>
                <a:ea typeface="+mn-ea"/>
                <a:cs typeface="+mn-cs"/>
              </a:rPr>
              <a:t>Background: </a:t>
            </a:r>
            <a:r>
              <a:rPr lang="en-GB" sz="1200" kern="1200" dirty="0" smtClean="0">
                <a:solidFill>
                  <a:schemeClr val="tx1"/>
                </a:solidFill>
                <a:effectLst/>
                <a:latin typeface="+mn-lt"/>
                <a:ea typeface="+mn-ea"/>
                <a:cs typeface="+mn-cs"/>
              </a:rPr>
              <a:t>Macaque vaginal challenge with SIV is utilized to reproduce the circumstances of male-to-female HIV transmission. This model has provided insights into HIV vaginal transmission, but the critical window of the earliest events taking place after mucosal exposure remains undefined.</a:t>
            </a:r>
            <a:endParaRPr lang="en-US" sz="1200" kern="1200" dirty="0" smtClean="0">
              <a:solidFill>
                <a:schemeClr val="tx1"/>
              </a:solidFill>
              <a:effectLst/>
              <a:latin typeface="+mn-lt"/>
              <a:ea typeface="+mn-ea"/>
              <a:cs typeface="+mn-cs"/>
            </a:endParaRPr>
          </a:p>
          <a:p>
            <a:pPr marL="171450" indent="-171450">
              <a:buFont typeface="Arial"/>
              <a:buChar char="•"/>
            </a:pPr>
            <a:r>
              <a:rPr lang="en-GB" sz="1200" b="1" kern="1200" dirty="0" smtClean="0">
                <a:solidFill>
                  <a:schemeClr val="tx1"/>
                </a:solidFill>
                <a:effectLst/>
                <a:latin typeface="+mn-lt"/>
                <a:ea typeface="+mn-ea"/>
                <a:cs typeface="+mn-cs"/>
              </a:rPr>
              <a:t>Methods:</a:t>
            </a:r>
            <a:r>
              <a:rPr lang="en-GB" sz="1200" kern="1200" dirty="0" smtClean="0">
                <a:solidFill>
                  <a:schemeClr val="tx1"/>
                </a:solidFill>
                <a:effectLst/>
                <a:latin typeface="+mn-lt"/>
                <a:ea typeface="+mn-ea"/>
                <a:cs typeface="+mn-cs"/>
              </a:rPr>
              <a:t> We have recently developed a SIV-based dual reporter expression vector that facilitates the efficient identification of transmission susceptible sites in the rhesus macaque FRT after vaginal exposure. This system demonstrated that initial infection events can be widespread throughout the female reproductive tract (FRT), highly variable in their localization, and that T cells are the primary target in initial infection. Because this system efficiently identifies regions of susceptibility to infection in the FRT, we have determined that we can identify small foci of SIVmac239 infection 48 hours after vaginal challenge with a mixture of </a:t>
            </a:r>
            <a:r>
              <a:rPr lang="en-GB" sz="1200" kern="1200" dirty="0" err="1" smtClean="0">
                <a:solidFill>
                  <a:schemeClr val="tx1"/>
                </a:solidFill>
                <a:effectLst/>
                <a:latin typeface="+mn-lt"/>
                <a:ea typeface="+mn-ea"/>
                <a:cs typeface="+mn-cs"/>
              </a:rPr>
              <a:t>wildtype</a:t>
            </a:r>
            <a:r>
              <a:rPr lang="en-GB" sz="1200" kern="1200" dirty="0" smtClean="0">
                <a:solidFill>
                  <a:schemeClr val="tx1"/>
                </a:solidFill>
                <a:effectLst/>
                <a:latin typeface="+mn-lt"/>
                <a:ea typeface="+mn-ea"/>
                <a:cs typeface="+mn-cs"/>
              </a:rPr>
              <a:t> SIVmac239 and the </a:t>
            </a:r>
            <a:r>
              <a:rPr lang="en-GB" sz="1200" kern="1200" dirty="0" err="1" smtClean="0">
                <a:solidFill>
                  <a:schemeClr val="tx1"/>
                </a:solidFill>
                <a:effectLst/>
                <a:latin typeface="+mn-lt"/>
                <a:ea typeface="+mn-ea"/>
                <a:cs typeface="+mn-cs"/>
              </a:rPr>
              <a:t>LICh</a:t>
            </a:r>
            <a:r>
              <a:rPr lang="en-GB" sz="1200" kern="1200" dirty="0" smtClean="0">
                <a:solidFill>
                  <a:schemeClr val="tx1"/>
                </a:solidFill>
                <a:effectLst/>
                <a:latin typeface="+mn-lt"/>
                <a:ea typeface="+mn-ea"/>
                <a:cs typeface="+mn-cs"/>
              </a:rPr>
              <a:t> dual reporter. Utilizing this novel approach to SIV challenge, we routinely identify SIVmac239 infected cells revealing their localization and fates in the FRT 48 hours after vaginal challenge.</a:t>
            </a:r>
            <a:endParaRPr lang="en-US" sz="1200" kern="1200" dirty="0" smtClean="0">
              <a:solidFill>
                <a:schemeClr val="tx1"/>
              </a:solidFill>
              <a:effectLst/>
              <a:latin typeface="+mn-lt"/>
              <a:ea typeface="+mn-ea"/>
              <a:cs typeface="+mn-cs"/>
            </a:endParaRPr>
          </a:p>
          <a:p>
            <a:pPr marL="171450" indent="-171450">
              <a:buFont typeface="Arial"/>
              <a:buChar char="•"/>
            </a:pPr>
            <a:r>
              <a:rPr lang="en-GB" sz="1200" b="1" kern="1200" dirty="0" smtClean="0">
                <a:solidFill>
                  <a:schemeClr val="tx1"/>
                </a:solidFill>
                <a:effectLst/>
                <a:latin typeface="+mn-lt"/>
                <a:ea typeface="+mn-ea"/>
                <a:cs typeface="+mn-cs"/>
              </a:rPr>
              <a:t>Results:</a:t>
            </a:r>
            <a:r>
              <a:rPr lang="en-GB" sz="1200" kern="1200" dirty="0" smtClean="0">
                <a:solidFill>
                  <a:schemeClr val="tx1"/>
                </a:solidFill>
                <a:effectLst/>
                <a:latin typeface="+mn-lt"/>
                <a:ea typeface="+mn-ea"/>
                <a:cs typeface="+mn-cs"/>
              </a:rPr>
              <a:t> Foci of infection with SIVmac239 are found throughout the female reproductive tract, from labia to ovary. We find that T cells are the major targets, and there is a strong bias for those with a Th17 phenotype. Infection of immature dendritic cells and macrophages is also observed representing approximately 25% of infected cells. 48 hours post inoculation, we find host responses to infection, evidenced by apoptosis, cell </a:t>
            </a:r>
            <a:r>
              <a:rPr lang="en-GB" sz="1200" kern="1200" dirty="0" err="1" smtClean="0">
                <a:solidFill>
                  <a:schemeClr val="tx1"/>
                </a:solidFill>
                <a:effectLst/>
                <a:latin typeface="+mn-lt"/>
                <a:ea typeface="+mn-ea"/>
                <a:cs typeface="+mn-cs"/>
              </a:rPr>
              <a:t>lysis</a:t>
            </a:r>
            <a:r>
              <a:rPr lang="en-GB" sz="1200" kern="1200" dirty="0" smtClean="0">
                <a:solidFill>
                  <a:schemeClr val="tx1"/>
                </a:solidFill>
                <a:effectLst/>
                <a:latin typeface="+mn-lt"/>
                <a:ea typeface="+mn-ea"/>
                <a:cs typeface="+mn-cs"/>
              </a:rPr>
              <a:t>, and phagocytosis of infected cells. RNA-</a:t>
            </a:r>
            <a:r>
              <a:rPr lang="en-GB" sz="1200" kern="1200" dirty="0" err="1" smtClean="0">
                <a:solidFill>
                  <a:schemeClr val="tx1"/>
                </a:solidFill>
                <a:effectLst/>
                <a:latin typeface="+mn-lt"/>
                <a:ea typeface="+mn-ea"/>
                <a:cs typeface="+mn-cs"/>
              </a:rPr>
              <a:t>Seq</a:t>
            </a:r>
            <a:r>
              <a:rPr lang="en-GB" sz="1200" kern="1200" dirty="0" smtClean="0">
                <a:solidFill>
                  <a:schemeClr val="tx1"/>
                </a:solidFill>
                <a:effectLst/>
                <a:latin typeface="+mn-lt"/>
                <a:ea typeface="+mn-ea"/>
                <a:cs typeface="+mn-cs"/>
              </a:rPr>
              <a:t> profiling of gene expression in tissues where SIV infection was established indicate that inflammatory responses and epithelial repair processes are occurring.</a:t>
            </a:r>
            <a:endParaRPr lang="en-US" sz="1200" kern="1200" dirty="0" smtClean="0">
              <a:solidFill>
                <a:schemeClr val="tx1"/>
              </a:solidFill>
              <a:effectLst/>
              <a:latin typeface="+mn-lt"/>
              <a:ea typeface="+mn-ea"/>
              <a:cs typeface="+mn-cs"/>
            </a:endParaRPr>
          </a:p>
          <a:p>
            <a:pPr marL="171450" indent="-171450">
              <a:buFont typeface="Arial"/>
              <a:buChar char="•"/>
            </a:pPr>
            <a:r>
              <a:rPr lang="en-GB" sz="1200" b="1" kern="1200" dirty="0" smtClean="0">
                <a:solidFill>
                  <a:schemeClr val="tx1"/>
                </a:solidFill>
                <a:effectLst/>
                <a:latin typeface="+mn-lt"/>
                <a:ea typeface="+mn-ea"/>
                <a:cs typeface="+mn-cs"/>
              </a:rPr>
              <a:t>Conclusions:</a:t>
            </a:r>
            <a:r>
              <a:rPr lang="en-GB" sz="1200" kern="1200" dirty="0" smtClean="0">
                <a:solidFill>
                  <a:schemeClr val="tx1"/>
                </a:solidFill>
                <a:effectLst/>
                <a:latin typeface="+mn-lt"/>
                <a:ea typeface="+mn-ea"/>
                <a:cs typeface="+mn-cs"/>
              </a:rPr>
              <a:t> Defining the location and phenotype of SIV infected cell foci and early host responses informs the development of interventions designed to decrease HIV acquisition. Preferential infection of Th17 cells could explain the known conditions that increase HIV acquisition, including sexually transmitted infections and bacterial </a:t>
            </a:r>
            <a:r>
              <a:rPr lang="en-GB" sz="1200" kern="1200" dirty="0" err="1" smtClean="0">
                <a:solidFill>
                  <a:schemeClr val="tx1"/>
                </a:solidFill>
                <a:effectLst/>
                <a:latin typeface="+mn-lt"/>
                <a:ea typeface="+mn-ea"/>
                <a:cs typeface="+mn-cs"/>
              </a:rPr>
              <a:t>vaginosis</a:t>
            </a:r>
            <a:r>
              <a:rPr lang="en-GB" sz="1200" kern="1200" dirty="0" smtClean="0">
                <a:solidFill>
                  <a:schemeClr val="tx1"/>
                </a:solidFill>
                <a:effectLst/>
                <a:latin typeface="+mn-lt"/>
                <a:ea typeface="+mn-ea"/>
                <a:cs typeface="+mn-cs"/>
              </a:rPr>
              <a:t>. How these conditions precisely influence mucosal barrier function or the density of target cells remains to be determined. However, the system presented here provides essential sampling of these foci, facilitating characterization of the earliest host responses to SIV/HIV infection.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C7D159-9DD4-41A1-915D-943A0A890F2B}" type="slidenum">
              <a:rPr lang="en-GB" smtClean="0"/>
              <a:t>32</a:t>
            </a:fld>
            <a:endParaRPr lang="en-GB"/>
          </a:p>
        </p:txBody>
      </p:sp>
    </p:spTree>
    <p:extLst>
      <p:ext uri="{BB962C8B-B14F-4D97-AF65-F5344CB8AC3E}">
        <p14:creationId xmlns:p14="http://schemas.microsoft.com/office/powerpoint/2010/main" val="3004242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C7D159-9DD4-41A1-915D-943A0A890F2B}" type="slidenum">
              <a:rPr lang="en-GB" smtClean="0"/>
              <a:t>34</a:t>
            </a:fld>
            <a:endParaRPr lang="en-GB"/>
          </a:p>
        </p:txBody>
      </p:sp>
    </p:spTree>
    <p:extLst>
      <p:ext uri="{BB962C8B-B14F-4D97-AF65-F5344CB8AC3E}">
        <p14:creationId xmlns:p14="http://schemas.microsoft.com/office/powerpoint/2010/main" val="2565199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a:buChar char="•"/>
            </a:pPr>
            <a:r>
              <a:rPr lang="en-GB" sz="1200" kern="1200" dirty="0" smtClean="0">
                <a:solidFill>
                  <a:schemeClr val="tx1"/>
                </a:solidFill>
                <a:effectLst/>
                <a:latin typeface="+mn-lt"/>
                <a:ea typeface="+mn-ea"/>
                <a:cs typeface="+mn-cs"/>
              </a:rPr>
              <a:t>Track A notably addressed:</a:t>
            </a:r>
            <a:endParaRPr lang="en-US" sz="1200" kern="1200" dirty="0" smtClean="0">
              <a:solidFill>
                <a:schemeClr val="tx1"/>
              </a:solidFill>
              <a:effectLst/>
              <a:latin typeface="+mn-lt"/>
              <a:ea typeface="+mn-ea"/>
              <a:cs typeface="+mn-cs"/>
            </a:endParaRPr>
          </a:p>
          <a:p>
            <a:pPr marL="628650" lvl="1" indent="-171450">
              <a:buFont typeface="Arial"/>
              <a:buChar char="•"/>
            </a:pPr>
            <a:r>
              <a:rPr lang="en-GB" sz="1200" kern="1200" dirty="0" smtClean="0">
                <a:solidFill>
                  <a:schemeClr val="tx1"/>
                </a:solidFill>
                <a:effectLst/>
                <a:latin typeface="+mn-lt"/>
                <a:ea typeface="+mn-ea"/>
                <a:cs typeface="+mn-cs"/>
              </a:rPr>
              <a:t>Basic science related to pre-infection / prevention: </a:t>
            </a:r>
            <a:r>
              <a:rPr lang="en-US" sz="1200" kern="1200" dirty="0" smtClean="0">
                <a:solidFill>
                  <a:schemeClr val="tx1"/>
                </a:solidFill>
                <a:effectLst/>
                <a:latin typeface="+mn-lt"/>
                <a:ea typeface="+mn-ea"/>
                <a:cs typeface="+mn-cs"/>
              </a:rPr>
              <a:t>HIV vaccine pipeline and </a:t>
            </a:r>
            <a:r>
              <a:rPr lang="en-GB" sz="1200" kern="1200" dirty="0" smtClean="0">
                <a:solidFill>
                  <a:schemeClr val="tx1"/>
                </a:solidFill>
                <a:effectLst/>
                <a:latin typeface="+mn-lt"/>
                <a:ea typeface="+mn-ea"/>
                <a:cs typeface="+mn-cs"/>
              </a:rPr>
              <a:t>c</a:t>
            </a:r>
            <a:r>
              <a:rPr lang="en-US" sz="1200" kern="1200" dirty="0" err="1" smtClean="0">
                <a:solidFill>
                  <a:schemeClr val="tx1"/>
                </a:solidFill>
                <a:effectLst/>
                <a:latin typeface="+mn-lt"/>
                <a:ea typeface="+mn-ea"/>
                <a:cs typeface="+mn-cs"/>
              </a:rPr>
              <a:t>orrelates</a:t>
            </a:r>
            <a:r>
              <a:rPr lang="en-US" sz="1200" kern="1200" dirty="0" smtClean="0">
                <a:solidFill>
                  <a:schemeClr val="tx1"/>
                </a:solidFill>
                <a:effectLst/>
                <a:latin typeface="+mn-lt"/>
                <a:ea typeface="+mn-ea"/>
                <a:cs typeface="+mn-cs"/>
              </a:rPr>
              <a:t> of vaccine protection + </a:t>
            </a:r>
            <a:r>
              <a:rPr lang="en-GB" sz="1200" kern="1200" dirty="0" smtClean="0">
                <a:solidFill>
                  <a:schemeClr val="tx1"/>
                </a:solidFill>
                <a:effectLst/>
                <a:latin typeface="+mn-lt"/>
                <a:ea typeface="+mn-ea"/>
                <a:cs typeface="+mn-cs"/>
              </a:rPr>
              <a:t>c</a:t>
            </a:r>
            <a:r>
              <a:rPr lang="en-US" sz="1200" kern="1200" dirty="0" err="1" smtClean="0">
                <a:solidFill>
                  <a:schemeClr val="tx1"/>
                </a:solidFill>
                <a:effectLst/>
                <a:latin typeface="+mn-lt"/>
                <a:ea typeface="+mn-ea"/>
                <a:cs typeface="+mn-cs"/>
              </a:rPr>
              <a:t>orrelates</a:t>
            </a:r>
            <a:r>
              <a:rPr lang="en-US" sz="1200" kern="1200" dirty="0" smtClean="0">
                <a:solidFill>
                  <a:schemeClr val="tx1"/>
                </a:solidFill>
                <a:effectLst/>
                <a:latin typeface="+mn-lt"/>
                <a:ea typeface="+mn-ea"/>
                <a:cs typeface="+mn-cs"/>
              </a:rPr>
              <a:t> of HIV acquisition</a:t>
            </a:r>
          </a:p>
          <a:p>
            <a:pPr marL="628650" lvl="1" indent="-171450">
              <a:buFont typeface="Arial"/>
              <a:buChar char="•"/>
            </a:pPr>
            <a:r>
              <a:rPr lang="en-GB" sz="1200" kern="1200" dirty="0" smtClean="0">
                <a:solidFill>
                  <a:schemeClr val="tx1"/>
                </a:solidFill>
                <a:effectLst/>
                <a:latin typeface="+mn-lt"/>
                <a:ea typeface="+mn-ea"/>
                <a:cs typeface="+mn-cs"/>
              </a:rPr>
              <a:t>Basic science related to post-infection: </a:t>
            </a:r>
            <a:r>
              <a:rPr lang="en-US" sz="1200" kern="1200" dirty="0" smtClean="0">
                <a:solidFill>
                  <a:schemeClr val="tx1"/>
                </a:solidFill>
                <a:effectLst/>
                <a:latin typeface="+mn-lt"/>
                <a:ea typeface="+mn-ea"/>
                <a:cs typeface="+mn-cs"/>
              </a:rPr>
              <a:t>latent HIV reservoir and opportunities for cure + acute HIV infection</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C7D159-9DD4-41A1-915D-943A0A890F2B}" type="slidenum">
              <a:rPr lang="en-GB" smtClean="0"/>
              <a:t>3</a:t>
            </a:fld>
            <a:endParaRPr lang="en-GB"/>
          </a:p>
        </p:txBody>
      </p:sp>
    </p:spTree>
    <p:extLst>
      <p:ext uri="{BB962C8B-B14F-4D97-AF65-F5344CB8AC3E}">
        <p14:creationId xmlns:p14="http://schemas.microsoft.com/office/powerpoint/2010/main" val="1369506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sz="1200" b="1" u="sng" kern="1200" dirty="0" smtClean="0">
                <a:solidFill>
                  <a:schemeClr val="tx1"/>
                </a:solidFill>
                <a:effectLst/>
                <a:latin typeface="+mn-lt"/>
                <a:ea typeface="+mn-ea"/>
                <a:cs typeface="+mn-cs"/>
              </a:rPr>
              <a:t>BEKKER</a:t>
            </a:r>
          </a:p>
          <a:p>
            <a:pPr marL="171450" indent="-171450">
              <a:buFont typeface="Arial"/>
              <a:buChar char="•"/>
            </a:pPr>
            <a:r>
              <a:rPr lang="en-US" sz="1200" b="1" kern="1200" dirty="0" smtClean="0">
                <a:solidFill>
                  <a:schemeClr val="tx1"/>
                </a:solidFill>
                <a:effectLst/>
                <a:latin typeface="+mn-lt"/>
                <a:ea typeface="+mn-ea"/>
                <a:cs typeface="+mn-cs"/>
              </a:rPr>
              <a:t>Background: </a:t>
            </a:r>
            <a:r>
              <a:rPr lang="en-US" sz="1200" kern="1200" dirty="0" smtClean="0">
                <a:solidFill>
                  <a:schemeClr val="tx1"/>
                </a:solidFill>
                <a:effectLst/>
                <a:latin typeface="+mn-lt"/>
                <a:ea typeface="+mn-ea"/>
                <a:cs typeface="+mn-cs"/>
              </a:rPr>
              <a:t>The RV144 ALVAC-HIV/AIDSVAX® B/E/alum HIV vaccine trial conducted in Thailand demonstrated 31% vaccine efficacy at 3.5 years. Following RV144, vaccine components were modified to express HIV-1 antigens matched to circulating clade C strains, the adjuvant was changed to MF59 and a booster immunization was added. The vaccine regimen of clade C ALVAC-HIV (strains ZM96 and LAI), and bivalent subtype C gp120 (strains 1086.C and TV-1) /MF59 is being tested in a phase1/2 trial, HVTN100 in 6 South African clinical trial sites. Archived RV144 samples were contemporaneously compared to vaccine-induced immune responses in HVTN100 samples. Four pre-specified immune criteria associated with vaccine take; potency and correlates of risk in RV144 guided the decision about whether or not to proceed to a phase 2b efficacy trial.</a:t>
            </a:r>
          </a:p>
          <a:p>
            <a:pPr marL="171450" indent="-171450">
              <a:buFont typeface="Arial"/>
              <a:buChar char="•"/>
            </a:pPr>
            <a:r>
              <a:rPr lang="en-US" sz="1200" b="1" kern="1200" dirty="0" smtClean="0">
                <a:solidFill>
                  <a:schemeClr val="tx1"/>
                </a:solidFill>
                <a:effectLst/>
                <a:latin typeface="+mn-lt"/>
                <a:ea typeface="+mn-ea"/>
                <a:cs typeface="+mn-cs"/>
              </a:rPr>
              <a:t>Methods: </a:t>
            </a:r>
            <a:r>
              <a:rPr lang="en-US" sz="1200" kern="1200" dirty="0" smtClean="0">
                <a:solidFill>
                  <a:schemeClr val="tx1"/>
                </a:solidFill>
                <a:effectLst/>
                <a:latin typeface="+mn-lt"/>
                <a:ea typeface="+mn-ea"/>
                <a:cs typeface="+mn-cs"/>
              </a:rPr>
              <a:t>52 HIV-uninfected adults (43% female) were enrolled and randomly assigned to receive vaccine (n= 210) or placebo (n=42). </a:t>
            </a:r>
            <a:r>
              <a:rPr lang="en-US" sz="1200" kern="1200" dirty="0" err="1" smtClean="0">
                <a:solidFill>
                  <a:schemeClr val="tx1"/>
                </a:solidFill>
                <a:effectLst/>
                <a:latin typeface="+mn-lt"/>
                <a:ea typeface="+mn-ea"/>
                <a:cs typeface="+mn-cs"/>
              </a:rPr>
              <a:t>Humoral</a:t>
            </a:r>
            <a:r>
              <a:rPr lang="en-US" sz="1200" kern="1200" dirty="0" smtClean="0">
                <a:solidFill>
                  <a:schemeClr val="tx1"/>
                </a:solidFill>
                <a:effectLst/>
                <a:latin typeface="+mn-lt"/>
                <a:ea typeface="+mn-ea"/>
                <a:cs typeface="+mn-cs"/>
              </a:rPr>
              <a:t> and cellular responses were measured 2 weeks after the 6-month vaccination (ALVAC-HIV/Bivalent Subtype C gp120/MF59 boost) in HVTN100 (185 vaccine/ 37 placebo) and contemporaneously assayed RV144 (201 vaccine/ 24 placebo) samples from per-protocol participants. Twelve-month booster vaccinations are currently ongoing.</a:t>
            </a:r>
          </a:p>
          <a:p>
            <a:pPr marL="171450" indent="-171450">
              <a:buFont typeface="Arial"/>
              <a:buChar char="•"/>
            </a:pPr>
            <a:r>
              <a:rPr lang="en-US" sz="1200" b="1" kern="1200" dirty="0" smtClean="0">
                <a:solidFill>
                  <a:schemeClr val="tx1"/>
                </a:solidFill>
                <a:effectLst/>
                <a:latin typeface="+mn-lt"/>
                <a:ea typeface="+mn-ea"/>
                <a:cs typeface="+mn-cs"/>
              </a:rPr>
              <a:t>Results: </a:t>
            </a:r>
            <a:r>
              <a:rPr lang="en-US" sz="1200" kern="1200" dirty="0" smtClean="0">
                <a:solidFill>
                  <a:schemeClr val="tx1"/>
                </a:solidFill>
                <a:effectLst/>
                <a:latin typeface="+mn-lt"/>
                <a:ea typeface="+mn-ea"/>
                <a:cs typeface="+mn-cs"/>
              </a:rPr>
              <a:t>No safety concerns were identified. 100% of HVTN100 vaccine-recipients developed </a:t>
            </a:r>
            <a:r>
              <a:rPr lang="en-US" sz="1200" kern="1200" dirty="0" err="1" smtClean="0">
                <a:solidFill>
                  <a:schemeClr val="tx1"/>
                </a:solidFill>
                <a:effectLst/>
                <a:latin typeface="+mn-lt"/>
                <a:ea typeface="+mn-ea"/>
                <a:cs typeface="+mn-cs"/>
              </a:rPr>
              <a:t>IgG</a:t>
            </a:r>
            <a:r>
              <a:rPr lang="en-US" sz="1200" kern="1200" dirty="0" smtClean="0">
                <a:solidFill>
                  <a:schemeClr val="tx1"/>
                </a:solidFill>
                <a:effectLst/>
                <a:latin typeface="+mn-lt"/>
                <a:ea typeface="+mn-ea"/>
                <a:cs typeface="+mn-cs"/>
              </a:rPr>
              <a:t> binding antibodies to all three clade C gp120 vaccine-matched envelope insert antigens with significantly higher titers (3.6-8.8 fold, P''s &lt; 0.001) than in RV144 to the corresponding RV144 vaccine-matched antigens. CD4 T cell response rate to the ALVAC ZM96 envelope antigen in HVTN100 was 57.5% vs. 41.4% to 92TH023 in RV144 (P=0.002), with a significantly greater 5-function </a:t>
            </a:r>
            <a:r>
              <a:rPr lang="en-US" sz="1200" kern="1200" dirty="0" err="1" smtClean="0">
                <a:solidFill>
                  <a:schemeClr val="tx1"/>
                </a:solidFill>
                <a:effectLst/>
                <a:latin typeface="+mn-lt"/>
                <a:ea typeface="+mn-ea"/>
                <a:cs typeface="+mn-cs"/>
              </a:rPr>
              <a:t>polyfunctionality</a:t>
            </a:r>
            <a:r>
              <a:rPr lang="en-US" sz="1200" kern="1200" dirty="0" smtClean="0">
                <a:solidFill>
                  <a:schemeClr val="tx1"/>
                </a:solidFill>
                <a:effectLst/>
                <a:latin typeface="+mn-lt"/>
                <a:ea typeface="+mn-ea"/>
                <a:cs typeface="+mn-cs"/>
              </a:rPr>
              <a:t> score in HVTN100 (P &lt; 0. 001). 80% (95%CI=74.0%-85.4%) of participants in HVTN100 demonstrated an </a:t>
            </a:r>
            <a:r>
              <a:rPr lang="en-US" sz="1200" kern="1200" dirty="0" err="1" smtClean="0">
                <a:solidFill>
                  <a:schemeClr val="tx1"/>
                </a:solidFill>
                <a:effectLst/>
                <a:latin typeface="+mn-lt"/>
                <a:ea typeface="+mn-ea"/>
                <a:cs typeface="+mn-cs"/>
              </a:rPr>
              <a:t>IgG</a:t>
            </a:r>
            <a:r>
              <a:rPr lang="en-US" sz="1200" kern="1200" dirty="0" smtClean="0">
                <a:solidFill>
                  <a:schemeClr val="tx1"/>
                </a:solidFill>
                <a:effectLst/>
                <a:latin typeface="+mn-lt"/>
                <a:ea typeface="+mn-ea"/>
                <a:cs typeface="+mn-cs"/>
              </a:rPr>
              <a:t> response to at least one of the three vaccine-matched V1V2 antigens, above the 63% threshold needed to predict 50% vaccine efficacy in a Phase 2b trial under a V1V2 correlate of protection model.</a:t>
            </a:r>
          </a:p>
          <a:p>
            <a:pPr marL="171450" indent="-171450">
              <a:buFont typeface="Arial"/>
              <a:buChar char="•"/>
            </a:pPr>
            <a:r>
              <a:rPr lang="en-US" sz="1200" b="1" kern="1200" dirty="0" smtClean="0">
                <a:solidFill>
                  <a:schemeClr val="tx1"/>
                </a:solidFill>
                <a:effectLst/>
                <a:latin typeface="+mn-lt"/>
                <a:ea typeface="+mn-ea"/>
                <a:cs typeface="+mn-cs"/>
              </a:rPr>
              <a:t>Conclusions: </a:t>
            </a:r>
            <a:r>
              <a:rPr lang="en-US" sz="1200" kern="1200" dirty="0" smtClean="0">
                <a:solidFill>
                  <a:schemeClr val="tx1"/>
                </a:solidFill>
                <a:effectLst/>
                <a:latin typeface="+mn-lt"/>
                <a:ea typeface="+mn-ea"/>
                <a:cs typeface="+mn-cs"/>
              </a:rPr>
              <a:t>Cellular and </a:t>
            </a:r>
            <a:r>
              <a:rPr lang="en-US" sz="1200" kern="1200" dirty="0" err="1" smtClean="0">
                <a:solidFill>
                  <a:schemeClr val="tx1"/>
                </a:solidFill>
                <a:effectLst/>
                <a:latin typeface="+mn-lt"/>
                <a:ea typeface="+mn-ea"/>
                <a:cs typeface="+mn-cs"/>
              </a:rPr>
              <a:t>humoral</a:t>
            </a:r>
            <a:r>
              <a:rPr lang="en-US" sz="1200" kern="1200" dirty="0" smtClean="0">
                <a:solidFill>
                  <a:schemeClr val="tx1"/>
                </a:solidFill>
                <a:effectLst/>
                <a:latin typeface="+mn-lt"/>
                <a:ea typeface="+mn-ea"/>
                <a:cs typeface="+mn-cs"/>
              </a:rPr>
              <a:t> immune responses in HVTN100 met pre-specified criteria, supporting future evaluation in a phase 2b vaccine efficacy trial. This will also be critical for defining relevant correlates of protection of this regimen in Southern African.</a:t>
            </a:r>
          </a:p>
          <a:p>
            <a:pPr marL="0" indent="0">
              <a:buFont typeface="Arial"/>
              <a:buNone/>
            </a:pPr>
            <a:endParaRPr lang="en-US" dirty="0" smtClean="0"/>
          </a:p>
        </p:txBody>
      </p:sp>
      <p:sp>
        <p:nvSpPr>
          <p:cNvPr id="4" name="Slide Number Placeholder 3"/>
          <p:cNvSpPr>
            <a:spLocks noGrp="1"/>
          </p:cNvSpPr>
          <p:nvPr>
            <p:ph type="sldNum" sz="quarter" idx="10"/>
          </p:nvPr>
        </p:nvSpPr>
        <p:spPr/>
        <p:txBody>
          <a:bodyPr/>
          <a:lstStyle/>
          <a:p>
            <a:fld id="{6FC7D159-9DD4-41A1-915D-943A0A890F2B}" type="slidenum">
              <a:rPr lang="en-GB" smtClean="0"/>
              <a:t>6</a:t>
            </a:fld>
            <a:endParaRPr lang="en-GB"/>
          </a:p>
        </p:txBody>
      </p:sp>
    </p:spTree>
    <p:extLst>
      <p:ext uri="{BB962C8B-B14F-4D97-AF65-F5344CB8AC3E}">
        <p14:creationId xmlns:p14="http://schemas.microsoft.com/office/powerpoint/2010/main" val="2828076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b="1" u="sng" kern="1200" dirty="0" smtClean="0">
                <a:solidFill>
                  <a:schemeClr val="tx1"/>
                </a:solidFill>
                <a:effectLst/>
                <a:latin typeface="+mn-lt"/>
                <a:ea typeface="+mn-ea"/>
                <a:cs typeface="+mn-cs"/>
              </a:rPr>
              <a:t>BEKKER</a:t>
            </a:r>
            <a:endParaRPr lang="en-US" sz="1200" b="1" kern="1200" dirty="0" smtClean="0">
              <a:solidFill>
                <a:schemeClr val="tx1"/>
              </a:solidFill>
              <a:effectLst/>
              <a:latin typeface="+mn-lt"/>
              <a:ea typeface="+mn-ea"/>
              <a:cs typeface="+mn-cs"/>
            </a:endParaRPr>
          </a:p>
          <a:p>
            <a:pPr marL="171450" indent="-171450">
              <a:buFont typeface="Arial"/>
              <a:buChar char="•"/>
            </a:pPr>
            <a:r>
              <a:rPr lang="en-US" sz="1200" b="1" kern="1200" dirty="0" smtClean="0">
                <a:solidFill>
                  <a:schemeClr val="tx1"/>
                </a:solidFill>
                <a:effectLst/>
                <a:latin typeface="+mn-lt"/>
                <a:ea typeface="+mn-ea"/>
                <a:cs typeface="+mn-cs"/>
              </a:rPr>
              <a:t>Background: </a:t>
            </a:r>
            <a:r>
              <a:rPr lang="en-US" sz="1200" kern="1200" dirty="0" smtClean="0">
                <a:solidFill>
                  <a:schemeClr val="tx1"/>
                </a:solidFill>
                <a:effectLst/>
                <a:latin typeface="+mn-lt"/>
                <a:ea typeface="+mn-ea"/>
                <a:cs typeface="+mn-cs"/>
              </a:rPr>
              <a:t>The RV144 ALVAC-HIV/AIDSVAX® B/E/alum HIV vaccine trial conducted in Thailand demonstrated 31% vaccine efficacy at 3.5 years. Following RV144, vaccine components were modified to express HIV-1 antigens matched to circulating clade C strains, the adjuvant was changed to MF59 and a booster immunization was added. The vaccine regimen of clade C ALVAC-HIV (strains ZM96 and LAI), and bivalent subtype C gp120 (strains 1086.C and TV-1) /MF59 is being tested in a phase1/2 trial, HVTN100 in 6 South African clinical trial sites. Archived RV144 samples were contemporaneously compared to vaccine-induced immune responses in HVTN100 samples. Four pre-specified immune criteria associated with vaccine take; potency and correlates of risk in RV144 guided the decision about whether or not to proceed to a phase 2b efficacy trial.</a:t>
            </a:r>
          </a:p>
          <a:p>
            <a:pPr marL="171450" indent="-171450">
              <a:buFont typeface="Arial"/>
              <a:buChar char="•"/>
            </a:pPr>
            <a:r>
              <a:rPr lang="en-US" sz="1200" b="1" kern="1200" dirty="0" smtClean="0">
                <a:solidFill>
                  <a:schemeClr val="tx1"/>
                </a:solidFill>
                <a:effectLst/>
                <a:latin typeface="+mn-lt"/>
                <a:ea typeface="+mn-ea"/>
                <a:cs typeface="+mn-cs"/>
              </a:rPr>
              <a:t>Methods: </a:t>
            </a:r>
            <a:r>
              <a:rPr lang="en-US" sz="1200" kern="1200" dirty="0" smtClean="0">
                <a:solidFill>
                  <a:schemeClr val="tx1"/>
                </a:solidFill>
                <a:effectLst/>
                <a:latin typeface="+mn-lt"/>
                <a:ea typeface="+mn-ea"/>
                <a:cs typeface="+mn-cs"/>
              </a:rPr>
              <a:t>52 HIV-uninfected adults (43% female) were enrolled and randomly assigned to receive vaccine (n= 210) or placebo (n=42). </a:t>
            </a:r>
            <a:r>
              <a:rPr lang="en-US" sz="1200" kern="1200" dirty="0" err="1" smtClean="0">
                <a:solidFill>
                  <a:schemeClr val="tx1"/>
                </a:solidFill>
                <a:effectLst/>
                <a:latin typeface="+mn-lt"/>
                <a:ea typeface="+mn-ea"/>
                <a:cs typeface="+mn-cs"/>
              </a:rPr>
              <a:t>Humoral</a:t>
            </a:r>
            <a:r>
              <a:rPr lang="en-US" sz="1200" kern="1200" dirty="0" smtClean="0">
                <a:solidFill>
                  <a:schemeClr val="tx1"/>
                </a:solidFill>
                <a:effectLst/>
                <a:latin typeface="+mn-lt"/>
                <a:ea typeface="+mn-ea"/>
                <a:cs typeface="+mn-cs"/>
              </a:rPr>
              <a:t> and cellular responses were measured 2 weeks after the 6-month vaccination (ALVAC-HIV/Bivalent Subtype C gp120/MF59 boost) in HVTN100 (185 vaccine/ 37 placebo) and contemporaneously assayed RV144 (201 vaccine/ 24 placebo) samples from per-protocol participants. Twelve-month booster vaccinations are currently ongoing.</a:t>
            </a:r>
          </a:p>
          <a:p>
            <a:pPr marL="171450" indent="-171450">
              <a:buFont typeface="Arial"/>
              <a:buChar char="•"/>
            </a:pPr>
            <a:r>
              <a:rPr lang="en-US" sz="1200" b="1" kern="1200" dirty="0" smtClean="0">
                <a:solidFill>
                  <a:schemeClr val="tx1"/>
                </a:solidFill>
                <a:effectLst/>
                <a:latin typeface="+mn-lt"/>
                <a:ea typeface="+mn-ea"/>
                <a:cs typeface="+mn-cs"/>
              </a:rPr>
              <a:t>Results: </a:t>
            </a:r>
            <a:r>
              <a:rPr lang="en-US" sz="1200" kern="1200" dirty="0" smtClean="0">
                <a:solidFill>
                  <a:schemeClr val="tx1"/>
                </a:solidFill>
                <a:effectLst/>
                <a:latin typeface="+mn-lt"/>
                <a:ea typeface="+mn-ea"/>
                <a:cs typeface="+mn-cs"/>
              </a:rPr>
              <a:t>No safety concerns were identified. 100% of HVTN100 vaccine-recipients developed </a:t>
            </a:r>
            <a:r>
              <a:rPr lang="en-US" sz="1200" kern="1200" dirty="0" err="1" smtClean="0">
                <a:solidFill>
                  <a:schemeClr val="tx1"/>
                </a:solidFill>
                <a:effectLst/>
                <a:latin typeface="+mn-lt"/>
                <a:ea typeface="+mn-ea"/>
                <a:cs typeface="+mn-cs"/>
              </a:rPr>
              <a:t>IgG</a:t>
            </a:r>
            <a:r>
              <a:rPr lang="en-US" sz="1200" kern="1200" dirty="0" smtClean="0">
                <a:solidFill>
                  <a:schemeClr val="tx1"/>
                </a:solidFill>
                <a:effectLst/>
                <a:latin typeface="+mn-lt"/>
                <a:ea typeface="+mn-ea"/>
                <a:cs typeface="+mn-cs"/>
              </a:rPr>
              <a:t> binding antibodies to all three clade C gp120 vaccine-matched envelope insert antigens with significantly higher titers (3.6-8.8 fold, P''s &lt; 0.001) than in RV144 to the corresponding RV144 vaccine-matched antigens. CD4 T cell response rate to the ALVAC ZM96 envelope antigen in HVTN100 was 57.5% vs. 41.4% to 92TH023 in RV144 (P=0.002), with a significantly greater 5-function </a:t>
            </a:r>
            <a:r>
              <a:rPr lang="en-US" sz="1200" kern="1200" dirty="0" err="1" smtClean="0">
                <a:solidFill>
                  <a:schemeClr val="tx1"/>
                </a:solidFill>
                <a:effectLst/>
                <a:latin typeface="+mn-lt"/>
                <a:ea typeface="+mn-ea"/>
                <a:cs typeface="+mn-cs"/>
              </a:rPr>
              <a:t>polyfunctionality</a:t>
            </a:r>
            <a:r>
              <a:rPr lang="en-US" sz="1200" kern="1200" dirty="0" smtClean="0">
                <a:solidFill>
                  <a:schemeClr val="tx1"/>
                </a:solidFill>
                <a:effectLst/>
                <a:latin typeface="+mn-lt"/>
                <a:ea typeface="+mn-ea"/>
                <a:cs typeface="+mn-cs"/>
              </a:rPr>
              <a:t> score in HVTN100 (P &lt; 0. 001). 80% (95%CI=74.0%-85.4%) of participants in HVTN100 demonstrated an </a:t>
            </a:r>
            <a:r>
              <a:rPr lang="en-US" sz="1200" kern="1200" dirty="0" err="1" smtClean="0">
                <a:solidFill>
                  <a:schemeClr val="tx1"/>
                </a:solidFill>
                <a:effectLst/>
                <a:latin typeface="+mn-lt"/>
                <a:ea typeface="+mn-ea"/>
                <a:cs typeface="+mn-cs"/>
              </a:rPr>
              <a:t>IgG</a:t>
            </a:r>
            <a:r>
              <a:rPr lang="en-US" sz="1200" kern="1200" dirty="0" smtClean="0">
                <a:solidFill>
                  <a:schemeClr val="tx1"/>
                </a:solidFill>
                <a:effectLst/>
                <a:latin typeface="+mn-lt"/>
                <a:ea typeface="+mn-ea"/>
                <a:cs typeface="+mn-cs"/>
              </a:rPr>
              <a:t> response to at least one of the three vaccine-matched V1V2 antigens, above the 63% threshold needed to predict 50% vaccine efficacy in a Phase 2b trial under a V1V2 correlate of protection model.</a:t>
            </a:r>
          </a:p>
          <a:p>
            <a:pPr marL="171450" indent="-171450">
              <a:buFont typeface="Arial"/>
              <a:buChar char="•"/>
            </a:pPr>
            <a:r>
              <a:rPr lang="en-US" sz="1200" b="1" kern="1200" dirty="0" smtClean="0">
                <a:solidFill>
                  <a:schemeClr val="tx1"/>
                </a:solidFill>
                <a:effectLst/>
                <a:latin typeface="+mn-lt"/>
                <a:ea typeface="+mn-ea"/>
                <a:cs typeface="+mn-cs"/>
              </a:rPr>
              <a:t>Conclusions: </a:t>
            </a:r>
            <a:r>
              <a:rPr lang="en-US" sz="1200" kern="1200" dirty="0" smtClean="0">
                <a:solidFill>
                  <a:schemeClr val="tx1"/>
                </a:solidFill>
                <a:effectLst/>
                <a:latin typeface="+mn-lt"/>
                <a:ea typeface="+mn-ea"/>
                <a:cs typeface="+mn-cs"/>
              </a:rPr>
              <a:t>Cellular and </a:t>
            </a:r>
            <a:r>
              <a:rPr lang="en-US" sz="1200" kern="1200" dirty="0" err="1" smtClean="0">
                <a:solidFill>
                  <a:schemeClr val="tx1"/>
                </a:solidFill>
                <a:effectLst/>
                <a:latin typeface="+mn-lt"/>
                <a:ea typeface="+mn-ea"/>
                <a:cs typeface="+mn-cs"/>
              </a:rPr>
              <a:t>humoral</a:t>
            </a:r>
            <a:r>
              <a:rPr lang="en-US" sz="1200" kern="1200" dirty="0" smtClean="0">
                <a:solidFill>
                  <a:schemeClr val="tx1"/>
                </a:solidFill>
                <a:effectLst/>
                <a:latin typeface="+mn-lt"/>
                <a:ea typeface="+mn-ea"/>
                <a:cs typeface="+mn-cs"/>
              </a:rPr>
              <a:t> immune responses in HVTN100 met pre-specified criteria, supporting future evaluation in a phase 2b vaccine efficacy trial. This will also be critical for defining relevant correlates of protection of this regimen in Southern African.</a:t>
            </a:r>
          </a:p>
          <a:p>
            <a:pPr marL="171450" indent="-171450">
              <a:buFont typeface="Arial"/>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6FC7D159-9DD4-41A1-915D-943A0A890F2B}" type="slidenum">
              <a:rPr lang="en-GB" smtClean="0"/>
              <a:t>7</a:t>
            </a:fld>
            <a:endParaRPr lang="en-GB"/>
          </a:p>
        </p:txBody>
      </p:sp>
    </p:spTree>
    <p:extLst>
      <p:ext uri="{BB962C8B-B14F-4D97-AF65-F5344CB8AC3E}">
        <p14:creationId xmlns:p14="http://schemas.microsoft.com/office/powerpoint/2010/main" val="4009326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sz="1200" kern="1200" dirty="0" smtClean="0">
                <a:solidFill>
                  <a:schemeClr val="tx1"/>
                </a:solidFill>
                <a:effectLst/>
                <a:latin typeface="+mn-lt"/>
                <a:ea typeface="+mn-ea"/>
                <a:cs typeface="+mn-cs"/>
              </a:rPr>
              <a:t>The AMP (antibody-mediated prevention) Studies are two multinational Phase 2b clinical trials of an intravenously delivered investigational antibody for preventing HIV infection. The trials will test whether giving people an investigational anti-HIV antibody called VRC01 as an intravenous infusion every 8 weeks is safe, tolerable and effective at preventing HIV infection. The trials also are designed to answer fundamental questions for the fields of HIV prevention and vaccine research.</a:t>
            </a:r>
            <a:endParaRPr lang="en-US" sz="1200" kern="1200" dirty="0" smtClean="0">
              <a:solidFill>
                <a:schemeClr val="tx1"/>
              </a:solidFill>
              <a:effectLst/>
              <a:latin typeface="+mn-lt"/>
              <a:ea typeface="+mn-ea"/>
              <a:cs typeface="+mn-cs"/>
            </a:endParaRPr>
          </a:p>
          <a:p>
            <a:pPr marL="171450" indent="-171450">
              <a:buFont typeface="Arial"/>
              <a:buChar char="•"/>
            </a:pPr>
            <a:r>
              <a:rPr lang="en-GB" sz="1200" kern="1200" dirty="0" smtClean="0">
                <a:solidFill>
                  <a:schemeClr val="tx1"/>
                </a:solidFill>
                <a:effectLst/>
                <a:latin typeface="+mn-lt"/>
                <a:ea typeface="+mn-ea"/>
                <a:cs typeface="+mn-cs"/>
              </a:rPr>
              <a:t>Laboratory studies have shown that the VRC01 antibody stops up to 90 </a:t>
            </a:r>
            <a:r>
              <a:rPr lang="en-GB" sz="1200" kern="1200" dirty="0" err="1" smtClean="0">
                <a:solidFill>
                  <a:schemeClr val="tx1"/>
                </a:solidFill>
                <a:effectLst/>
                <a:latin typeface="+mn-lt"/>
                <a:ea typeface="+mn-ea"/>
                <a:cs typeface="+mn-cs"/>
              </a:rPr>
              <a:t>percent</a:t>
            </a:r>
            <a:r>
              <a:rPr lang="en-GB" sz="1200" kern="1200" dirty="0" smtClean="0">
                <a:solidFill>
                  <a:schemeClr val="tx1"/>
                </a:solidFill>
                <a:effectLst/>
                <a:latin typeface="+mn-lt"/>
                <a:ea typeface="+mn-ea"/>
                <a:cs typeface="+mn-cs"/>
              </a:rPr>
              <a:t> of a globally representative sample of nearly 200 HIV strains from infecting human cells. For this reason, it is considered to be a broadly neutralizing antibody. It was first discovered in the blood of an HIV-infected person whose body was able to control the infection without antiretroviral drugs for many years before needing treatment.</a:t>
            </a:r>
            <a:endParaRPr lang="en-US" sz="1200" kern="1200" dirty="0" smtClean="0">
              <a:solidFill>
                <a:schemeClr val="tx1"/>
              </a:solidFill>
              <a:effectLst/>
              <a:latin typeface="+mn-lt"/>
              <a:ea typeface="+mn-ea"/>
              <a:cs typeface="+mn-cs"/>
            </a:endParaRPr>
          </a:p>
          <a:p>
            <a:pPr marL="171450" indent="-171450">
              <a:buFont typeface="Arial"/>
              <a:buChar char="•"/>
            </a:pPr>
            <a:r>
              <a:rPr lang="en-GB" sz="1200" kern="1200" dirty="0" smtClean="0">
                <a:solidFill>
                  <a:schemeClr val="tx1"/>
                </a:solidFill>
                <a:effectLst/>
                <a:latin typeface="+mn-lt"/>
                <a:ea typeface="+mn-ea"/>
                <a:cs typeface="+mn-cs"/>
              </a:rPr>
              <a:t>Many scientists believe that if a vaccine were developed that elicited broadly neutralizing HIV antibodies in healthy people, it would protect them from HIV infection. The AMP Studies will test this hypothesis by directly giving people the VRC01 antibody. In addition, the studies could clarify what level of broadly neutralizing antibodies a vaccine or other long-acting HIV prevention method needs to achieve and maintain to provide sustained protection from the virus.</a:t>
            </a:r>
            <a:endParaRPr lang="en-US" sz="1200" kern="1200" dirty="0" smtClean="0">
              <a:solidFill>
                <a:schemeClr val="tx1"/>
              </a:solidFill>
              <a:effectLst/>
              <a:latin typeface="+mn-lt"/>
              <a:ea typeface="+mn-ea"/>
              <a:cs typeface="+mn-cs"/>
            </a:endParaRPr>
          </a:p>
          <a:p>
            <a:pPr marL="171450" indent="-171450">
              <a:buFont typeface="Arial"/>
              <a:buChar char="•"/>
            </a:pPr>
            <a:r>
              <a:rPr lang="en-GB" sz="1200" kern="1200" dirty="0" smtClean="0">
                <a:solidFill>
                  <a:schemeClr val="tx1"/>
                </a:solidFill>
                <a:effectLst/>
                <a:latin typeface="+mn-lt"/>
                <a:ea typeface="+mn-ea"/>
                <a:cs typeface="+mn-cs"/>
              </a:rPr>
              <a:t>HVTN 703/HPTN 081 will be conducted at 15 sites in Botswana, Kenya, Malawi, Mozambique, South Africa, Tanzania and Zimbabwe. HVTN 704/HPTN 085 will be conducted at 24 sites in Brazil, Peru and the United States.</a:t>
            </a:r>
            <a:endParaRPr lang="en-US" sz="1200" kern="1200" dirty="0" smtClean="0">
              <a:solidFill>
                <a:schemeClr val="tx1"/>
              </a:solidFill>
              <a:effectLst/>
              <a:latin typeface="+mn-lt"/>
              <a:ea typeface="+mn-ea"/>
              <a:cs typeface="+mn-cs"/>
            </a:endParaRPr>
          </a:p>
          <a:p>
            <a:pPr marL="171450" indent="-171450">
              <a:buFont typeface="Arial"/>
              <a:buChar char="•"/>
            </a:pPr>
            <a:r>
              <a:rPr lang="en-GB" sz="1200" kern="1200" dirty="0" smtClean="0">
                <a:solidFill>
                  <a:schemeClr val="tx1"/>
                </a:solidFill>
                <a:effectLst/>
                <a:latin typeface="+mn-lt"/>
                <a:ea typeface="+mn-ea"/>
                <a:cs typeface="+mn-cs"/>
              </a:rPr>
              <a:t>Both studies are Phase 2b trials. Volunteers will be assigned at random to receive an intravenous infusion of either the VRC01 antibody at a dose of 30 milligrams per kilogram (mg/kg), VRC01 at a dose of 10 mg/kg, or a saline solution (a placebo). Neither the volunteers nor the study investigators will know who receives which type of infusion until the end of the study. Volunteers will receive a total of 10 infusions, once every 8 weeks, and then will be followed for 20 more weeks.</a:t>
            </a:r>
            <a:endParaRPr lang="en-US" sz="1200" kern="1200" dirty="0" smtClean="0">
              <a:solidFill>
                <a:schemeClr val="tx1"/>
              </a:solidFill>
              <a:effectLst/>
              <a:latin typeface="+mn-lt"/>
              <a:ea typeface="+mn-ea"/>
              <a:cs typeface="+mn-cs"/>
            </a:endParaRPr>
          </a:p>
          <a:p>
            <a:pPr marL="171450" indent="-171450">
              <a:buFont typeface="Arial"/>
              <a:buChar char="•"/>
            </a:pPr>
            <a:r>
              <a:rPr lang="en-GB" sz="1200" kern="1200" dirty="0" smtClean="0">
                <a:solidFill>
                  <a:schemeClr val="tx1"/>
                </a:solidFill>
                <a:effectLst/>
                <a:latin typeface="+mn-lt"/>
                <a:ea typeface="+mn-ea"/>
                <a:cs typeface="+mn-cs"/>
              </a:rPr>
              <a:t>Volunteers will be tested for HIV infection once every 4 weeks and at any time after reporting possible exposure to the virus. Those who test positive for HIV will stop receiving infusions but will remain in the study for follow-up and be referred to professionals in their communities for appropriate medical care.</a:t>
            </a:r>
            <a:endParaRPr lang="en-US" sz="1200" kern="1200" dirty="0" smtClean="0">
              <a:solidFill>
                <a:schemeClr val="tx1"/>
              </a:solidFill>
              <a:effectLst/>
              <a:latin typeface="+mn-lt"/>
              <a:ea typeface="+mn-ea"/>
              <a:cs typeface="+mn-cs"/>
            </a:endParaRP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6FC7D159-9DD4-41A1-915D-943A0A890F2B}" type="slidenum">
              <a:rPr lang="en-GB" smtClean="0"/>
              <a:t>8</a:t>
            </a:fld>
            <a:endParaRPr lang="en-GB"/>
          </a:p>
        </p:txBody>
      </p:sp>
    </p:spTree>
    <p:extLst>
      <p:ext uri="{BB962C8B-B14F-4D97-AF65-F5344CB8AC3E}">
        <p14:creationId xmlns:p14="http://schemas.microsoft.com/office/powerpoint/2010/main" val="2198363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Each one</a:t>
            </a:r>
            <a:r>
              <a:rPr lang="en-US" baseline="0" dirty="0" smtClean="0"/>
              <a:t> of the 3 studies presented on this slide </a:t>
            </a:r>
            <a:r>
              <a:rPr lang="en-US" baseline="0" smtClean="0"/>
              <a:t>are Phase 1/2a</a:t>
            </a:r>
            <a:endParaRPr lang="en-US" dirty="0"/>
          </a:p>
        </p:txBody>
      </p:sp>
      <p:sp>
        <p:nvSpPr>
          <p:cNvPr id="4" name="Slide Number Placeholder 3"/>
          <p:cNvSpPr>
            <a:spLocks noGrp="1"/>
          </p:cNvSpPr>
          <p:nvPr>
            <p:ph type="sldNum" sz="quarter" idx="10"/>
          </p:nvPr>
        </p:nvSpPr>
        <p:spPr/>
        <p:txBody>
          <a:bodyPr/>
          <a:lstStyle/>
          <a:p>
            <a:fld id="{6FC7D159-9DD4-41A1-915D-943A0A890F2B}" type="slidenum">
              <a:rPr lang="en-GB" smtClean="0"/>
              <a:t>9</a:t>
            </a:fld>
            <a:endParaRPr lang="en-GB"/>
          </a:p>
        </p:txBody>
      </p:sp>
    </p:spTree>
    <p:extLst>
      <p:ext uri="{BB962C8B-B14F-4D97-AF65-F5344CB8AC3E}">
        <p14:creationId xmlns:p14="http://schemas.microsoft.com/office/powerpoint/2010/main" val="1274178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baseline="0" dirty="0" smtClean="0"/>
          </a:p>
        </p:txBody>
      </p:sp>
      <p:sp>
        <p:nvSpPr>
          <p:cNvPr id="4" name="Slide Number Placeholder 3"/>
          <p:cNvSpPr>
            <a:spLocks noGrp="1"/>
          </p:cNvSpPr>
          <p:nvPr>
            <p:ph type="sldNum" sz="quarter" idx="10"/>
          </p:nvPr>
        </p:nvSpPr>
        <p:spPr/>
        <p:txBody>
          <a:bodyPr/>
          <a:lstStyle/>
          <a:p>
            <a:fld id="{6FC7D159-9DD4-41A1-915D-943A0A890F2B}" type="slidenum">
              <a:rPr lang="en-GB" smtClean="0"/>
              <a:t>10</a:t>
            </a:fld>
            <a:endParaRPr lang="en-GB"/>
          </a:p>
        </p:txBody>
      </p:sp>
    </p:spTree>
    <p:extLst>
      <p:ext uri="{BB962C8B-B14F-4D97-AF65-F5344CB8AC3E}">
        <p14:creationId xmlns:p14="http://schemas.microsoft.com/office/powerpoint/2010/main" val="2410391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7D159-9DD4-41A1-915D-943A0A890F2B}" type="slidenum">
              <a:rPr lang="en-GB" smtClean="0"/>
              <a:t>12</a:t>
            </a:fld>
            <a:endParaRPr lang="en-GB"/>
          </a:p>
        </p:txBody>
      </p:sp>
    </p:spTree>
    <p:extLst>
      <p:ext uri="{BB962C8B-B14F-4D97-AF65-F5344CB8AC3E}">
        <p14:creationId xmlns:p14="http://schemas.microsoft.com/office/powerpoint/2010/main" val="701254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24"/>
            <a:ext cx="1368152" cy="1368152"/>
          </a:xfrm>
          <a:prstGeom prst="rect">
            <a:avLst/>
          </a:prstGeom>
        </p:spPr>
      </p:pic>
      <p:sp>
        <p:nvSpPr>
          <p:cNvPr id="5" name="Rectangle 4"/>
          <p:cNvSpPr/>
          <p:nvPr userDrawn="1"/>
        </p:nvSpPr>
        <p:spPr>
          <a:xfrm>
            <a:off x="0" y="6453336"/>
            <a:ext cx="9144000" cy="40466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userDrawn="1"/>
        </p:nvSpPr>
        <p:spPr>
          <a:xfrm>
            <a:off x="7149944" y="6505599"/>
            <a:ext cx="1886552" cy="292388"/>
          </a:xfrm>
          <a:prstGeom prst="rect">
            <a:avLst/>
          </a:prstGeom>
          <a:noFill/>
        </p:spPr>
        <p:txBody>
          <a:bodyPr wrap="square" rtlCol="0">
            <a:spAutoFit/>
          </a:bodyPr>
          <a:lstStyle/>
          <a:p>
            <a:pPr algn="r"/>
            <a:r>
              <a:rPr lang="fr-CH" sz="1300" dirty="0" smtClean="0">
                <a:solidFill>
                  <a:schemeClr val="bg1"/>
                </a:solidFill>
                <a:latin typeface="Arial" panose="020B0604020202020204" pitchFamily="34" charset="0"/>
                <a:cs typeface="Arial" panose="020B0604020202020204" pitchFamily="34" charset="0"/>
              </a:rPr>
              <a:t>www.iasociety.org</a:t>
            </a:r>
            <a:endParaRPr lang="en-GB" sz="1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8694468"/>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24"/>
            <a:ext cx="1368152" cy="1368152"/>
          </a:xfrm>
          <a:prstGeom prst="rect">
            <a:avLst/>
          </a:prstGeom>
        </p:spPr>
      </p:pic>
      <p:sp>
        <p:nvSpPr>
          <p:cNvPr id="7" name="Rectangle 6"/>
          <p:cNvSpPr/>
          <p:nvPr userDrawn="1"/>
        </p:nvSpPr>
        <p:spPr>
          <a:xfrm>
            <a:off x="0" y="6453336"/>
            <a:ext cx="9144000" cy="40466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userDrawn="1"/>
        </p:nvSpPr>
        <p:spPr>
          <a:xfrm>
            <a:off x="7149944" y="6505599"/>
            <a:ext cx="1886552" cy="292388"/>
          </a:xfrm>
          <a:prstGeom prst="rect">
            <a:avLst/>
          </a:prstGeom>
          <a:noFill/>
        </p:spPr>
        <p:txBody>
          <a:bodyPr wrap="square" rtlCol="0">
            <a:spAutoFit/>
          </a:bodyPr>
          <a:lstStyle/>
          <a:p>
            <a:pPr algn="r"/>
            <a:r>
              <a:rPr lang="fr-CH" sz="1300" dirty="0" smtClean="0">
                <a:solidFill>
                  <a:schemeClr val="bg1"/>
                </a:solidFill>
                <a:latin typeface="Arial" panose="020B0604020202020204" pitchFamily="34" charset="0"/>
                <a:cs typeface="Arial" panose="020B0604020202020204" pitchFamily="34" charset="0"/>
              </a:rPr>
              <a:t>www.iasociety.org</a:t>
            </a:r>
            <a:endParaRPr lang="en-GB" sz="1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1997189"/>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24"/>
            <a:ext cx="1368152" cy="1368152"/>
          </a:xfrm>
          <a:prstGeom prst="rect">
            <a:avLst/>
          </a:prstGeom>
        </p:spPr>
      </p:pic>
      <p:sp>
        <p:nvSpPr>
          <p:cNvPr id="7" name="Rectangle 6"/>
          <p:cNvSpPr/>
          <p:nvPr userDrawn="1"/>
        </p:nvSpPr>
        <p:spPr>
          <a:xfrm>
            <a:off x="0" y="6453336"/>
            <a:ext cx="9144000" cy="40466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userDrawn="1"/>
        </p:nvSpPr>
        <p:spPr>
          <a:xfrm>
            <a:off x="7149944" y="6505599"/>
            <a:ext cx="1886552" cy="292388"/>
          </a:xfrm>
          <a:prstGeom prst="rect">
            <a:avLst/>
          </a:prstGeom>
          <a:noFill/>
        </p:spPr>
        <p:txBody>
          <a:bodyPr wrap="square" rtlCol="0">
            <a:spAutoFit/>
          </a:bodyPr>
          <a:lstStyle/>
          <a:p>
            <a:pPr algn="r"/>
            <a:r>
              <a:rPr lang="fr-CH" sz="1300" dirty="0" smtClean="0">
                <a:solidFill>
                  <a:schemeClr val="bg1"/>
                </a:solidFill>
                <a:latin typeface="Arial" panose="020B0604020202020204" pitchFamily="34" charset="0"/>
                <a:cs typeface="Arial" panose="020B0604020202020204" pitchFamily="34" charset="0"/>
              </a:rPr>
              <a:t>www.iasociety.org</a:t>
            </a:r>
            <a:endParaRPr lang="en-GB" sz="1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9996394"/>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24"/>
            <a:ext cx="1368152" cy="1368152"/>
          </a:xfrm>
          <a:prstGeom prst="rect">
            <a:avLst/>
          </a:prstGeom>
        </p:spPr>
      </p:pic>
      <p:sp>
        <p:nvSpPr>
          <p:cNvPr id="7" name="Rectangle 6"/>
          <p:cNvSpPr/>
          <p:nvPr userDrawn="1"/>
        </p:nvSpPr>
        <p:spPr>
          <a:xfrm>
            <a:off x="0" y="6453336"/>
            <a:ext cx="9144000" cy="40466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userDrawn="1"/>
        </p:nvSpPr>
        <p:spPr>
          <a:xfrm>
            <a:off x="7149944" y="6505599"/>
            <a:ext cx="1886552" cy="292388"/>
          </a:xfrm>
          <a:prstGeom prst="rect">
            <a:avLst/>
          </a:prstGeom>
          <a:noFill/>
        </p:spPr>
        <p:txBody>
          <a:bodyPr wrap="square" rtlCol="0">
            <a:spAutoFit/>
          </a:bodyPr>
          <a:lstStyle/>
          <a:p>
            <a:pPr algn="r"/>
            <a:r>
              <a:rPr lang="fr-CH" sz="1300" dirty="0" smtClean="0">
                <a:solidFill>
                  <a:schemeClr val="bg1"/>
                </a:solidFill>
                <a:latin typeface="Arial" panose="020B0604020202020204" pitchFamily="34" charset="0"/>
                <a:cs typeface="Arial" panose="020B0604020202020204" pitchFamily="34" charset="0"/>
              </a:rPr>
              <a:t>www.iasociety.org</a:t>
            </a:r>
            <a:endParaRPr lang="en-GB" sz="1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238350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24"/>
            <a:ext cx="1368152" cy="1368152"/>
          </a:xfrm>
          <a:prstGeom prst="rect">
            <a:avLst/>
          </a:prstGeom>
        </p:spPr>
      </p:pic>
      <p:sp>
        <p:nvSpPr>
          <p:cNvPr id="7" name="Rectangle 6"/>
          <p:cNvSpPr/>
          <p:nvPr userDrawn="1"/>
        </p:nvSpPr>
        <p:spPr>
          <a:xfrm>
            <a:off x="0" y="6453336"/>
            <a:ext cx="9144000" cy="40466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userDrawn="1"/>
        </p:nvSpPr>
        <p:spPr>
          <a:xfrm>
            <a:off x="7149944" y="6505599"/>
            <a:ext cx="1886552" cy="292388"/>
          </a:xfrm>
          <a:prstGeom prst="rect">
            <a:avLst/>
          </a:prstGeom>
          <a:noFill/>
        </p:spPr>
        <p:txBody>
          <a:bodyPr wrap="square" rtlCol="0">
            <a:spAutoFit/>
          </a:bodyPr>
          <a:lstStyle/>
          <a:p>
            <a:pPr algn="r"/>
            <a:r>
              <a:rPr lang="fr-CH" sz="1300" dirty="0" smtClean="0">
                <a:solidFill>
                  <a:schemeClr val="bg1"/>
                </a:solidFill>
                <a:latin typeface="Arial" panose="020B0604020202020204" pitchFamily="34" charset="0"/>
                <a:cs typeface="Arial" panose="020B0604020202020204" pitchFamily="34" charset="0"/>
              </a:rPr>
              <a:t>www.iasociety.org</a:t>
            </a:r>
            <a:endParaRPr lang="en-GB" sz="1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0959942"/>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24"/>
            <a:ext cx="1368152" cy="1368152"/>
          </a:xfrm>
          <a:prstGeom prst="rect">
            <a:avLst/>
          </a:prstGeom>
        </p:spPr>
      </p:pic>
      <p:sp>
        <p:nvSpPr>
          <p:cNvPr id="8" name="Rectangle 7"/>
          <p:cNvSpPr/>
          <p:nvPr userDrawn="1"/>
        </p:nvSpPr>
        <p:spPr>
          <a:xfrm>
            <a:off x="0" y="6453336"/>
            <a:ext cx="9144000" cy="40466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userDrawn="1"/>
        </p:nvSpPr>
        <p:spPr>
          <a:xfrm>
            <a:off x="7149944" y="6505599"/>
            <a:ext cx="1886552" cy="292388"/>
          </a:xfrm>
          <a:prstGeom prst="rect">
            <a:avLst/>
          </a:prstGeom>
          <a:noFill/>
        </p:spPr>
        <p:txBody>
          <a:bodyPr wrap="square" rtlCol="0">
            <a:spAutoFit/>
          </a:bodyPr>
          <a:lstStyle/>
          <a:p>
            <a:pPr algn="r"/>
            <a:r>
              <a:rPr lang="fr-CH" sz="1300" dirty="0" smtClean="0">
                <a:solidFill>
                  <a:schemeClr val="bg1"/>
                </a:solidFill>
                <a:latin typeface="Arial" panose="020B0604020202020204" pitchFamily="34" charset="0"/>
                <a:cs typeface="Arial" panose="020B0604020202020204" pitchFamily="34" charset="0"/>
              </a:rPr>
              <a:t>www.iasociety.org</a:t>
            </a:r>
            <a:endParaRPr lang="en-GB" sz="1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3523031"/>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24"/>
            <a:ext cx="1368152" cy="1368152"/>
          </a:xfrm>
          <a:prstGeom prst="rect">
            <a:avLst/>
          </a:prstGeom>
        </p:spPr>
      </p:pic>
      <p:sp>
        <p:nvSpPr>
          <p:cNvPr id="10" name="Rectangle 9"/>
          <p:cNvSpPr/>
          <p:nvPr userDrawn="1"/>
        </p:nvSpPr>
        <p:spPr>
          <a:xfrm>
            <a:off x="0" y="6453336"/>
            <a:ext cx="9144000" cy="40466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userDrawn="1"/>
        </p:nvSpPr>
        <p:spPr>
          <a:xfrm>
            <a:off x="7149944" y="6505599"/>
            <a:ext cx="1886552" cy="292388"/>
          </a:xfrm>
          <a:prstGeom prst="rect">
            <a:avLst/>
          </a:prstGeom>
          <a:noFill/>
        </p:spPr>
        <p:txBody>
          <a:bodyPr wrap="square" rtlCol="0">
            <a:spAutoFit/>
          </a:bodyPr>
          <a:lstStyle/>
          <a:p>
            <a:pPr algn="r"/>
            <a:r>
              <a:rPr lang="fr-CH" sz="1300" dirty="0" smtClean="0">
                <a:solidFill>
                  <a:schemeClr val="bg1"/>
                </a:solidFill>
                <a:latin typeface="Arial" panose="020B0604020202020204" pitchFamily="34" charset="0"/>
                <a:cs typeface="Arial" panose="020B0604020202020204" pitchFamily="34" charset="0"/>
              </a:rPr>
              <a:t>www.iasociety.org</a:t>
            </a:r>
            <a:endParaRPr lang="en-GB" sz="1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7539773"/>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24"/>
            <a:ext cx="1368152" cy="1368152"/>
          </a:xfrm>
          <a:prstGeom prst="rect">
            <a:avLst/>
          </a:prstGeom>
        </p:spPr>
      </p:pic>
      <p:sp>
        <p:nvSpPr>
          <p:cNvPr id="6" name="Rectangle 5"/>
          <p:cNvSpPr/>
          <p:nvPr userDrawn="1"/>
        </p:nvSpPr>
        <p:spPr>
          <a:xfrm>
            <a:off x="0" y="6453336"/>
            <a:ext cx="9144000" cy="40466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userDrawn="1"/>
        </p:nvSpPr>
        <p:spPr>
          <a:xfrm>
            <a:off x="7149944" y="6505599"/>
            <a:ext cx="1886552" cy="292388"/>
          </a:xfrm>
          <a:prstGeom prst="rect">
            <a:avLst/>
          </a:prstGeom>
          <a:noFill/>
        </p:spPr>
        <p:txBody>
          <a:bodyPr wrap="square" rtlCol="0">
            <a:spAutoFit/>
          </a:bodyPr>
          <a:lstStyle/>
          <a:p>
            <a:pPr algn="r"/>
            <a:r>
              <a:rPr lang="fr-CH" sz="1300" dirty="0" smtClean="0">
                <a:solidFill>
                  <a:schemeClr val="bg1"/>
                </a:solidFill>
                <a:latin typeface="Arial" panose="020B0604020202020204" pitchFamily="34" charset="0"/>
                <a:cs typeface="Arial" panose="020B0604020202020204" pitchFamily="34" charset="0"/>
              </a:rPr>
              <a:t>www.iasociety.org</a:t>
            </a:r>
            <a:endParaRPr lang="en-GB" sz="1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9362340"/>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381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24"/>
            <a:ext cx="1368152" cy="1368152"/>
          </a:xfrm>
          <a:prstGeom prst="rect">
            <a:avLst/>
          </a:prstGeom>
        </p:spPr>
      </p:pic>
      <p:sp>
        <p:nvSpPr>
          <p:cNvPr id="8" name="Rectangle 7"/>
          <p:cNvSpPr/>
          <p:nvPr userDrawn="1"/>
        </p:nvSpPr>
        <p:spPr>
          <a:xfrm>
            <a:off x="0" y="6453336"/>
            <a:ext cx="9144000" cy="40466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userDrawn="1"/>
        </p:nvSpPr>
        <p:spPr>
          <a:xfrm>
            <a:off x="7149944" y="6505599"/>
            <a:ext cx="1886552" cy="292388"/>
          </a:xfrm>
          <a:prstGeom prst="rect">
            <a:avLst/>
          </a:prstGeom>
          <a:noFill/>
        </p:spPr>
        <p:txBody>
          <a:bodyPr wrap="square" rtlCol="0">
            <a:spAutoFit/>
          </a:bodyPr>
          <a:lstStyle/>
          <a:p>
            <a:pPr algn="r"/>
            <a:r>
              <a:rPr lang="fr-CH" sz="1300" dirty="0" smtClean="0">
                <a:solidFill>
                  <a:schemeClr val="bg1"/>
                </a:solidFill>
                <a:latin typeface="Arial" panose="020B0604020202020204" pitchFamily="34" charset="0"/>
                <a:cs typeface="Arial" panose="020B0604020202020204" pitchFamily="34" charset="0"/>
              </a:rPr>
              <a:t>www.iasociety.org</a:t>
            </a:r>
            <a:endParaRPr lang="en-GB" sz="1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3083453"/>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24"/>
            <a:ext cx="1368152" cy="1368152"/>
          </a:xfrm>
          <a:prstGeom prst="rect">
            <a:avLst/>
          </a:prstGeom>
        </p:spPr>
      </p:pic>
      <p:sp>
        <p:nvSpPr>
          <p:cNvPr id="8" name="Rectangle 7"/>
          <p:cNvSpPr/>
          <p:nvPr userDrawn="1"/>
        </p:nvSpPr>
        <p:spPr>
          <a:xfrm>
            <a:off x="0" y="6453336"/>
            <a:ext cx="9144000" cy="404664"/>
          </a:xfrm>
          <a:prstGeom prst="rect">
            <a:avLst/>
          </a:prstGeom>
          <a:solidFill>
            <a:srgbClr val="E3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userDrawn="1"/>
        </p:nvSpPr>
        <p:spPr>
          <a:xfrm>
            <a:off x="7149944" y="6505599"/>
            <a:ext cx="1886552" cy="292388"/>
          </a:xfrm>
          <a:prstGeom prst="rect">
            <a:avLst/>
          </a:prstGeom>
          <a:noFill/>
        </p:spPr>
        <p:txBody>
          <a:bodyPr wrap="square" rtlCol="0">
            <a:spAutoFit/>
          </a:bodyPr>
          <a:lstStyle/>
          <a:p>
            <a:pPr algn="r"/>
            <a:r>
              <a:rPr lang="fr-CH" sz="1300" dirty="0" smtClean="0">
                <a:solidFill>
                  <a:schemeClr val="bg1"/>
                </a:solidFill>
                <a:latin typeface="Arial" panose="020B0604020202020204" pitchFamily="34" charset="0"/>
                <a:cs typeface="Arial" panose="020B0604020202020204" pitchFamily="34" charset="0"/>
              </a:rPr>
              <a:t>www.iasociety.org</a:t>
            </a:r>
            <a:endParaRPr lang="en-GB" sz="1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5870207"/>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9632" y="188640"/>
            <a:ext cx="7427168"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26768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aMWl9hE8BCk" TargetMode="External"/><Relationship Id="rId4" Type="http://schemas.openxmlformats.org/officeDocument/2006/relationships/slide" Target="slide3.xml"/><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hyperlink" Target="http://programme.aids2016.org/Programme/Session/2"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programme.aids2016.org/Programme/Session/2" TargetMode="External"/><Relationship Id="rId4" Type="http://schemas.openxmlformats.org/officeDocument/2006/relationships/slide" Target="slide3.xml"/><Relationship Id="rId5"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hyperlink" Target="http://programme.aids2016.org/Programme/Session/55"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programme.aids2016.org/Abstract/Abstract/10535" TargetMode="External"/><Relationship Id="rId4"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hyperlink" Target="http://programme.aids2016.org/Abstract/Abstract/10535" TargetMode="External"/><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hyperlink" Target="http://programme.aids2016.org/Abstract/Abstract/5245" TargetMode="External"/><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hyperlink" Target="http://programme.aids2016.org/Abstract/Abstract/9470" TargetMode="External"/><Relationship Id="rId4" Type="http://schemas.openxmlformats.org/officeDocument/2006/relationships/image" Target="../media/image15.tiff"/><Relationship Id="rId5" Type="http://schemas.openxmlformats.org/officeDocument/2006/relationships/image" Target="../media/image16.tif"/><Relationship Id="rId6" Type="http://schemas.openxmlformats.org/officeDocument/2006/relationships/image" Target="../media/image17.tif"/><Relationship Id="rId7"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hyperlink" Target="http://programme.aids2016.org/Abstract/Abstract/3421" TargetMode="External"/><Relationship Id="rId4" Type="http://schemas.openxmlformats.org/officeDocument/2006/relationships/chart" Target="../charts/chart1.xml"/><Relationship Id="rId5"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hyperlink" Target="http://programme.aids2016.org/Abstract/Abstract/9016" TargetMode="External"/><Relationship Id="rId4" Type="http://schemas.openxmlformats.org/officeDocument/2006/relationships/slide" Target="slide3.xml"/><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programme.aids2016.org/Abstract/Abstract/10632" TargetMode="External"/><Relationship Id="rId4" Type="http://schemas.openxmlformats.org/officeDocument/2006/relationships/slide" Target="slide3.xml"/><Relationship Id="rId5"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hyperlink" Target="http://programme.aids2016.org/Abstract/Abstract/8242" TargetMode="External"/><Relationship Id="rId4"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hyperlink" Target="http://programme.aids2016.org/Abstract/Abstract/2659" TargetMode="External"/><Relationship Id="rId4"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hyperlink" Target="http://programme.aids2016.org/Programme/Session/1257" TargetMode="External"/><Relationship Id="rId4"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hyperlink" Target="http://programme.aids2016.org/Programme/Session/1257" TargetMode="External"/><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slide" Target="slide3.xml"/><Relationship Id="rId7"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hyperlink" Target="http://programme.aids2016.org/Programme/Session/1257" TargetMode="External"/><Relationship Id="rId4"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4" Type="http://schemas.openxmlformats.org/officeDocument/2006/relationships/image" Target="../media/image23.gif"/><Relationship Id="rId1" Type="http://schemas.openxmlformats.org/officeDocument/2006/relationships/slideLayout" Target="../slideLayouts/slideLayout2.xml"/><Relationship Id="rId2" Type="http://schemas.openxmlformats.org/officeDocument/2006/relationships/hyperlink" Target="http://programme.aids2016.org/Programme/Session/1257" TargetMode="External"/></Relationships>
</file>

<file path=ppt/slides/_rels/slide27.xml.rels><?xml version="1.0" encoding="UTF-8" standalone="yes"?>
<Relationships xmlns="http://schemas.openxmlformats.org/package/2006/relationships"><Relationship Id="rId3" Type="http://schemas.openxmlformats.org/officeDocument/2006/relationships/slide" Target="slide3.xml"/><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hyperlink" Target="http://programme.aids2016.org/Programme/Session/1257"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programme.aids2016.org/Abstract/Abstract/3961" TargetMode="External"/><Relationship Id="rId4" Type="http://schemas.openxmlformats.org/officeDocument/2006/relationships/slide" Target="slide3.xml"/><Relationship Id="rId5"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hyperlink" Target="http://programme.aids2016.org/Abstract/Abstract/2220" TargetMode="External"/><Relationship Id="rId4" Type="http://schemas.openxmlformats.org/officeDocument/2006/relationships/image" Target="../media/image26.png"/><Relationship Id="rId5"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9" Type="http://schemas.openxmlformats.org/officeDocument/2006/relationships/slide" Target="slide28.xml"/><Relationship Id="rId20" Type="http://schemas.openxmlformats.org/officeDocument/2006/relationships/slide" Target="slide27.xml"/><Relationship Id="rId21" Type="http://schemas.openxmlformats.org/officeDocument/2006/relationships/slide" Target="slide25.xml"/><Relationship Id="rId22" Type="http://schemas.openxmlformats.org/officeDocument/2006/relationships/slide" Target="slide24.xml"/><Relationship Id="rId23" Type="http://schemas.openxmlformats.org/officeDocument/2006/relationships/slide" Target="slide32.xml"/><Relationship Id="rId24" Type="http://schemas.openxmlformats.org/officeDocument/2006/relationships/slide" Target="slide29.xml"/><Relationship Id="rId10" Type="http://schemas.openxmlformats.org/officeDocument/2006/relationships/slide" Target="slide8.xml"/><Relationship Id="rId11" Type="http://schemas.openxmlformats.org/officeDocument/2006/relationships/slide" Target="slide9.xml"/><Relationship Id="rId12" Type="http://schemas.openxmlformats.org/officeDocument/2006/relationships/slide" Target="slide10.xml"/><Relationship Id="rId13" Type="http://schemas.openxmlformats.org/officeDocument/2006/relationships/slide" Target="slide13.xml"/><Relationship Id="rId14" Type="http://schemas.openxmlformats.org/officeDocument/2006/relationships/slide" Target="slide14.xml"/><Relationship Id="rId15" Type="http://schemas.openxmlformats.org/officeDocument/2006/relationships/slide" Target="slide16.xml"/><Relationship Id="rId16" Type="http://schemas.openxmlformats.org/officeDocument/2006/relationships/slide" Target="slide3.xml"/><Relationship Id="rId17" Type="http://schemas.openxmlformats.org/officeDocument/2006/relationships/slide" Target="slide17.xml"/><Relationship Id="rId18" Type="http://schemas.openxmlformats.org/officeDocument/2006/relationships/slide" Target="slide21.xml"/><Relationship Id="rId19" Type="http://schemas.openxmlformats.org/officeDocument/2006/relationships/slide" Target="slide22.xml"/><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slide" Target="slide5.xml"/><Relationship Id="rId4" Type="http://schemas.openxmlformats.org/officeDocument/2006/relationships/slide" Target="slide6.xml"/><Relationship Id="rId5" Type="http://schemas.openxmlformats.org/officeDocument/2006/relationships/slide" Target="slide11.xml"/><Relationship Id="rId6" Type="http://schemas.openxmlformats.org/officeDocument/2006/relationships/slide" Target="slide20.xml"/><Relationship Id="rId7" Type="http://schemas.openxmlformats.org/officeDocument/2006/relationships/slide" Target="slide23.xml"/><Relationship Id="rId8" Type="http://schemas.openxmlformats.org/officeDocument/2006/relationships/slide" Target="slide12.xml"/></Relationships>
</file>

<file path=ppt/slides/_rels/slide30.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5" Type="http://schemas.openxmlformats.org/officeDocument/2006/relationships/image" Target="../media/image29.emf"/><Relationship Id="rId6" Type="http://schemas.openxmlformats.org/officeDocument/2006/relationships/image" Target="../media/image30.emf"/><Relationship Id="rId7" Type="http://schemas.openxmlformats.org/officeDocument/2006/relationships/hyperlink" Target="http://programme.aids2016.org/Abstract/Abstract/2220" TargetMode="External"/><Relationship Id="rId8"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hyperlink" Target="http://programme.aids2016.org/Abstract/Abstract/6757" TargetMode="External"/><Relationship Id="rId4" Type="http://schemas.openxmlformats.org/officeDocument/2006/relationships/image" Target="../media/image31.emf"/><Relationship Id="rId5" Type="http://schemas.openxmlformats.org/officeDocument/2006/relationships/image" Target="../media/image32.emf"/><Relationship Id="rId6"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hyperlink" Target="http://programme.aids2016.org/Abstract/Abstract/7199" TargetMode="External"/><Relationship Id="rId4"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hyperlink" Target="http://programme.aids2016.org/Programme/Session/73"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hyperlink" Target="http://programme.aids2016.org/Programme/Session/3"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programme.aids2016.org/Abstract/Abstract/10652" TargetMode="External"/><Relationship Id="rId4"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hyperlink" Target="http://programme.aids2016.org/Abstract/Abstract/10652" TargetMode="External"/><Relationship Id="rId4" Type="http://schemas.openxmlformats.org/officeDocument/2006/relationships/image" Target="../media/image4.png"/><Relationship Id="rId5"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0ahENuZWmiA" TargetMode="External"/><Relationship Id="rId4" Type="http://schemas.openxmlformats.org/officeDocument/2006/relationships/hyperlink" Target="https://www.youtube.com/watch?v=oD-gPUeOL7Y" TargetMode="External"/><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HTkFxZ_-Wr0" TargetMode="External"/><Relationship Id="rId4"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ubtitle 5"/>
          <p:cNvSpPr>
            <a:spLocks noGrp="1"/>
          </p:cNvSpPr>
          <p:nvPr>
            <p:ph type="subTitle" idx="1"/>
          </p:nvPr>
        </p:nvSpPr>
        <p:spPr>
          <a:xfrm>
            <a:off x="1115616" y="6118448"/>
            <a:ext cx="7088832" cy="766936"/>
          </a:xfrm>
        </p:spPr>
        <p:txBody>
          <a:bodyPr>
            <a:noAutofit/>
          </a:bodyPr>
          <a:lstStyle/>
          <a:p>
            <a:r>
              <a:rPr lang="en-US" sz="1500" dirty="0"/>
              <a:t>Produced by the International AIDS </a:t>
            </a:r>
            <a:r>
              <a:rPr lang="en-US" sz="1500" dirty="0" smtClean="0"/>
              <a:t>Society</a:t>
            </a:r>
          </a:p>
          <a:p>
            <a:r>
              <a:rPr lang="en-US" sz="1500" dirty="0" smtClean="0"/>
              <a:t>January 2017</a:t>
            </a:r>
            <a:endParaRPr lang="en-US" sz="1500" dirty="0"/>
          </a:p>
        </p:txBody>
      </p:sp>
      <p:sp>
        <p:nvSpPr>
          <p:cNvPr id="2" name="Title 1"/>
          <p:cNvSpPr>
            <a:spLocks noGrp="1"/>
          </p:cNvSpPr>
          <p:nvPr>
            <p:ph type="ctrTitle"/>
          </p:nvPr>
        </p:nvSpPr>
        <p:spPr>
          <a:xfrm>
            <a:off x="1403648" y="2204864"/>
            <a:ext cx="6840760" cy="3600400"/>
          </a:xfrm>
        </p:spPr>
        <p:txBody>
          <a:bodyPr>
            <a:normAutofit/>
          </a:bodyPr>
          <a:lstStyle/>
          <a:p>
            <a:r>
              <a:rPr lang="en-US" sz="5400" dirty="0" smtClean="0"/>
              <a:t>IAS Toolkits</a:t>
            </a:r>
            <a:br>
              <a:rPr lang="en-US" sz="5400" dirty="0" smtClean="0"/>
            </a:br>
            <a:r>
              <a:rPr lang="en-US" sz="5400" dirty="0" smtClean="0"/>
              <a:t>Track A: Basic and Translational Science</a:t>
            </a:r>
            <a:r>
              <a:rPr lang="en-US" sz="5400" dirty="0"/>
              <a:t/>
            </a:r>
            <a:br>
              <a:rPr lang="en-US" sz="5400" dirty="0"/>
            </a:br>
            <a:r>
              <a:rPr lang="en-US" dirty="0" smtClean="0"/>
              <a:t>AIDS 2016 Highlights</a:t>
            </a:r>
            <a:endParaRPr lang="en-US" dirty="0"/>
          </a:p>
        </p:txBody>
      </p:sp>
      <p:sp>
        <p:nvSpPr>
          <p:cNvPr id="5" name="Rectangle 4"/>
          <p:cNvSpPr/>
          <p:nvPr/>
        </p:nvSpPr>
        <p:spPr>
          <a:xfrm>
            <a:off x="1403648" y="2204864"/>
            <a:ext cx="6840760" cy="3600400"/>
          </a:xfrm>
          <a:prstGeom prst="rect">
            <a:avLst/>
          </a:prstGeom>
          <a:noFill/>
          <a:ln w="28575" cmpd="sng">
            <a:solidFill>
              <a:srgbClr val="E0001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428"/>
            <a:ext cx="9142857" cy="6857142"/>
          </a:xfrm>
          <a:prstGeom prst="rect">
            <a:avLst/>
          </a:prstGeom>
        </p:spPr>
      </p:pic>
    </p:spTree>
    <p:extLst>
      <p:ext uri="{BB962C8B-B14F-4D97-AF65-F5344CB8AC3E}">
        <p14:creationId xmlns:p14="http://schemas.microsoft.com/office/powerpoint/2010/main" val="40766012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84784"/>
            <a:ext cx="8640960" cy="4525963"/>
          </a:xfrm>
        </p:spPr>
        <p:txBody>
          <a:bodyPr>
            <a:normAutofit/>
          </a:bodyPr>
          <a:lstStyle/>
          <a:p>
            <a:pPr marL="0" indent="0">
              <a:buNone/>
            </a:pPr>
            <a:endParaRPr lang="en-GB" sz="1700" u="sng" dirty="0" smtClean="0"/>
          </a:p>
          <a:p>
            <a:pPr lvl="0"/>
            <a:r>
              <a:rPr lang="en-GB" sz="1700" dirty="0" err="1" smtClean="0"/>
              <a:t>Immunogens</a:t>
            </a:r>
            <a:r>
              <a:rPr lang="en-GB" sz="1700" dirty="0" smtClean="0"/>
              <a:t> </a:t>
            </a:r>
            <a:r>
              <a:rPr lang="en-GB" sz="1700" dirty="0"/>
              <a:t>to induce broadly neutralising antibodies</a:t>
            </a:r>
            <a:endParaRPr lang="en-US" sz="1700" dirty="0"/>
          </a:p>
          <a:p>
            <a:pPr lvl="0"/>
            <a:r>
              <a:rPr lang="en-GB" sz="1700" dirty="0"/>
              <a:t>Replicating vectors</a:t>
            </a:r>
            <a:endParaRPr lang="en-US" sz="1700" dirty="0"/>
          </a:p>
          <a:p>
            <a:pPr lvl="0"/>
            <a:r>
              <a:rPr lang="en-GB" sz="1700" dirty="0"/>
              <a:t>Novel insert designs - to </a:t>
            </a:r>
            <a:r>
              <a:rPr lang="en-US" sz="1700" dirty="0"/>
              <a:t>optimize breadth &amp; durability</a:t>
            </a:r>
          </a:p>
          <a:p>
            <a:pPr lvl="0"/>
            <a:r>
              <a:rPr lang="en-US" sz="1700" dirty="0"/>
              <a:t>“We’re trying to mess with the immune system in a way old </a:t>
            </a:r>
            <a:r>
              <a:rPr lang="en-US" sz="1700" dirty="0" err="1"/>
              <a:t>vaccinologists</a:t>
            </a:r>
            <a:r>
              <a:rPr lang="en-US" sz="1700" dirty="0"/>
              <a:t> never thought of.” </a:t>
            </a:r>
            <a:endParaRPr lang="en-US" sz="1700" dirty="0" smtClean="0"/>
          </a:p>
          <a:p>
            <a:pPr lvl="1"/>
            <a:r>
              <a:rPr lang="en-US" sz="1700" dirty="0" smtClean="0"/>
              <a:t>Nicole </a:t>
            </a:r>
            <a:r>
              <a:rPr lang="en-US" sz="1700" dirty="0" err="1"/>
              <a:t>Frahm</a:t>
            </a:r>
            <a:r>
              <a:rPr lang="en-US" sz="1700" dirty="0"/>
              <a:t>, Fred Hutchinson Cancer Research Center</a:t>
            </a:r>
          </a:p>
          <a:p>
            <a:endParaRPr lang="en-US" sz="1700" dirty="0"/>
          </a:p>
        </p:txBody>
      </p:sp>
      <p:sp>
        <p:nvSpPr>
          <p:cNvPr id="11" name="Rectangle 10"/>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8081930" y="6639163"/>
            <a:ext cx="1098582" cy="246221"/>
          </a:xfrm>
          <a:prstGeom prst="rect">
            <a:avLst/>
          </a:prstGeom>
        </p:spPr>
        <p:txBody>
          <a:bodyPr wrap="square">
            <a:spAutoFit/>
          </a:bodyPr>
          <a:lstStyle/>
          <a:p>
            <a:r>
              <a:rPr lang="en-US" sz="1000" dirty="0" smtClean="0">
                <a:hlinkClick r:id="rId3"/>
              </a:rPr>
              <a:t>Frahm TUSY0307</a:t>
            </a:r>
            <a:endParaRPr lang="en-US" sz="1000" dirty="0"/>
          </a:p>
        </p:txBody>
      </p:sp>
      <p:sp>
        <p:nvSpPr>
          <p:cNvPr id="10" name="Title 1"/>
          <p:cNvSpPr txBox="1">
            <a:spLocks/>
          </p:cNvSpPr>
          <p:nvPr/>
        </p:nvSpPr>
        <p:spPr>
          <a:xfrm>
            <a:off x="1403648" y="0"/>
            <a:ext cx="7427168"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800" b="1" dirty="0">
                <a:solidFill>
                  <a:srgbClr val="E3000F"/>
                </a:solidFill>
              </a:rPr>
              <a:t>Progress on </a:t>
            </a:r>
            <a:r>
              <a:rPr lang="en-US" sz="1800" b="1" dirty="0" smtClean="0">
                <a:solidFill>
                  <a:srgbClr val="E3000F"/>
                </a:solidFill>
              </a:rPr>
              <a:t>Vaccines</a:t>
            </a:r>
          </a:p>
          <a:p>
            <a:pPr algn="l"/>
            <a:endParaRPr lang="en-US" sz="1800" b="1" dirty="0"/>
          </a:p>
          <a:p>
            <a:pPr algn="l"/>
            <a:r>
              <a:rPr lang="en-US" sz="3500" b="1" dirty="0" smtClean="0"/>
              <a:t>New Vaccine Concepts</a:t>
            </a:r>
            <a:endParaRPr lang="en-US" sz="3500" b="1" dirty="0"/>
          </a:p>
        </p:txBody>
      </p:sp>
      <p:sp>
        <p:nvSpPr>
          <p:cNvPr id="9" name="Rectangle 8">
            <a:hlinkClick r:id="rId4"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bnab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8257" y="3843557"/>
            <a:ext cx="3765911" cy="2699849"/>
          </a:xfrm>
          <a:prstGeom prst="rect">
            <a:avLst/>
          </a:prstGeom>
        </p:spPr>
      </p:pic>
    </p:spTree>
    <p:extLst>
      <p:ext uri="{BB962C8B-B14F-4D97-AF65-F5344CB8AC3E}">
        <p14:creationId xmlns:p14="http://schemas.microsoft.com/office/powerpoint/2010/main" val="25029290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84784"/>
            <a:ext cx="8640960" cy="4525963"/>
          </a:xfrm>
        </p:spPr>
        <p:txBody>
          <a:bodyPr>
            <a:normAutofit/>
          </a:bodyPr>
          <a:lstStyle/>
          <a:p>
            <a:pPr>
              <a:buFont typeface="Arial"/>
              <a:buChar char="•"/>
            </a:pPr>
            <a:endParaRPr lang="en-GB" sz="1700" dirty="0" smtClean="0"/>
          </a:p>
          <a:p>
            <a:pPr>
              <a:buFont typeface="Arial"/>
              <a:buChar char="•"/>
            </a:pPr>
            <a:r>
              <a:rPr lang="en-GB" sz="1700" dirty="0" smtClean="0"/>
              <a:t>Eradicating </a:t>
            </a:r>
            <a:r>
              <a:rPr lang="en-GB" sz="1700" dirty="0"/>
              <a:t>HIV from latent reservoirs = intractable </a:t>
            </a:r>
            <a:r>
              <a:rPr lang="en-GB" sz="1700" dirty="0" smtClean="0"/>
              <a:t>challenge</a:t>
            </a:r>
          </a:p>
          <a:p>
            <a:pPr lvl="1">
              <a:buFont typeface="Lucida Grande"/>
              <a:buChar char="-"/>
            </a:pPr>
            <a:r>
              <a:rPr lang="en-GB" sz="1700" dirty="0" smtClean="0"/>
              <a:t>Key </a:t>
            </a:r>
            <a:r>
              <a:rPr lang="en-GB" sz="1700" dirty="0"/>
              <a:t>barrier to a </a:t>
            </a:r>
            <a:r>
              <a:rPr lang="en-GB" sz="1700" dirty="0" smtClean="0"/>
              <a:t>cure</a:t>
            </a:r>
            <a:endParaRPr lang="en-US" sz="1700" dirty="0"/>
          </a:p>
          <a:p>
            <a:pPr>
              <a:buFont typeface="Arial"/>
              <a:buChar char="•"/>
            </a:pPr>
            <a:r>
              <a:rPr lang="en-US" sz="1700" dirty="0"/>
              <a:t>HIV exploits immunological memory, shielded in long-lived memory T </a:t>
            </a:r>
            <a:r>
              <a:rPr lang="en-US" sz="1700" dirty="0" smtClean="0"/>
              <a:t>cells</a:t>
            </a:r>
            <a:endParaRPr lang="en-US" sz="1700" dirty="0"/>
          </a:p>
          <a:p>
            <a:pPr>
              <a:buFont typeface="Arial"/>
              <a:buChar char="•"/>
            </a:pPr>
            <a:r>
              <a:rPr lang="en-US" sz="1700" dirty="0"/>
              <a:t>They are difficult to identify, found throughout the body, and very </a:t>
            </a:r>
            <a:r>
              <a:rPr lang="en-US" sz="1700" dirty="0" smtClean="0"/>
              <a:t>stable</a:t>
            </a:r>
            <a:endParaRPr lang="en-US" sz="1700" dirty="0"/>
          </a:p>
          <a:p>
            <a:pPr>
              <a:buFont typeface="Arial"/>
              <a:buChar char="•"/>
            </a:pPr>
            <a:r>
              <a:rPr lang="en-GB" sz="1700" dirty="0"/>
              <a:t>ART during acute infection, especially for children, may lead to a </a:t>
            </a:r>
            <a:r>
              <a:rPr lang="en-US" sz="1700" dirty="0"/>
              <a:t>smaller, low diversity </a:t>
            </a:r>
            <a:r>
              <a:rPr lang="en-US" sz="1700" dirty="0" smtClean="0"/>
              <a:t>reservoir</a:t>
            </a:r>
          </a:p>
          <a:p>
            <a:pPr lvl="1">
              <a:buFont typeface="Lucida Grande"/>
              <a:buChar char="-"/>
            </a:pPr>
            <a:r>
              <a:rPr lang="en-US" sz="1700" dirty="0" smtClean="0"/>
              <a:t>Children </a:t>
            </a:r>
            <a:r>
              <a:rPr lang="en-US" sz="1700" dirty="0"/>
              <a:t>may </a:t>
            </a:r>
            <a:r>
              <a:rPr lang="en-GB" sz="1700" dirty="0"/>
              <a:t>be a good population to test cure </a:t>
            </a:r>
            <a:r>
              <a:rPr lang="en-GB" sz="1700" dirty="0" smtClean="0"/>
              <a:t>strategies</a:t>
            </a:r>
            <a:endParaRPr lang="en-US" sz="1700" dirty="0"/>
          </a:p>
          <a:p>
            <a:pPr>
              <a:buFont typeface="Arial"/>
              <a:buChar char="•"/>
            </a:pPr>
            <a:endParaRPr lang="en-US" sz="1700" dirty="0"/>
          </a:p>
        </p:txBody>
      </p:sp>
      <p:sp>
        <p:nvSpPr>
          <p:cNvPr id="10" name="Rectangle 9"/>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956376" y="6639163"/>
            <a:ext cx="1224136" cy="246221"/>
          </a:xfrm>
          <a:prstGeom prst="rect">
            <a:avLst/>
          </a:prstGeom>
        </p:spPr>
        <p:txBody>
          <a:bodyPr wrap="square">
            <a:spAutoFit/>
          </a:bodyPr>
          <a:lstStyle/>
          <a:p>
            <a:r>
              <a:rPr lang="en-US" sz="1000" dirty="0" smtClean="0">
                <a:hlinkClick r:id="rId2"/>
              </a:rPr>
              <a:t>Persaud THPL0104 </a:t>
            </a:r>
            <a:endParaRPr lang="en-US" sz="1000" dirty="0"/>
          </a:p>
        </p:txBody>
      </p:sp>
      <p:sp>
        <p:nvSpPr>
          <p:cNvPr id="8" name="Title 1"/>
          <p:cNvSpPr txBox="1">
            <a:spLocks/>
          </p:cNvSpPr>
          <p:nvPr/>
        </p:nvSpPr>
        <p:spPr>
          <a:xfrm>
            <a:off x="1403648" y="0"/>
            <a:ext cx="7427168"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900" b="1" dirty="0" smtClean="0">
                <a:solidFill>
                  <a:srgbClr val="E0001B"/>
                </a:solidFill>
              </a:rPr>
              <a:t>The Latent HIV Reservoir and Opportunities for Cure</a:t>
            </a:r>
          </a:p>
          <a:p>
            <a:pPr algn="l"/>
            <a:endParaRPr lang="en-US" sz="1900" b="1" dirty="0" smtClean="0">
              <a:solidFill>
                <a:srgbClr val="E0001B"/>
              </a:solidFill>
            </a:endParaRPr>
          </a:p>
          <a:p>
            <a:pPr algn="l"/>
            <a:r>
              <a:rPr lang="en-US" sz="3500" b="1" dirty="0" smtClean="0">
                <a:solidFill>
                  <a:srgbClr val="000000"/>
                </a:solidFill>
              </a:rPr>
              <a:t>Introduction</a:t>
            </a:r>
            <a:endParaRPr lang="en-US" sz="3500" b="1" dirty="0">
              <a:solidFill>
                <a:srgbClr val="000000"/>
              </a:solidFill>
            </a:endParaRPr>
          </a:p>
        </p:txBody>
      </p:sp>
      <p:sp>
        <p:nvSpPr>
          <p:cNvPr id="7" name="Rectangle 6">
            <a:hlinkClick r:id="rId3"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reservoi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4055212"/>
            <a:ext cx="6480720" cy="2758164"/>
          </a:xfrm>
          <a:prstGeom prst="rect">
            <a:avLst/>
          </a:prstGeom>
        </p:spPr>
      </p:pic>
    </p:spTree>
    <p:extLst>
      <p:ext uri="{BB962C8B-B14F-4D97-AF65-F5344CB8AC3E}">
        <p14:creationId xmlns:p14="http://schemas.microsoft.com/office/powerpoint/2010/main" val="371118769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51520" y="1484784"/>
            <a:ext cx="8640960" cy="4525963"/>
          </a:xfrm>
        </p:spPr>
        <p:txBody>
          <a:bodyPr>
            <a:noAutofit/>
          </a:bodyPr>
          <a:lstStyle/>
          <a:p>
            <a:pPr marL="0" indent="0">
              <a:buNone/>
            </a:pPr>
            <a:endParaRPr lang="en-US" sz="1700" u="sng" dirty="0" smtClean="0"/>
          </a:p>
          <a:p>
            <a:pPr lvl="0">
              <a:buFont typeface="Arial"/>
              <a:buChar char="•"/>
            </a:pPr>
            <a:r>
              <a:rPr lang="en-GB" sz="1700" dirty="0" smtClean="0"/>
              <a:t>Infant </a:t>
            </a:r>
            <a:r>
              <a:rPr lang="en-GB" sz="1700" dirty="0"/>
              <a:t>was administered three-drug ART starting 30 hours after birth, after HIV DNA and RNA were detected in blood </a:t>
            </a:r>
            <a:r>
              <a:rPr lang="en-GB" sz="1700" dirty="0" smtClean="0"/>
              <a:t>samples</a:t>
            </a:r>
          </a:p>
          <a:p>
            <a:pPr lvl="1">
              <a:buFont typeface="Lucida Grande"/>
              <a:buChar char="-"/>
            </a:pPr>
            <a:r>
              <a:rPr lang="en-GB" sz="1700" dirty="0" smtClean="0"/>
              <a:t>remained </a:t>
            </a:r>
            <a:r>
              <a:rPr lang="en-GB" sz="1700" dirty="0"/>
              <a:t>on ART 18 </a:t>
            </a:r>
            <a:r>
              <a:rPr lang="en-GB" sz="1700" dirty="0" smtClean="0"/>
              <a:t>months</a:t>
            </a:r>
            <a:endParaRPr lang="en-US" sz="1700" dirty="0"/>
          </a:p>
          <a:p>
            <a:pPr lvl="0">
              <a:buFont typeface="Arial"/>
              <a:buChar char="•"/>
            </a:pPr>
            <a:r>
              <a:rPr lang="en-GB" sz="1700" dirty="0"/>
              <a:t>ART was ceased at 18 </a:t>
            </a:r>
            <a:r>
              <a:rPr lang="en-GB" sz="1700" dirty="0" smtClean="0"/>
              <a:t>months</a:t>
            </a:r>
          </a:p>
          <a:p>
            <a:pPr lvl="1">
              <a:buFont typeface="Lucida Grande"/>
              <a:buChar char="-"/>
            </a:pPr>
            <a:r>
              <a:rPr lang="en-GB" sz="1700" dirty="0" smtClean="0"/>
              <a:t>At </a:t>
            </a:r>
            <a:r>
              <a:rPr lang="en-GB" sz="1700" dirty="0"/>
              <a:t>this time </a:t>
            </a:r>
            <a:r>
              <a:rPr lang="en-GB" sz="1700" dirty="0" smtClean="0"/>
              <a:t>no:</a:t>
            </a:r>
            <a:endParaRPr lang="en-GB" sz="1700" dirty="0"/>
          </a:p>
          <a:p>
            <a:pPr lvl="2">
              <a:buFont typeface="Lucida Grande"/>
              <a:buChar char="-"/>
            </a:pPr>
            <a:r>
              <a:rPr lang="en-GB" sz="1700" dirty="0"/>
              <a:t>P</a:t>
            </a:r>
            <a:r>
              <a:rPr lang="en-GB" sz="1700" dirty="0" smtClean="0"/>
              <a:t>lasma </a:t>
            </a:r>
            <a:r>
              <a:rPr lang="en-GB" sz="1700" dirty="0" err="1" smtClean="0"/>
              <a:t>viremia</a:t>
            </a:r>
            <a:endParaRPr lang="en-GB" sz="1700" dirty="0"/>
          </a:p>
          <a:p>
            <a:pPr lvl="2">
              <a:buFont typeface="Lucida Grande"/>
              <a:buChar char="-"/>
            </a:pPr>
            <a:r>
              <a:rPr lang="en-GB" sz="1700" dirty="0" smtClean="0"/>
              <a:t>HIV antibodies </a:t>
            </a:r>
          </a:p>
          <a:p>
            <a:pPr lvl="2">
              <a:buFont typeface="Lucida Grande"/>
              <a:buChar char="-"/>
            </a:pPr>
            <a:r>
              <a:rPr lang="en-GB" sz="1700" dirty="0"/>
              <a:t>L</a:t>
            </a:r>
            <a:r>
              <a:rPr lang="en-GB" sz="1700" dirty="0" smtClean="0"/>
              <a:t>atent reservoir</a:t>
            </a:r>
          </a:p>
          <a:p>
            <a:pPr lvl="2">
              <a:buFont typeface="Lucida Grande"/>
              <a:buChar char="-"/>
            </a:pPr>
            <a:r>
              <a:rPr lang="en-GB" sz="1700" dirty="0"/>
              <a:t>P</a:t>
            </a:r>
            <a:r>
              <a:rPr lang="en-GB" sz="1700" dirty="0" smtClean="0"/>
              <a:t>rotective </a:t>
            </a:r>
            <a:r>
              <a:rPr lang="en-GB" sz="1700" dirty="0"/>
              <a:t>genetic </a:t>
            </a:r>
            <a:r>
              <a:rPr lang="en-GB" sz="1700" dirty="0" smtClean="0"/>
              <a:t>alleles </a:t>
            </a:r>
            <a:endParaRPr lang="en-GB" sz="1700" dirty="0"/>
          </a:p>
          <a:p>
            <a:pPr lvl="2">
              <a:buFont typeface="Lucida Grande"/>
              <a:buChar char="-"/>
            </a:pPr>
            <a:r>
              <a:rPr lang="en-GB" sz="1700" dirty="0"/>
              <a:t>E</a:t>
            </a:r>
            <a:r>
              <a:rPr lang="en-GB" sz="1700" dirty="0" smtClean="0"/>
              <a:t>vidence </a:t>
            </a:r>
            <a:r>
              <a:rPr lang="en-GB" sz="1700" dirty="0"/>
              <a:t>of immune </a:t>
            </a:r>
            <a:r>
              <a:rPr lang="en-GB" sz="1700" dirty="0" smtClean="0"/>
              <a:t>response</a:t>
            </a:r>
            <a:endParaRPr lang="en-US" sz="1700" dirty="0"/>
          </a:p>
          <a:p>
            <a:pPr lvl="0">
              <a:buFont typeface="Arial"/>
              <a:buChar char="•"/>
            </a:pPr>
            <a:r>
              <a:rPr lang="en-GB" sz="1700" dirty="0"/>
              <a:t>However viral rebound 27 months </a:t>
            </a:r>
            <a:r>
              <a:rPr lang="en-GB" sz="1700" dirty="0" smtClean="0"/>
              <a:t>later</a:t>
            </a:r>
          </a:p>
          <a:p>
            <a:pPr lvl="1">
              <a:buFont typeface="Lucida Grande"/>
              <a:buChar char="-"/>
            </a:pPr>
            <a:r>
              <a:rPr lang="en-GB" sz="1700" dirty="0" smtClean="0"/>
              <a:t>Small </a:t>
            </a:r>
            <a:r>
              <a:rPr lang="en-GB" sz="1700" dirty="0"/>
              <a:t>latent reservoir can lay dormant for two </a:t>
            </a:r>
            <a:r>
              <a:rPr lang="en-GB" sz="1700" dirty="0" smtClean="0"/>
              <a:t>years</a:t>
            </a:r>
            <a:endParaRPr lang="en-US" sz="1700" dirty="0"/>
          </a:p>
          <a:p>
            <a:pPr lvl="0">
              <a:buFont typeface="Arial"/>
              <a:buChar char="•"/>
            </a:pPr>
            <a:r>
              <a:rPr lang="en-GB" sz="1700" dirty="0"/>
              <a:t>Early ART delayed viral rebound by significantly reducing the size of reservoir in CD4+ CCR5+ T cells in the gut </a:t>
            </a:r>
            <a:r>
              <a:rPr lang="en-GB" sz="1700" dirty="0" smtClean="0"/>
              <a:t>mucosa</a:t>
            </a:r>
            <a:endParaRPr lang="en-US" sz="1700" dirty="0"/>
          </a:p>
          <a:p>
            <a:endParaRPr lang="en-US" sz="1700" dirty="0"/>
          </a:p>
        </p:txBody>
      </p:sp>
      <p:sp>
        <p:nvSpPr>
          <p:cNvPr id="6" name="Rectangle 5"/>
          <p:cNvSpPr/>
          <p:nvPr/>
        </p:nvSpPr>
        <p:spPr>
          <a:xfrm>
            <a:off x="7991872" y="6639163"/>
            <a:ext cx="1188640" cy="246221"/>
          </a:xfrm>
          <a:prstGeom prst="rect">
            <a:avLst/>
          </a:prstGeom>
        </p:spPr>
        <p:txBody>
          <a:bodyPr wrap="square">
            <a:spAutoFit/>
          </a:bodyPr>
          <a:lstStyle/>
          <a:p>
            <a:r>
              <a:rPr lang="en-US" sz="1000" dirty="0" smtClean="0">
                <a:hlinkClick r:id="rId3"/>
              </a:rPr>
              <a:t>Persaud THPL0104 </a:t>
            </a:r>
            <a:endParaRPr lang="en-US" sz="1000" dirty="0"/>
          </a:p>
        </p:txBody>
      </p:sp>
      <p:sp>
        <p:nvSpPr>
          <p:cNvPr id="9" name="Title 1"/>
          <p:cNvSpPr txBox="1">
            <a:spLocks/>
          </p:cNvSpPr>
          <p:nvPr/>
        </p:nvSpPr>
        <p:spPr>
          <a:xfrm>
            <a:off x="1403648" y="0"/>
            <a:ext cx="7427168"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900" b="1" dirty="0">
                <a:solidFill>
                  <a:srgbClr val="E0001B"/>
                </a:solidFill>
              </a:rPr>
              <a:t>The Latent HIV Reservoir and Opportunities for </a:t>
            </a:r>
            <a:r>
              <a:rPr lang="en-US" sz="1900" b="1" dirty="0" smtClean="0">
                <a:solidFill>
                  <a:srgbClr val="E0001B"/>
                </a:solidFill>
              </a:rPr>
              <a:t>Cure</a:t>
            </a:r>
          </a:p>
          <a:p>
            <a:pPr algn="l"/>
            <a:endParaRPr lang="en-US" sz="1900" b="1" dirty="0"/>
          </a:p>
          <a:p>
            <a:pPr algn="l"/>
            <a:r>
              <a:rPr lang="en-US" sz="3500" b="1" dirty="0" smtClean="0"/>
              <a:t>Mississippi Baby Case</a:t>
            </a:r>
            <a:endParaRPr lang="en-US" sz="3500" b="1" dirty="0"/>
          </a:p>
        </p:txBody>
      </p:sp>
      <p:sp>
        <p:nvSpPr>
          <p:cNvPr id="8" name="Rectangle 7">
            <a:hlinkClick r:id="rId4"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bab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048" y="2564904"/>
            <a:ext cx="3810000" cy="2133600"/>
          </a:xfrm>
          <a:prstGeom prst="rect">
            <a:avLst/>
          </a:prstGeom>
        </p:spPr>
      </p:pic>
    </p:spTree>
    <p:extLst>
      <p:ext uri="{BB962C8B-B14F-4D97-AF65-F5344CB8AC3E}">
        <p14:creationId xmlns:p14="http://schemas.microsoft.com/office/powerpoint/2010/main" val="77188996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812360" y="6639163"/>
            <a:ext cx="1440160" cy="246221"/>
          </a:xfrm>
          <a:prstGeom prst="rect">
            <a:avLst/>
          </a:prstGeom>
        </p:spPr>
        <p:txBody>
          <a:bodyPr wrap="square">
            <a:spAutoFit/>
          </a:bodyPr>
          <a:lstStyle/>
          <a:p>
            <a:r>
              <a:rPr lang="en-US" sz="1000" dirty="0" smtClean="0">
                <a:hlinkClick r:id="rId2"/>
              </a:rPr>
              <a:t>Sáez-Cirión TUWS0702</a:t>
            </a:r>
            <a:endParaRPr lang="en-US" sz="1000" dirty="0"/>
          </a:p>
        </p:txBody>
      </p:sp>
      <p:sp>
        <p:nvSpPr>
          <p:cNvPr id="3" name="Content Placeholder 2"/>
          <p:cNvSpPr>
            <a:spLocks noGrp="1"/>
          </p:cNvSpPr>
          <p:nvPr>
            <p:ph idx="1"/>
          </p:nvPr>
        </p:nvSpPr>
        <p:spPr>
          <a:xfrm>
            <a:off x="251520" y="1484784"/>
            <a:ext cx="5328592" cy="4824536"/>
          </a:xfrm>
        </p:spPr>
        <p:txBody>
          <a:bodyPr>
            <a:normAutofit/>
          </a:bodyPr>
          <a:lstStyle/>
          <a:p>
            <a:pPr marL="0" indent="0">
              <a:buNone/>
            </a:pPr>
            <a:endParaRPr lang="en-GB" sz="1700" u="sng" dirty="0" smtClean="0"/>
          </a:p>
          <a:p>
            <a:pPr lvl="0"/>
            <a:r>
              <a:rPr lang="en-GB" sz="1700" dirty="0" smtClean="0"/>
              <a:t>State </a:t>
            </a:r>
            <a:r>
              <a:rPr lang="en-GB" sz="1700" dirty="0"/>
              <a:t>of the art assays only identify infected cells where the virus is actively </a:t>
            </a:r>
            <a:r>
              <a:rPr lang="en-GB" sz="1700" dirty="0" smtClean="0"/>
              <a:t>replicating</a:t>
            </a:r>
            <a:endParaRPr lang="en-US" sz="1700" dirty="0"/>
          </a:p>
          <a:p>
            <a:pPr lvl="0"/>
            <a:r>
              <a:rPr lang="en-GB" sz="1700" dirty="0"/>
              <a:t>Need to identify a marker for cells infected with latent virus that remain suppressed during treatment, but which start to replicate after treatment </a:t>
            </a:r>
            <a:r>
              <a:rPr lang="en-GB" sz="1700" dirty="0" smtClean="0"/>
              <a:t>interruption</a:t>
            </a:r>
            <a:endParaRPr lang="en-US" sz="1700" dirty="0"/>
          </a:p>
          <a:p>
            <a:pPr lvl="0">
              <a:buFont typeface="Arial"/>
              <a:buChar char="•"/>
            </a:pPr>
            <a:r>
              <a:rPr lang="en-US" sz="1700" dirty="0"/>
              <a:t>Single molecule assays: </a:t>
            </a:r>
            <a:endParaRPr lang="en-US" sz="1700" dirty="0" smtClean="0"/>
          </a:p>
          <a:p>
            <a:pPr lvl="1">
              <a:buFont typeface="Lucida Grande"/>
              <a:buChar char="-"/>
            </a:pPr>
            <a:r>
              <a:rPr lang="en-US" sz="1700" dirty="0" smtClean="0"/>
              <a:t>p24 </a:t>
            </a:r>
            <a:r>
              <a:rPr lang="en-US" sz="1700" dirty="0"/>
              <a:t>quantification at the single infected cell </a:t>
            </a:r>
            <a:r>
              <a:rPr lang="en-US" sz="1700" dirty="0" smtClean="0"/>
              <a:t>level</a:t>
            </a:r>
          </a:p>
          <a:p>
            <a:pPr lvl="1">
              <a:buFont typeface="Lucida Grande"/>
              <a:buChar char="-"/>
            </a:pPr>
            <a:r>
              <a:rPr lang="en-GB" sz="1700" dirty="0"/>
              <a:t>H</a:t>
            </a:r>
            <a:r>
              <a:rPr lang="en-GB" sz="1700" dirty="0" smtClean="0"/>
              <a:t>as </a:t>
            </a:r>
            <a:r>
              <a:rPr lang="en-GB" sz="1700" dirty="0"/>
              <a:t>offered a nearly 3-log boost in </a:t>
            </a:r>
            <a:r>
              <a:rPr lang="en-GB" sz="1700" dirty="0" smtClean="0"/>
              <a:t>sensitivity</a:t>
            </a:r>
            <a:endParaRPr lang="en-US" sz="1700" dirty="0"/>
          </a:p>
          <a:p>
            <a:pPr lvl="0"/>
            <a:r>
              <a:rPr lang="en-GB" sz="1700" dirty="0"/>
              <a:t>Differentiating between cells with latent infection and those that are uninfected remains the key </a:t>
            </a:r>
            <a:r>
              <a:rPr lang="en-GB" sz="1700" dirty="0" smtClean="0"/>
              <a:t>challenge</a:t>
            </a:r>
            <a:endParaRPr lang="en-US" sz="1700" dirty="0"/>
          </a:p>
          <a:p>
            <a:endParaRPr lang="en-US" sz="1700" dirty="0"/>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5117" y="2582652"/>
            <a:ext cx="3330555" cy="2174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5652120" y="4766955"/>
            <a:ext cx="2952328" cy="246221"/>
          </a:xfrm>
          <a:prstGeom prst="rect">
            <a:avLst/>
          </a:prstGeom>
        </p:spPr>
        <p:txBody>
          <a:bodyPr wrap="square">
            <a:spAutoFit/>
          </a:bodyPr>
          <a:lstStyle/>
          <a:p>
            <a:r>
              <a:rPr lang="en-US" sz="1000" dirty="0" err="1" smtClean="0"/>
              <a:t>Passaes</a:t>
            </a:r>
            <a:r>
              <a:rPr lang="en-US" sz="1000" dirty="0" smtClean="0"/>
              <a:t> et al submitted</a:t>
            </a:r>
            <a:endParaRPr lang="en-US" sz="1000" dirty="0"/>
          </a:p>
        </p:txBody>
      </p:sp>
      <p:sp>
        <p:nvSpPr>
          <p:cNvPr id="8" name="Rectangle 7">
            <a:hlinkClick r:id="rId4"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1403648" y="0"/>
            <a:ext cx="7427168"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900" b="1" dirty="0">
                <a:solidFill>
                  <a:srgbClr val="E0001B"/>
                </a:solidFill>
              </a:rPr>
              <a:t>The Latent HIV Reservoir and Opportunities for </a:t>
            </a:r>
            <a:r>
              <a:rPr lang="en-US" sz="1900" b="1" dirty="0" smtClean="0">
                <a:solidFill>
                  <a:srgbClr val="E0001B"/>
                </a:solidFill>
              </a:rPr>
              <a:t>Cure</a:t>
            </a:r>
          </a:p>
          <a:p>
            <a:pPr algn="l"/>
            <a:endParaRPr lang="en-US" sz="1900" b="1" dirty="0"/>
          </a:p>
          <a:p>
            <a:pPr algn="l"/>
            <a:r>
              <a:rPr lang="en-US" sz="3500" b="1" dirty="0" smtClean="0"/>
              <a:t>Measuring the HIV Reservoir</a:t>
            </a:r>
            <a:endParaRPr lang="en-US" sz="3500" b="1" dirty="0"/>
          </a:p>
        </p:txBody>
      </p:sp>
    </p:spTree>
    <p:extLst>
      <p:ext uri="{BB962C8B-B14F-4D97-AF65-F5344CB8AC3E}">
        <p14:creationId xmlns:p14="http://schemas.microsoft.com/office/powerpoint/2010/main" val="350737749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812360" y="6639163"/>
            <a:ext cx="1368152" cy="246221"/>
          </a:xfrm>
          <a:prstGeom prst="rect">
            <a:avLst/>
          </a:prstGeom>
        </p:spPr>
        <p:txBody>
          <a:bodyPr wrap="square">
            <a:spAutoFit/>
          </a:bodyPr>
          <a:lstStyle/>
          <a:p>
            <a:r>
              <a:rPr lang="en-US" sz="1000" dirty="0" smtClean="0">
                <a:hlinkClick r:id="rId3"/>
              </a:rPr>
              <a:t>Kroon TUAX0101LB </a:t>
            </a:r>
            <a:endParaRPr lang="en-US" sz="1000" dirty="0"/>
          </a:p>
        </p:txBody>
      </p:sp>
      <p:sp>
        <p:nvSpPr>
          <p:cNvPr id="3" name="Content Placeholder 2"/>
          <p:cNvSpPr>
            <a:spLocks noGrp="1"/>
          </p:cNvSpPr>
          <p:nvPr>
            <p:ph idx="1"/>
          </p:nvPr>
        </p:nvSpPr>
        <p:spPr>
          <a:xfrm>
            <a:off x="251520" y="1484784"/>
            <a:ext cx="8640960" cy="4309939"/>
          </a:xfrm>
        </p:spPr>
        <p:txBody>
          <a:bodyPr>
            <a:noAutofit/>
          </a:bodyPr>
          <a:lstStyle/>
          <a:p>
            <a:pPr marL="0" indent="0">
              <a:buNone/>
            </a:pPr>
            <a:endParaRPr lang="en-US" sz="1700" u="sng" dirty="0" smtClean="0"/>
          </a:p>
          <a:p>
            <a:pPr marL="0" indent="0">
              <a:buNone/>
            </a:pPr>
            <a:r>
              <a:rPr lang="en-US" sz="1700" u="sng" dirty="0" smtClean="0"/>
              <a:t>Effect </a:t>
            </a:r>
            <a:r>
              <a:rPr lang="en-US" sz="1700" u="sng" dirty="0"/>
              <a:t>of </a:t>
            </a:r>
            <a:r>
              <a:rPr lang="en-US" sz="1700" u="sng" dirty="0" err="1"/>
              <a:t>vorinostat</a:t>
            </a:r>
            <a:r>
              <a:rPr lang="en-US" sz="1700" u="sng" dirty="0"/>
              <a:t>, </a:t>
            </a:r>
            <a:r>
              <a:rPr lang="en-US" sz="1700" u="sng" dirty="0" err="1"/>
              <a:t>hydroxychloroquine</a:t>
            </a:r>
            <a:r>
              <a:rPr lang="en-US" sz="1700" u="sng" dirty="0"/>
              <a:t> and </a:t>
            </a:r>
            <a:r>
              <a:rPr lang="en-US" sz="1700" u="sng" dirty="0" err="1"/>
              <a:t>maraviroc</a:t>
            </a:r>
            <a:r>
              <a:rPr lang="en-US" sz="1700" u="sng" dirty="0"/>
              <a:t> on </a:t>
            </a:r>
            <a:r>
              <a:rPr lang="en-US" sz="1700" u="sng" dirty="0" err="1"/>
              <a:t>viremia</a:t>
            </a:r>
            <a:r>
              <a:rPr lang="en-US" sz="1700" u="sng" dirty="0"/>
              <a:t> following treatment interruption </a:t>
            </a:r>
          </a:p>
          <a:p>
            <a:pPr lvl="0">
              <a:buFont typeface="Arial"/>
              <a:buChar char="•"/>
            </a:pPr>
            <a:r>
              <a:rPr lang="en-GB" sz="1700" dirty="0"/>
              <a:t>SEARCH 019: </a:t>
            </a:r>
            <a:r>
              <a:rPr lang="en-US" sz="1700" dirty="0"/>
              <a:t>proof-of-concept </a:t>
            </a:r>
            <a:r>
              <a:rPr lang="en-US" sz="1700" dirty="0" smtClean="0"/>
              <a:t>study</a:t>
            </a:r>
            <a:endParaRPr lang="en-US" sz="1700" dirty="0"/>
          </a:p>
          <a:p>
            <a:pPr lvl="0">
              <a:buFont typeface="Arial"/>
              <a:buChar char="•"/>
            </a:pPr>
            <a:r>
              <a:rPr lang="en-US" sz="1700" dirty="0"/>
              <a:t>15 patients initiated ART during early stages of acute infection (</a:t>
            </a:r>
            <a:r>
              <a:rPr lang="en-US" sz="1700" dirty="0" err="1"/>
              <a:t>Fiebig</a:t>
            </a:r>
            <a:r>
              <a:rPr lang="en-US" sz="1700" dirty="0"/>
              <a:t> 3 and 4), continued at least 2 years before </a:t>
            </a:r>
            <a:r>
              <a:rPr lang="en-US" sz="1700" dirty="0" err="1"/>
              <a:t>randomisation</a:t>
            </a:r>
            <a:r>
              <a:rPr lang="en-US" sz="1700" dirty="0"/>
              <a:t>.</a:t>
            </a:r>
          </a:p>
          <a:p>
            <a:pPr lvl="0">
              <a:buFont typeface="Arial"/>
              <a:buChar char="•"/>
            </a:pPr>
            <a:r>
              <a:rPr lang="en-US" sz="1700" dirty="0"/>
              <a:t>10 patients </a:t>
            </a:r>
            <a:r>
              <a:rPr lang="en-US" sz="1700" dirty="0" err="1"/>
              <a:t>randomised</a:t>
            </a:r>
            <a:r>
              <a:rPr lang="en-US" sz="1700" dirty="0"/>
              <a:t> to receive, in addition to ART:</a:t>
            </a:r>
          </a:p>
          <a:p>
            <a:pPr lvl="0"/>
            <a:endParaRPr lang="en-GB" sz="1700" dirty="0" smtClean="0"/>
          </a:p>
          <a:p>
            <a:pPr lvl="0"/>
            <a:endParaRPr lang="en-GB" sz="1700" dirty="0"/>
          </a:p>
          <a:p>
            <a:pPr lvl="0"/>
            <a:endParaRPr lang="en-GB" sz="1700" dirty="0" smtClean="0"/>
          </a:p>
          <a:p>
            <a:pPr lvl="0"/>
            <a:endParaRPr lang="en-GB" sz="1700" dirty="0" smtClean="0"/>
          </a:p>
          <a:p>
            <a:pPr lvl="0"/>
            <a:endParaRPr lang="en-GB" sz="1700" dirty="0" smtClean="0"/>
          </a:p>
          <a:p>
            <a:pPr lvl="0"/>
            <a:endParaRPr lang="en-GB" sz="1700" dirty="0"/>
          </a:p>
          <a:p>
            <a:pPr lvl="0"/>
            <a:endParaRPr lang="en-GB" sz="1700" dirty="0"/>
          </a:p>
          <a:p>
            <a:pPr lvl="0"/>
            <a:r>
              <a:rPr lang="en-GB" sz="1700" dirty="0" smtClean="0"/>
              <a:t>Treatment interruption</a:t>
            </a:r>
            <a:endParaRPr lang="en-US" sz="1700" dirty="0"/>
          </a:p>
          <a:p>
            <a:endParaRPr lang="en-US" sz="1700" dirty="0"/>
          </a:p>
        </p:txBody>
      </p:sp>
      <p:graphicFrame>
        <p:nvGraphicFramePr>
          <p:cNvPr id="6" name="Table 5"/>
          <p:cNvGraphicFramePr>
            <a:graphicFrameLocks noGrp="1"/>
          </p:cNvGraphicFramePr>
          <p:nvPr>
            <p:extLst>
              <p:ext uri="{D42A27DB-BD31-4B8C-83A1-F6EECF244321}">
                <p14:modId xmlns:p14="http://schemas.microsoft.com/office/powerpoint/2010/main" val="1129739216"/>
              </p:ext>
            </p:extLst>
          </p:nvPr>
        </p:nvGraphicFramePr>
        <p:xfrm>
          <a:off x="1259632" y="3861048"/>
          <a:ext cx="6696744" cy="1767839"/>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xmlns="" val="20000"/>
                    </a:ext>
                  </a:extLst>
                </a:gridCol>
                <a:gridCol w="720080">
                  <a:extLst>
                    <a:ext uri="{9D8B030D-6E8A-4147-A177-3AD203B41FA5}">
                      <a16:colId xmlns:a16="http://schemas.microsoft.com/office/drawing/2014/main" xmlns="" val="20001"/>
                    </a:ext>
                  </a:extLst>
                </a:gridCol>
                <a:gridCol w="1008112">
                  <a:extLst>
                    <a:ext uri="{9D8B030D-6E8A-4147-A177-3AD203B41FA5}">
                      <a16:colId xmlns:a16="http://schemas.microsoft.com/office/drawing/2014/main" xmlns="" val="20002"/>
                    </a:ext>
                  </a:extLst>
                </a:gridCol>
                <a:gridCol w="792088">
                  <a:extLst>
                    <a:ext uri="{9D8B030D-6E8A-4147-A177-3AD203B41FA5}">
                      <a16:colId xmlns:a16="http://schemas.microsoft.com/office/drawing/2014/main" xmlns="" val="20003"/>
                    </a:ext>
                  </a:extLst>
                </a:gridCol>
                <a:gridCol w="2520280">
                  <a:extLst>
                    <a:ext uri="{9D8B030D-6E8A-4147-A177-3AD203B41FA5}">
                      <a16:colId xmlns:a16="http://schemas.microsoft.com/office/drawing/2014/main" xmlns="" val="20004"/>
                    </a:ext>
                  </a:extLst>
                </a:gridCol>
              </a:tblGrid>
              <a:tr h="563357">
                <a:tc>
                  <a:txBody>
                    <a:bodyPr/>
                    <a:lstStyle/>
                    <a:p>
                      <a:pPr algn="ctr"/>
                      <a:r>
                        <a:rPr lang="en-US" sz="1400" b="0" dirty="0" err="1" smtClean="0">
                          <a:solidFill>
                            <a:srgbClr val="000000"/>
                          </a:solidFill>
                        </a:rPr>
                        <a:t>Vorinostat</a:t>
                      </a:r>
                      <a:endParaRPr lang="en-US" sz="1400" b="0" dirty="0">
                        <a:solidFill>
                          <a:srgbClr val="000000"/>
                        </a:solidFill>
                      </a:endParaRPr>
                    </a:p>
                  </a:txBody>
                  <a:tcPr>
                    <a:solidFill>
                      <a:srgbClr val="818386"/>
                    </a:solidFill>
                  </a:tcPr>
                </a:tc>
                <a:tc>
                  <a:txBody>
                    <a:bodyPr/>
                    <a:lstStyle/>
                    <a:p>
                      <a:pPr algn="ctr"/>
                      <a:r>
                        <a:rPr lang="en-US" sz="1400" b="0" dirty="0" smtClean="0">
                          <a:solidFill>
                            <a:srgbClr val="000000"/>
                          </a:solidFill>
                        </a:rPr>
                        <a:t>400mg/day</a:t>
                      </a:r>
                      <a:endParaRPr lang="en-US" sz="1400" b="0" dirty="0">
                        <a:solidFill>
                          <a:srgbClr val="000000"/>
                        </a:solidFill>
                      </a:endParaRPr>
                    </a:p>
                  </a:txBody>
                  <a:tcPr>
                    <a:solidFill>
                      <a:srgbClr val="818386"/>
                    </a:solidFill>
                  </a:tcPr>
                </a:tc>
                <a:tc>
                  <a:txBody>
                    <a:bodyPr/>
                    <a:lstStyle/>
                    <a:p>
                      <a:pPr algn="ctr"/>
                      <a:r>
                        <a:rPr lang="en-US" sz="1400" b="0" dirty="0" smtClean="0">
                          <a:solidFill>
                            <a:srgbClr val="000000"/>
                          </a:solidFill>
                        </a:rPr>
                        <a:t>14</a:t>
                      </a:r>
                      <a:r>
                        <a:rPr lang="en-US" sz="1400" b="0" baseline="0" dirty="0" smtClean="0">
                          <a:solidFill>
                            <a:srgbClr val="000000"/>
                          </a:solidFill>
                        </a:rPr>
                        <a:t> days on/off</a:t>
                      </a:r>
                      <a:endParaRPr lang="en-US" sz="1400" b="0" dirty="0">
                        <a:solidFill>
                          <a:srgbClr val="000000"/>
                        </a:solidFill>
                      </a:endParaRPr>
                    </a:p>
                  </a:txBody>
                  <a:tcPr>
                    <a:solidFill>
                      <a:srgbClr val="818386"/>
                    </a:solidFill>
                  </a:tcPr>
                </a:tc>
                <a:tc>
                  <a:txBody>
                    <a:bodyPr/>
                    <a:lstStyle/>
                    <a:p>
                      <a:pPr algn="ctr"/>
                      <a:r>
                        <a:rPr lang="en-US" sz="1400" b="0" dirty="0" smtClean="0">
                          <a:solidFill>
                            <a:srgbClr val="000000"/>
                          </a:solidFill>
                        </a:rPr>
                        <a:t>3 cycles </a:t>
                      </a:r>
                    </a:p>
                    <a:p>
                      <a:pPr algn="ctr"/>
                      <a:r>
                        <a:rPr lang="en-US" sz="1400" b="0" dirty="0" smtClean="0">
                          <a:solidFill>
                            <a:srgbClr val="000000"/>
                          </a:solidFill>
                        </a:rPr>
                        <a:t>(10 weeks)</a:t>
                      </a:r>
                      <a:endParaRPr lang="en-US" sz="1400" b="0" dirty="0">
                        <a:solidFill>
                          <a:srgbClr val="000000"/>
                        </a:solidFill>
                      </a:endParaRPr>
                    </a:p>
                  </a:txBody>
                  <a:tcPr>
                    <a:solidFill>
                      <a:srgbClr val="818386"/>
                    </a:solidFill>
                  </a:tcPr>
                </a:tc>
                <a:tc>
                  <a:txBody>
                    <a:bodyPr/>
                    <a:lstStyle/>
                    <a:p>
                      <a:pPr algn="ctr"/>
                      <a:r>
                        <a:rPr lang="en-US" sz="1400" b="0" dirty="0" smtClean="0">
                          <a:solidFill>
                            <a:srgbClr val="000000"/>
                          </a:solidFill>
                        </a:rPr>
                        <a:t>Latency reversing agent</a:t>
                      </a:r>
                      <a:endParaRPr lang="en-US" sz="1400" b="0" dirty="0">
                        <a:solidFill>
                          <a:srgbClr val="000000"/>
                        </a:solidFill>
                      </a:endParaRPr>
                    </a:p>
                  </a:txBody>
                  <a:tcPr>
                    <a:solidFill>
                      <a:srgbClr val="818386"/>
                    </a:solidFill>
                  </a:tcPr>
                </a:tc>
                <a:extLst>
                  <a:ext uri="{0D108BD9-81ED-4DB2-BD59-A6C34878D82A}">
                    <a16:rowId xmlns:a16="http://schemas.microsoft.com/office/drawing/2014/main" xmlns="" val="10000"/>
                  </a:ext>
                </a:extLst>
              </a:tr>
              <a:tr h="402398">
                <a:tc>
                  <a:txBody>
                    <a:bodyPr/>
                    <a:lstStyle/>
                    <a:p>
                      <a:pPr algn="ctr"/>
                      <a:r>
                        <a:rPr lang="en-US" sz="1400" b="0" dirty="0" err="1" smtClean="0">
                          <a:solidFill>
                            <a:srgbClr val="000000"/>
                          </a:solidFill>
                        </a:rPr>
                        <a:t>Hydroxychloroquine</a:t>
                      </a:r>
                      <a:endParaRPr lang="en-US" sz="1400" b="0" dirty="0">
                        <a:solidFill>
                          <a:srgbClr val="000000"/>
                        </a:solidFill>
                      </a:endParaRPr>
                    </a:p>
                  </a:txBody>
                  <a:tcPr>
                    <a:solidFill>
                      <a:srgbClr val="FE8946"/>
                    </a:solidFill>
                  </a:tcPr>
                </a:tc>
                <a:tc>
                  <a:txBody>
                    <a:bodyPr/>
                    <a:lstStyle/>
                    <a:p>
                      <a:pPr algn="ctr"/>
                      <a:r>
                        <a:rPr lang="en-US" sz="1400" b="0" dirty="0" smtClean="0">
                          <a:solidFill>
                            <a:srgbClr val="000000"/>
                          </a:solidFill>
                        </a:rPr>
                        <a:t>200mg/dose</a:t>
                      </a:r>
                      <a:endParaRPr lang="en-US" sz="1400" b="0" dirty="0">
                        <a:solidFill>
                          <a:srgbClr val="000000"/>
                        </a:solidFill>
                      </a:endParaRPr>
                    </a:p>
                  </a:txBody>
                  <a:tcPr>
                    <a:solidFill>
                      <a:srgbClr val="FE8946"/>
                    </a:solidFill>
                  </a:tcPr>
                </a:tc>
                <a:tc>
                  <a:txBody>
                    <a:bodyPr/>
                    <a:lstStyle/>
                    <a:p>
                      <a:pPr algn="ctr"/>
                      <a:r>
                        <a:rPr lang="en-US" sz="1400" b="0" dirty="0" smtClean="0">
                          <a:solidFill>
                            <a:srgbClr val="000000"/>
                          </a:solidFill>
                        </a:rPr>
                        <a:t>2</a:t>
                      </a:r>
                      <a:r>
                        <a:rPr lang="en-US" sz="1400" b="0" baseline="0" dirty="0" smtClean="0">
                          <a:solidFill>
                            <a:srgbClr val="000000"/>
                          </a:solidFill>
                        </a:rPr>
                        <a:t> times/day</a:t>
                      </a:r>
                      <a:endParaRPr lang="en-US" sz="1400" b="0" dirty="0">
                        <a:solidFill>
                          <a:srgbClr val="000000"/>
                        </a:solidFill>
                      </a:endParaRPr>
                    </a:p>
                  </a:txBody>
                  <a:tcPr>
                    <a:solidFill>
                      <a:srgbClr val="FE8946"/>
                    </a:solidFill>
                  </a:tcPr>
                </a:tc>
                <a:tc>
                  <a:txBody>
                    <a:bodyPr/>
                    <a:lstStyle/>
                    <a:p>
                      <a:pPr algn="ctr"/>
                      <a:r>
                        <a:rPr lang="en-US" sz="1400" b="0" dirty="0" smtClean="0">
                          <a:solidFill>
                            <a:srgbClr val="000000"/>
                          </a:solidFill>
                        </a:rPr>
                        <a:t>10 weeks</a:t>
                      </a:r>
                      <a:endParaRPr lang="en-US" sz="1400" b="0" dirty="0">
                        <a:solidFill>
                          <a:srgbClr val="000000"/>
                        </a:solidFill>
                      </a:endParaRPr>
                    </a:p>
                  </a:txBody>
                  <a:tcPr>
                    <a:solidFill>
                      <a:srgbClr val="FE8946"/>
                    </a:solidFill>
                  </a:tcPr>
                </a:tc>
                <a:tc>
                  <a:txBody>
                    <a:bodyPr/>
                    <a:lstStyle/>
                    <a:p>
                      <a:pPr algn="ctr"/>
                      <a:r>
                        <a:rPr lang="en-US" sz="1400" b="0" dirty="0" err="1" smtClean="0">
                          <a:solidFill>
                            <a:srgbClr val="000000"/>
                          </a:solidFill>
                        </a:rPr>
                        <a:t>Immunomodulating</a:t>
                      </a:r>
                      <a:r>
                        <a:rPr lang="en-US" sz="1400" b="0" baseline="0" dirty="0" smtClean="0">
                          <a:solidFill>
                            <a:srgbClr val="000000"/>
                          </a:solidFill>
                        </a:rPr>
                        <a:t> agent</a:t>
                      </a:r>
                      <a:endParaRPr lang="en-US" sz="1400" b="0" dirty="0">
                        <a:solidFill>
                          <a:srgbClr val="000000"/>
                        </a:solidFill>
                      </a:endParaRPr>
                    </a:p>
                  </a:txBody>
                  <a:tcPr>
                    <a:solidFill>
                      <a:srgbClr val="FE8946"/>
                    </a:solidFill>
                  </a:tcPr>
                </a:tc>
                <a:extLst>
                  <a:ext uri="{0D108BD9-81ED-4DB2-BD59-A6C34878D82A}">
                    <a16:rowId xmlns:a16="http://schemas.microsoft.com/office/drawing/2014/main" xmlns="" val="10001"/>
                  </a:ext>
                </a:extLst>
              </a:tr>
              <a:tr h="402398">
                <a:tc>
                  <a:txBody>
                    <a:bodyPr/>
                    <a:lstStyle/>
                    <a:p>
                      <a:pPr algn="ctr"/>
                      <a:r>
                        <a:rPr lang="en-US" sz="1400" b="0" dirty="0" err="1" smtClean="0">
                          <a:solidFill>
                            <a:srgbClr val="000000"/>
                          </a:solidFill>
                        </a:rPr>
                        <a:t>Maraviroc</a:t>
                      </a:r>
                      <a:endParaRPr lang="en-US" sz="1400" b="0" dirty="0">
                        <a:solidFill>
                          <a:srgbClr val="000000"/>
                        </a:solidFill>
                      </a:endParaRPr>
                    </a:p>
                  </a:txBody>
                  <a:tcPr>
                    <a:solidFill>
                      <a:srgbClr val="818386"/>
                    </a:solidFill>
                  </a:tcPr>
                </a:tc>
                <a:tc>
                  <a:txBody>
                    <a:bodyPr/>
                    <a:lstStyle/>
                    <a:p>
                      <a:pPr algn="ctr"/>
                      <a:r>
                        <a:rPr lang="en-US" sz="1400" b="0" dirty="0" smtClean="0">
                          <a:solidFill>
                            <a:srgbClr val="000000"/>
                          </a:solidFill>
                        </a:rPr>
                        <a:t>600mg/dose</a:t>
                      </a:r>
                      <a:endParaRPr lang="en-US" sz="1400" b="0" dirty="0">
                        <a:solidFill>
                          <a:srgbClr val="000000"/>
                        </a:solidFill>
                      </a:endParaRPr>
                    </a:p>
                  </a:txBody>
                  <a:tcPr>
                    <a:solidFill>
                      <a:srgbClr val="818386"/>
                    </a:solidFill>
                  </a:tcPr>
                </a:tc>
                <a:tc>
                  <a:txBody>
                    <a:bodyPr/>
                    <a:lstStyle/>
                    <a:p>
                      <a:pPr algn="ctr"/>
                      <a:r>
                        <a:rPr lang="en-US" sz="1400" b="0" dirty="0" smtClean="0">
                          <a:solidFill>
                            <a:srgbClr val="000000"/>
                          </a:solidFill>
                        </a:rPr>
                        <a:t>2 times/day</a:t>
                      </a:r>
                      <a:endParaRPr lang="en-US" sz="1400" b="0" dirty="0">
                        <a:solidFill>
                          <a:srgbClr val="000000"/>
                        </a:solidFill>
                      </a:endParaRPr>
                    </a:p>
                  </a:txBody>
                  <a:tcPr>
                    <a:solidFill>
                      <a:srgbClr val="818386"/>
                    </a:solidFill>
                  </a:tcPr>
                </a:tc>
                <a:tc>
                  <a:txBody>
                    <a:bodyPr/>
                    <a:lstStyle/>
                    <a:p>
                      <a:pPr algn="ctr"/>
                      <a:r>
                        <a:rPr lang="en-US" sz="1400" b="0" dirty="0" smtClean="0">
                          <a:solidFill>
                            <a:srgbClr val="000000"/>
                          </a:solidFill>
                        </a:rPr>
                        <a:t>10 weeks</a:t>
                      </a:r>
                      <a:endParaRPr lang="en-US" sz="1400" b="0" dirty="0">
                        <a:solidFill>
                          <a:srgbClr val="000000"/>
                        </a:solidFill>
                      </a:endParaRPr>
                    </a:p>
                  </a:txBody>
                  <a:tcPr>
                    <a:solidFill>
                      <a:srgbClr val="818386"/>
                    </a:solidFill>
                  </a:tcPr>
                </a:tc>
                <a:tc>
                  <a:txBody>
                    <a:bodyPr/>
                    <a:lstStyle/>
                    <a:p>
                      <a:pPr algn="ctr"/>
                      <a:r>
                        <a:rPr lang="en-US" sz="1400" b="0" dirty="0" smtClean="0">
                          <a:solidFill>
                            <a:srgbClr val="000000"/>
                          </a:solidFill>
                        </a:rPr>
                        <a:t>Entry</a:t>
                      </a:r>
                      <a:r>
                        <a:rPr lang="en-US" sz="1400" b="0" baseline="0" dirty="0" smtClean="0">
                          <a:solidFill>
                            <a:srgbClr val="000000"/>
                          </a:solidFill>
                        </a:rPr>
                        <a:t> inhibitor</a:t>
                      </a:r>
                      <a:endParaRPr lang="en-US" sz="1400" b="0" dirty="0">
                        <a:solidFill>
                          <a:srgbClr val="000000"/>
                        </a:solidFill>
                      </a:endParaRPr>
                    </a:p>
                  </a:txBody>
                  <a:tcPr>
                    <a:solidFill>
                      <a:srgbClr val="818386"/>
                    </a:solidFill>
                  </a:tcPr>
                </a:tc>
                <a:extLst>
                  <a:ext uri="{0D108BD9-81ED-4DB2-BD59-A6C34878D82A}">
                    <a16:rowId xmlns:a16="http://schemas.microsoft.com/office/drawing/2014/main" xmlns="" val="10002"/>
                  </a:ext>
                </a:extLst>
              </a:tr>
            </a:tbl>
          </a:graphicData>
        </a:graphic>
      </p:graphicFrame>
      <p:sp>
        <p:nvSpPr>
          <p:cNvPr id="8" name="Rectangle 7">
            <a:hlinkClick r:id="rId4"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403648" y="0"/>
            <a:ext cx="7427168"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900" b="1" dirty="0">
                <a:solidFill>
                  <a:srgbClr val="E0001B"/>
                </a:solidFill>
              </a:rPr>
              <a:t>The Latent HIV Reservoir and Opportunities for </a:t>
            </a:r>
            <a:r>
              <a:rPr lang="en-US" sz="1900" b="1" dirty="0" smtClean="0">
                <a:solidFill>
                  <a:srgbClr val="E0001B"/>
                </a:solidFill>
              </a:rPr>
              <a:t>Cure</a:t>
            </a:r>
          </a:p>
          <a:p>
            <a:pPr algn="l"/>
            <a:endParaRPr lang="en-US" sz="1900" b="1" dirty="0"/>
          </a:p>
          <a:p>
            <a:pPr algn="l"/>
            <a:r>
              <a:rPr lang="en-US" sz="3500" b="1" dirty="0" smtClean="0"/>
              <a:t>SEARCH 019 Study</a:t>
            </a:r>
            <a:endParaRPr lang="en-US" sz="3500" b="1" dirty="0"/>
          </a:p>
        </p:txBody>
      </p:sp>
    </p:spTree>
    <p:extLst>
      <p:ext uri="{BB962C8B-B14F-4D97-AF65-F5344CB8AC3E}">
        <p14:creationId xmlns:p14="http://schemas.microsoft.com/office/powerpoint/2010/main" val="9522354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84784"/>
            <a:ext cx="8640960" cy="4525963"/>
          </a:xfrm>
        </p:spPr>
        <p:txBody>
          <a:bodyPr/>
          <a:lstStyle/>
          <a:p>
            <a:pPr lvl="0"/>
            <a:endParaRPr lang="en-GB" sz="1700" dirty="0" smtClean="0"/>
          </a:p>
          <a:p>
            <a:pPr lvl="0"/>
            <a:r>
              <a:rPr lang="en-GB" sz="1700" dirty="0" smtClean="0"/>
              <a:t>Disappointing </a:t>
            </a:r>
            <a:r>
              <a:rPr lang="en-GB" sz="1700" dirty="0"/>
              <a:t>results: </a:t>
            </a:r>
          </a:p>
          <a:p>
            <a:pPr lvl="1">
              <a:buFont typeface="Lucida Grande"/>
              <a:buChar char="-"/>
            </a:pPr>
            <a:r>
              <a:rPr lang="en-GB" sz="1700" dirty="0" smtClean="0"/>
              <a:t>Adjunctive therapy (VHM) </a:t>
            </a:r>
            <a:r>
              <a:rPr lang="en-GB" sz="1700" dirty="0"/>
              <a:t>did not </a:t>
            </a:r>
            <a:r>
              <a:rPr lang="en-US" sz="1700" dirty="0"/>
              <a:t>decrease time to </a:t>
            </a:r>
            <a:r>
              <a:rPr lang="en-US" sz="1700" dirty="0" err="1"/>
              <a:t>virologic</a:t>
            </a:r>
            <a:r>
              <a:rPr lang="en-US" sz="1700" dirty="0"/>
              <a:t> rebound or decrease total HIV DNA in peripheral blood mononuclear cells (latent reservoir)</a:t>
            </a:r>
          </a:p>
          <a:p>
            <a:pPr lvl="1">
              <a:buFont typeface="Lucida Grande"/>
              <a:buChar char="-"/>
            </a:pPr>
            <a:r>
              <a:rPr lang="en-GB" sz="1700" dirty="0"/>
              <a:t>Two people in intervention arm had serious adverse events</a:t>
            </a:r>
            <a:endParaRPr lang="en-US" sz="1700" dirty="0"/>
          </a:p>
          <a:p>
            <a:pPr lvl="0">
              <a:buFont typeface="Arial"/>
              <a:buChar char="•"/>
            </a:pPr>
            <a:r>
              <a:rPr lang="en-US" sz="1700" dirty="0"/>
              <a:t>Conclusion: alternative strategies to reduce or eliminate HIV reservoirs are </a:t>
            </a:r>
            <a:r>
              <a:rPr lang="en-US" sz="1700" dirty="0" smtClean="0"/>
              <a:t>needed</a:t>
            </a:r>
            <a:endParaRPr lang="en-US" sz="1700" dirty="0"/>
          </a:p>
        </p:txBody>
      </p:sp>
      <p:sp>
        <p:nvSpPr>
          <p:cNvPr id="13" name="Rectangle 12"/>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956376" y="6639163"/>
            <a:ext cx="1224136" cy="246221"/>
          </a:xfrm>
          <a:prstGeom prst="rect">
            <a:avLst/>
          </a:prstGeom>
        </p:spPr>
        <p:txBody>
          <a:bodyPr wrap="square">
            <a:spAutoFit/>
          </a:bodyPr>
          <a:lstStyle/>
          <a:p>
            <a:r>
              <a:rPr lang="en-US" sz="1000" dirty="0" smtClean="0">
                <a:hlinkClick r:id="rId3"/>
              </a:rPr>
              <a:t>Kroon TUAX0101LB </a:t>
            </a:r>
            <a:endParaRPr lang="en-US" sz="1000"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15894"/>
          <a:stretch/>
        </p:blipFill>
        <p:spPr>
          <a:xfrm>
            <a:off x="4283968" y="3429000"/>
            <a:ext cx="4536504" cy="2865788"/>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5231"/>
          <a:stretch/>
        </p:blipFill>
        <p:spPr>
          <a:xfrm>
            <a:off x="179512" y="3421716"/>
            <a:ext cx="4536043" cy="2959612"/>
          </a:xfrm>
          <a:prstGeom prst="rect">
            <a:avLst/>
          </a:prstGeom>
        </p:spPr>
      </p:pic>
      <p:sp>
        <p:nvSpPr>
          <p:cNvPr id="8" name="TextBox 7"/>
          <p:cNvSpPr txBox="1"/>
          <p:nvPr/>
        </p:nvSpPr>
        <p:spPr>
          <a:xfrm>
            <a:off x="2563054" y="3429000"/>
            <a:ext cx="668535" cy="369332"/>
          </a:xfrm>
          <a:prstGeom prst="rect">
            <a:avLst/>
          </a:prstGeom>
          <a:noFill/>
        </p:spPr>
        <p:txBody>
          <a:bodyPr wrap="none" rtlCol="0">
            <a:spAutoFit/>
          </a:bodyPr>
          <a:lstStyle/>
          <a:p>
            <a:r>
              <a:rPr lang="en-US" b="1" dirty="0" smtClean="0"/>
              <a:t>VHM</a:t>
            </a:r>
            <a:endParaRPr lang="en-US" b="1" dirty="0"/>
          </a:p>
        </p:txBody>
      </p:sp>
      <p:sp>
        <p:nvSpPr>
          <p:cNvPr id="9" name="TextBox 8"/>
          <p:cNvSpPr txBox="1"/>
          <p:nvPr/>
        </p:nvSpPr>
        <p:spPr>
          <a:xfrm>
            <a:off x="7027550" y="3429000"/>
            <a:ext cx="568786" cy="369332"/>
          </a:xfrm>
          <a:prstGeom prst="rect">
            <a:avLst/>
          </a:prstGeom>
          <a:noFill/>
        </p:spPr>
        <p:txBody>
          <a:bodyPr wrap="none" rtlCol="0">
            <a:spAutoFit/>
          </a:bodyPr>
          <a:lstStyle/>
          <a:p>
            <a:r>
              <a:rPr lang="en-US" b="1" dirty="0" smtClean="0"/>
              <a:t>ART</a:t>
            </a:r>
            <a:endParaRPr lang="en-US" b="1" dirty="0"/>
          </a:p>
        </p:txBody>
      </p:sp>
      <p:sp>
        <p:nvSpPr>
          <p:cNvPr id="12" name="Title 1"/>
          <p:cNvSpPr txBox="1">
            <a:spLocks/>
          </p:cNvSpPr>
          <p:nvPr/>
        </p:nvSpPr>
        <p:spPr>
          <a:xfrm>
            <a:off x="1403648" y="0"/>
            <a:ext cx="7427168"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900" b="1" dirty="0">
                <a:solidFill>
                  <a:srgbClr val="E0001B"/>
                </a:solidFill>
              </a:rPr>
              <a:t>The Latent HIV Reservoir and Opportunities for </a:t>
            </a:r>
            <a:r>
              <a:rPr lang="en-US" sz="1900" b="1" dirty="0" smtClean="0">
                <a:solidFill>
                  <a:srgbClr val="E0001B"/>
                </a:solidFill>
              </a:rPr>
              <a:t>Cure</a:t>
            </a:r>
          </a:p>
          <a:p>
            <a:pPr algn="l"/>
            <a:endParaRPr lang="en-US" sz="1900" b="1" dirty="0"/>
          </a:p>
          <a:p>
            <a:pPr algn="l"/>
            <a:r>
              <a:rPr lang="en-US" sz="3500" b="1" dirty="0" smtClean="0"/>
              <a:t>SEARCH 019 Study</a:t>
            </a:r>
            <a:endParaRPr lang="en-US" sz="3500" b="1" dirty="0"/>
          </a:p>
        </p:txBody>
      </p:sp>
      <p:sp>
        <p:nvSpPr>
          <p:cNvPr id="11" name="Rectangle 10">
            <a:hlinkClick r:id="rId6"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78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51520" y="1412776"/>
            <a:ext cx="5256584" cy="4752528"/>
          </a:xfrm>
        </p:spPr>
        <p:txBody>
          <a:bodyPr>
            <a:noAutofit/>
          </a:bodyPr>
          <a:lstStyle/>
          <a:p>
            <a:pPr marL="0" indent="0">
              <a:buNone/>
            </a:pPr>
            <a:endParaRPr lang="en-GB" sz="1700" u="sng" dirty="0" smtClean="0"/>
          </a:p>
          <a:p>
            <a:r>
              <a:rPr lang="en-GB" sz="1700" dirty="0" smtClean="0"/>
              <a:t>“Berlin patient” involved an allogeneic stem cell transplant (SCT) from a donor who was homozygous for CCR5</a:t>
            </a:r>
            <a:r>
              <a:rPr lang="en-US" sz="1700" dirty="0" err="1" smtClean="0"/>
              <a:t>Δ</a:t>
            </a:r>
            <a:r>
              <a:rPr lang="en-GB" sz="1700" dirty="0" smtClean="0"/>
              <a:t>32</a:t>
            </a:r>
            <a:endParaRPr lang="en-US" sz="1700" dirty="0" smtClean="0"/>
          </a:p>
          <a:p>
            <a:pPr lvl="0"/>
            <a:r>
              <a:rPr lang="en-GB" sz="1700" dirty="0" err="1" smtClean="0"/>
              <a:t>EpiStem</a:t>
            </a:r>
            <a:r>
              <a:rPr lang="en-GB" sz="1700" dirty="0" smtClean="0"/>
              <a:t> consortium aims to guide clinicians of HIV positive patients who require an SCT and gather observational data</a:t>
            </a:r>
            <a:endParaRPr lang="en-US" sz="1700" dirty="0" smtClean="0"/>
          </a:p>
          <a:p>
            <a:pPr lvl="0"/>
            <a:r>
              <a:rPr lang="en-GB" sz="1700" dirty="0" smtClean="0"/>
              <a:t>Preliminary analysis shows a systematic reduction of reservoir to very low levels post SCT (ART is maintained).</a:t>
            </a:r>
            <a:endParaRPr lang="en-US" sz="1700" dirty="0" smtClean="0"/>
          </a:p>
          <a:p>
            <a:pPr lvl="0"/>
            <a:r>
              <a:rPr lang="en-GB" sz="1700" dirty="0" smtClean="0"/>
              <a:t>In two cases of follow-up &gt; 3 years, unable to detect infectious virus in blood independent of the CCR5 status of the donor. In tissue, only traces of HIV DNA could be detected</a:t>
            </a:r>
            <a:endParaRPr lang="en-US" sz="1700" dirty="0" smtClean="0"/>
          </a:p>
          <a:p>
            <a:pPr lvl="0"/>
            <a:r>
              <a:rPr lang="en-GB" sz="1700" dirty="0" smtClean="0"/>
              <a:t>Hypothesis: the “graft versus HIV-1 reservoir effect” contributes to the clearance of the viral reservoir</a:t>
            </a:r>
            <a:endParaRPr lang="en-US" sz="1700" dirty="0" smtClean="0"/>
          </a:p>
          <a:p>
            <a:endParaRPr lang="en-US" sz="1700" dirty="0"/>
          </a:p>
        </p:txBody>
      </p:sp>
      <p:sp>
        <p:nvSpPr>
          <p:cNvPr id="4" name="Rectangle 3"/>
          <p:cNvSpPr/>
          <p:nvPr/>
        </p:nvSpPr>
        <p:spPr>
          <a:xfrm>
            <a:off x="7932107" y="6639163"/>
            <a:ext cx="1248405" cy="246221"/>
          </a:xfrm>
          <a:prstGeom prst="rect">
            <a:avLst/>
          </a:prstGeom>
        </p:spPr>
        <p:txBody>
          <a:bodyPr wrap="square">
            <a:spAutoFit/>
          </a:bodyPr>
          <a:lstStyle/>
          <a:p>
            <a:r>
              <a:rPr lang="en-US" sz="1000" dirty="0" smtClean="0">
                <a:hlinkClick r:id="rId3"/>
              </a:rPr>
              <a:t>Wensing THAA0105 </a:t>
            </a:r>
            <a:endParaRPr lang="en-US" sz="1000" dirty="0"/>
          </a:p>
        </p:txBody>
      </p:sp>
      <p:pic>
        <p:nvPicPr>
          <p:cNvPr id="6" name="Picture 5" descr="Screen Shot 2017-01-25 at 8.03.52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2608" y="2696818"/>
            <a:ext cx="3635896" cy="2411892"/>
          </a:xfrm>
          <a:prstGeom prst="rect">
            <a:avLst/>
          </a:prstGeom>
          <a:ln>
            <a:solidFill>
              <a:schemeClr val="tx1"/>
            </a:solidFill>
          </a:ln>
        </p:spPr>
      </p:pic>
      <p:pic>
        <p:nvPicPr>
          <p:cNvPr id="7" name="Picture 6" descr="Screen Shot 2017-01-25 at 8.05.2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104" y="2708919"/>
            <a:ext cx="582412" cy="576065"/>
          </a:xfrm>
          <a:prstGeom prst="rect">
            <a:avLst/>
          </a:prstGeom>
        </p:spPr>
      </p:pic>
      <p:sp>
        <p:nvSpPr>
          <p:cNvPr id="10" name="Title 1"/>
          <p:cNvSpPr txBox="1">
            <a:spLocks/>
          </p:cNvSpPr>
          <p:nvPr/>
        </p:nvSpPr>
        <p:spPr>
          <a:xfrm>
            <a:off x="1403648" y="0"/>
            <a:ext cx="7740352" cy="1484784"/>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900" b="1" dirty="0">
                <a:solidFill>
                  <a:srgbClr val="E0001B"/>
                </a:solidFill>
              </a:rPr>
              <a:t>The Latent HIV Reservoir and Opportunities for </a:t>
            </a:r>
            <a:r>
              <a:rPr lang="en-US" sz="1900" b="1" dirty="0" smtClean="0">
                <a:solidFill>
                  <a:srgbClr val="E0001B"/>
                </a:solidFill>
              </a:rPr>
              <a:t>Cure</a:t>
            </a:r>
          </a:p>
          <a:p>
            <a:pPr algn="l"/>
            <a:endParaRPr lang="en-US" sz="1900" b="1" dirty="0" smtClean="0"/>
          </a:p>
          <a:p>
            <a:pPr algn="l"/>
            <a:r>
              <a:rPr lang="en-US" sz="3600" b="1" dirty="0" smtClean="0"/>
              <a:t>Allogeneic Stem Cell Transplantation</a:t>
            </a:r>
            <a:endParaRPr lang="en-US" sz="3600" b="1" dirty="0"/>
          </a:p>
        </p:txBody>
      </p:sp>
      <p:sp>
        <p:nvSpPr>
          <p:cNvPr id="9" name="Rectangle 8">
            <a:hlinkClick r:id="rId6"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34146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884368" y="6639163"/>
            <a:ext cx="1296144" cy="246221"/>
          </a:xfrm>
          <a:prstGeom prst="rect">
            <a:avLst/>
          </a:prstGeom>
        </p:spPr>
        <p:txBody>
          <a:bodyPr wrap="square">
            <a:spAutoFit/>
          </a:bodyPr>
          <a:lstStyle/>
          <a:p>
            <a:r>
              <a:rPr lang="en-US" sz="1000" dirty="0" smtClean="0">
                <a:hlinkClick r:id="rId3"/>
              </a:rPr>
              <a:t>Kaminski THAA0102</a:t>
            </a:r>
            <a:endParaRPr lang="en-US" sz="1000" dirty="0"/>
          </a:p>
        </p:txBody>
      </p:sp>
      <p:sp>
        <p:nvSpPr>
          <p:cNvPr id="3" name="Content Placeholder 2"/>
          <p:cNvSpPr>
            <a:spLocks noGrp="1"/>
          </p:cNvSpPr>
          <p:nvPr>
            <p:ph idx="1"/>
          </p:nvPr>
        </p:nvSpPr>
        <p:spPr>
          <a:xfrm>
            <a:off x="251520" y="1484784"/>
            <a:ext cx="8640960" cy="4525963"/>
          </a:xfrm>
        </p:spPr>
        <p:txBody>
          <a:bodyPr>
            <a:normAutofit lnSpcReduction="10000"/>
          </a:bodyPr>
          <a:lstStyle/>
          <a:p>
            <a:pPr marL="0" indent="0">
              <a:buNone/>
            </a:pPr>
            <a:endParaRPr lang="en-GB" sz="1700" u="sng" dirty="0" smtClean="0"/>
          </a:p>
          <a:p>
            <a:pPr lvl="0"/>
            <a:r>
              <a:rPr lang="en-US" sz="1700" dirty="0" smtClean="0"/>
              <a:t>Excision </a:t>
            </a:r>
            <a:r>
              <a:rPr lang="en-US" sz="1700" dirty="0"/>
              <a:t>of HIV-1 DNA by gene editing: </a:t>
            </a:r>
            <a:endParaRPr lang="en-US" sz="1700" dirty="0" smtClean="0"/>
          </a:p>
          <a:p>
            <a:pPr lvl="1">
              <a:buFont typeface="Lucida Grande"/>
              <a:buChar char="-"/>
            </a:pPr>
            <a:r>
              <a:rPr lang="en-US" sz="1700" dirty="0" smtClean="0"/>
              <a:t>CRISPR</a:t>
            </a:r>
            <a:r>
              <a:rPr lang="en-US" sz="1700" dirty="0"/>
              <a:t>/Cas9 nuclease system uses guide RNA to find DNA sequences of interest, which is then </a:t>
            </a:r>
            <a:r>
              <a:rPr lang="en-US" sz="1700" dirty="0" smtClean="0"/>
              <a:t>excised </a:t>
            </a:r>
            <a:r>
              <a:rPr lang="en-US" sz="1700" dirty="0"/>
              <a:t>from the cell’s </a:t>
            </a:r>
            <a:r>
              <a:rPr lang="en-US" sz="1700" dirty="0" smtClean="0"/>
              <a:t>genome</a:t>
            </a:r>
          </a:p>
          <a:p>
            <a:pPr lvl="1">
              <a:buFont typeface="Lucida Grande"/>
              <a:buChar char="-"/>
            </a:pPr>
            <a:endParaRPr lang="en-US" sz="1700" dirty="0" smtClean="0"/>
          </a:p>
          <a:p>
            <a:pPr lvl="1"/>
            <a:endParaRPr lang="en-US" sz="1300" dirty="0"/>
          </a:p>
          <a:p>
            <a:pPr lvl="1"/>
            <a:endParaRPr lang="en-US" sz="1300" dirty="0" smtClean="0"/>
          </a:p>
          <a:p>
            <a:pPr lvl="1"/>
            <a:endParaRPr lang="en-US" sz="1300" dirty="0"/>
          </a:p>
          <a:p>
            <a:pPr lvl="1"/>
            <a:endParaRPr lang="en-US" sz="1300" dirty="0" smtClean="0"/>
          </a:p>
          <a:p>
            <a:pPr lvl="1"/>
            <a:endParaRPr lang="en-US" sz="1300" dirty="0"/>
          </a:p>
          <a:p>
            <a:pPr lvl="1"/>
            <a:endParaRPr lang="en-US" sz="1300" dirty="0" smtClean="0"/>
          </a:p>
          <a:p>
            <a:pPr lvl="1"/>
            <a:endParaRPr lang="en-US" sz="1300" dirty="0"/>
          </a:p>
          <a:p>
            <a:pPr lvl="1"/>
            <a:endParaRPr lang="en-US" sz="1300" dirty="0"/>
          </a:p>
          <a:p>
            <a:pPr lvl="0"/>
            <a:r>
              <a:rPr lang="en-US" sz="1700" dirty="0"/>
              <a:t>Whole genome sequencing demonstrated that provirus was not transcriptionally suppressed after treatment but was removed from the cell’s </a:t>
            </a:r>
            <a:r>
              <a:rPr lang="en-US" sz="1700" dirty="0" smtClean="0"/>
              <a:t>genome</a:t>
            </a:r>
            <a:endParaRPr lang="en-US" sz="1700" dirty="0"/>
          </a:p>
          <a:p>
            <a:pPr lvl="0"/>
            <a:r>
              <a:rPr lang="en-US" sz="1700" dirty="0"/>
              <a:t>Using this technique viral DNA could be excised from PBMC from HIV-infected individuals treated with the CRISPR/Cas9 system ex vivo </a:t>
            </a:r>
            <a:r>
              <a:rPr lang="en-US" sz="1700" dirty="0" smtClean="0"/>
              <a:t>and </a:t>
            </a:r>
            <a:r>
              <a:rPr lang="en-US" sz="1700" dirty="0"/>
              <a:t>in vivo using transgenic mice and rat animal </a:t>
            </a:r>
            <a:r>
              <a:rPr lang="en-US" sz="1700" dirty="0" smtClean="0"/>
              <a:t>models</a:t>
            </a:r>
            <a:endParaRPr lang="en-US" sz="1700" dirty="0"/>
          </a:p>
          <a:p>
            <a:endParaRPr lang="en-US" sz="1700" dirty="0"/>
          </a:p>
        </p:txBody>
      </p:sp>
      <p:pic>
        <p:nvPicPr>
          <p:cNvPr id="6" name="Picture 5" descr="Cas9System.tif"/>
          <p:cNvPicPr>
            <a:picLocks noChangeAspect="1"/>
          </p:cNvPicPr>
          <p:nvPr/>
        </p:nvPicPr>
        <p:blipFill>
          <a:blip r:embed="rId4"/>
          <a:stretch>
            <a:fillRect/>
          </a:stretch>
        </p:blipFill>
        <p:spPr>
          <a:xfrm>
            <a:off x="464124" y="2924944"/>
            <a:ext cx="2739724" cy="161612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5896" y="3065202"/>
            <a:ext cx="2464399" cy="144391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8184" y="3068960"/>
            <a:ext cx="2451696" cy="1418512"/>
          </a:xfrm>
          <a:prstGeom prst="rect">
            <a:avLst/>
          </a:prstGeom>
        </p:spPr>
      </p:pic>
      <p:sp>
        <p:nvSpPr>
          <p:cNvPr id="10" name="Rectangle 9">
            <a:hlinkClick r:id="rId7"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1403648" y="0"/>
            <a:ext cx="7427168"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900" b="1" dirty="0">
                <a:solidFill>
                  <a:srgbClr val="E0001B"/>
                </a:solidFill>
              </a:rPr>
              <a:t>The Latent HIV Reservoir and Opportunities for </a:t>
            </a:r>
            <a:r>
              <a:rPr lang="en-US" sz="1900" b="1" dirty="0" smtClean="0">
                <a:solidFill>
                  <a:srgbClr val="E0001B"/>
                </a:solidFill>
              </a:rPr>
              <a:t>Cure</a:t>
            </a:r>
          </a:p>
          <a:p>
            <a:pPr algn="l"/>
            <a:endParaRPr lang="en-US" sz="1900" b="1" dirty="0"/>
          </a:p>
          <a:p>
            <a:pPr algn="l"/>
            <a:r>
              <a:rPr lang="en-US" sz="3500" b="1" dirty="0" smtClean="0"/>
              <a:t>New Concepts in Cure Research</a:t>
            </a:r>
            <a:endParaRPr lang="en-US" sz="3500" b="1" dirty="0"/>
          </a:p>
        </p:txBody>
      </p:sp>
    </p:spTree>
    <p:extLst>
      <p:ext uri="{BB962C8B-B14F-4D97-AF65-F5344CB8AC3E}">
        <p14:creationId xmlns:p14="http://schemas.microsoft.com/office/powerpoint/2010/main" val="157331773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51520" y="1484784"/>
            <a:ext cx="8640960" cy="4525963"/>
          </a:xfrm>
        </p:spPr>
        <p:txBody>
          <a:bodyPr>
            <a:normAutofit/>
          </a:bodyPr>
          <a:lstStyle/>
          <a:p>
            <a:pPr marL="0" indent="0">
              <a:buNone/>
            </a:pPr>
            <a:endParaRPr lang="en-GB" sz="1700" u="sng" dirty="0" smtClean="0"/>
          </a:p>
          <a:p>
            <a:pPr lvl="0"/>
            <a:r>
              <a:rPr lang="en-US" sz="1700" dirty="0" smtClean="0"/>
              <a:t>Gene </a:t>
            </a:r>
            <a:r>
              <a:rPr lang="en-US" sz="1700" dirty="0"/>
              <a:t>editing of the CCR5 </a:t>
            </a:r>
            <a:r>
              <a:rPr lang="en-US" sz="1700" dirty="0" smtClean="0"/>
              <a:t>co-receptor </a:t>
            </a:r>
            <a:r>
              <a:rPr lang="en-US" sz="1700" dirty="0"/>
              <a:t>locus in hematopoietic stem/progenitor </a:t>
            </a:r>
            <a:r>
              <a:rPr lang="en-US" sz="1700" dirty="0" smtClean="0"/>
              <a:t>cells</a:t>
            </a:r>
            <a:endParaRPr lang="en-US" sz="1700" dirty="0"/>
          </a:p>
          <a:p>
            <a:pPr lvl="0">
              <a:buFont typeface="Arial"/>
              <a:buChar char="•"/>
            </a:pPr>
            <a:r>
              <a:rPr lang="en-US" sz="1700" dirty="0"/>
              <a:t>Promising CCR5 modified CD34+ engraftment </a:t>
            </a:r>
            <a:endParaRPr lang="en-US" sz="1700" dirty="0" smtClean="0"/>
          </a:p>
          <a:p>
            <a:pPr lvl="1">
              <a:buFont typeface="Lucida Grande"/>
              <a:buChar char="-"/>
            </a:pPr>
            <a:r>
              <a:rPr lang="en-US" sz="1700" dirty="0"/>
              <a:t>V</a:t>
            </a:r>
            <a:r>
              <a:rPr lang="en-US" sz="1700" dirty="0" smtClean="0"/>
              <a:t>irus </a:t>
            </a:r>
            <a:r>
              <a:rPr lang="en-US" sz="1700" dirty="0"/>
              <a:t>did come back after </a:t>
            </a:r>
            <a:r>
              <a:rPr lang="en-US" sz="1700" dirty="0" smtClean="0"/>
              <a:t>ART</a:t>
            </a:r>
          </a:p>
          <a:p>
            <a:pPr>
              <a:buFont typeface="Arial"/>
              <a:buChar char="•"/>
            </a:pPr>
            <a:r>
              <a:rPr lang="en-US" sz="1700" dirty="0" smtClean="0"/>
              <a:t>Future </a:t>
            </a:r>
            <a:r>
              <a:rPr lang="en-US" sz="1700" dirty="0"/>
              <a:t>directions would include a T-cell approach to target latent </a:t>
            </a:r>
            <a:r>
              <a:rPr lang="en-US" sz="1700" dirty="0" smtClean="0"/>
              <a:t>virus</a:t>
            </a:r>
            <a:endParaRPr lang="en-US" sz="1700" dirty="0"/>
          </a:p>
          <a:p>
            <a:endParaRPr lang="en-US" sz="1700" dirty="0"/>
          </a:p>
        </p:txBody>
      </p:sp>
      <p:sp>
        <p:nvSpPr>
          <p:cNvPr id="4" name="Rectangle 3"/>
          <p:cNvSpPr/>
          <p:nvPr/>
        </p:nvSpPr>
        <p:spPr>
          <a:xfrm>
            <a:off x="7919864" y="6639163"/>
            <a:ext cx="1260648" cy="246221"/>
          </a:xfrm>
          <a:prstGeom prst="rect">
            <a:avLst/>
          </a:prstGeom>
        </p:spPr>
        <p:txBody>
          <a:bodyPr wrap="square">
            <a:spAutoFit/>
          </a:bodyPr>
          <a:lstStyle/>
          <a:p>
            <a:r>
              <a:rPr lang="en-US" sz="1000" dirty="0" smtClean="0">
                <a:hlinkClick r:id="rId3"/>
              </a:rPr>
              <a:t>Peterson THAA0103</a:t>
            </a:r>
            <a:endParaRPr lang="en-US" sz="1000" dirty="0"/>
          </a:p>
        </p:txBody>
      </p:sp>
      <p:graphicFrame>
        <p:nvGraphicFramePr>
          <p:cNvPr id="6" name="Chart 5"/>
          <p:cNvGraphicFramePr>
            <a:graphicFrameLocks/>
          </p:cNvGraphicFramePr>
          <p:nvPr>
            <p:extLst>
              <p:ext uri="{D42A27DB-BD31-4B8C-83A1-F6EECF244321}">
                <p14:modId xmlns:p14="http://schemas.microsoft.com/office/powerpoint/2010/main" val="3719750430"/>
              </p:ext>
            </p:extLst>
          </p:nvPr>
        </p:nvGraphicFramePr>
        <p:xfrm>
          <a:off x="827584" y="3501008"/>
          <a:ext cx="6624736" cy="3096344"/>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p:cNvSpPr txBox="1">
            <a:spLocks/>
          </p:cNvSpPr>
          <p:nvPr/>
        </p:nvSpPr>
        <p:spPr>
          <a:xfrm>
            <a:off x="1403648" y="0"/>
            <a:ext cx="7427168"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900" b="1" dirty="0">
                <a:solidFill>
                  <a:srgbClr val="E0001B"/>
                </a:solidFill>
              </a:rPr>
              <a:t>The Latent HIV Reservoir and Opportunities for </a:t>
            </a:r>
            <a:r>
              <a:rPr lang="en-US" sz="1900" b="1" dirty="0" smtClean="0">
                <a:solidFill>
                  <a:srgbClr val="E0001B"/>
                </a:solidFill>
              </a:rPr>
              <a:t>Cure</a:t>
            </a:r>
          </a:p>
          <a:p>
            <a:pPr algn="l"/>
            <a:endParaRPr lang="en-US" sz="1900" b="1" dirty="0"/>
          </a:p>
          <a:p>
            <a:pPr algn="l"/>
            <a:r>
              <a:rPr lang="en-US" sz="3500" b="1" dirty="0" smtClean="0"/>
              <a:t>New Concepts in Cure Research</a:t>
            </a:r>
            <a:endParaRPr lang="en-US" sz="3500" b="1" dirty="0"/>
          </a:p>
        </p:txBody>
      </p:sp>
      <p:sp>
        <p:nvSpPr>
          <p:cNvPr id="8" name="Rectangle 7">
            <a:hlinkClick r:id="rId5"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99577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740352" y="6639163"/>
            <a:ext cx="1440160" cy="246221"/>
          </a:xfrm>
          <a:prstGeom prst="rect">
            <a:avLst/>
          </a:prstGeom>
        </p:spPr>
        <p:txBody>
          <a:bodyPr wrap="square">
            <a:spAutoFit/>
          </a:bodyPr>
          <a:lstStyle/>
          <a:p>
            <a:r>
              <a:rPr lang="en-US" sz="1000" dirty="0" smtClean="0">
                <a:hlinkClick r:id="rId3"/>
              </a:rPr>
              <a:t>Mylvaganam THAA0206</a:t>
            </a:r>
            <a:endParaRPr lang="en-US" sz="1000" dirty="0"/>
          </a:p>
        </p:txBody>
      </p:sp>
      <p:sp>
        <p:nvSpPr>
          <p:cNvPr id="3" name="Content Placeholder 2"/>
          <p:cNvSpPr>
            <a:spLocks noGrp="1"/>
          </p:cNvSpPr>
          <p:nvPr>
            <p:ph idx="1"/>
          </p:nvPr>
        </p:nvSpPr>
        <p:spPr>
          <a:xfrm>
            <a:off x="251520" y="1484784"/>
            <a:ext cx="8640960" cy="4525963"/>
          </a:xfrm>
        </p:spPr>
        <p:txBody>
          <a:bodyPr>
            <a:normAutofit/>
          </a:bodyPr>
          <a:lstStyle/>
          <a:p>
            <a:pPr marL="0" indent="0">
              <a:buNone/>
            </a:pPr>
            <a:endParaRPr lang="en-GB" sz="1700" u="sng" dirty="0" smtClean="0"/>
          </a:p>
          <a:p>
            <a:pPr lvl="0"/>
            <a:r>
              <a:rPr lang="en-US" sz="1700" dirty="0" smtClean="0"/>
              <a:t>PD</a:t>
            </a:r>
            <a:r>
              <a:rPr lang="en-US" sz="1700" dirty="0"/>
              <a:t>-1 blockade administered during the initiation of ART and under suppressive </a:t>
            </a:r>
            <a:r>
              <a:rPr lang="en-US" sz="1700" dirty="0" smtClean="0"/>
              <a:t>ART</a:t>
            </a:r>
            <a:endParaRPr lang="en-US" sz="1700" dirty="0"/>
          </a:p>
          <a:p>
            <a:pPr lvl="0"/>
            <a:r>
              <a:rPr lang="en-GB" sz="1700" dirty="0"/>
              <a:t>PD-1 = molecule and </a:t>
            </a:r>
            <a:r>
              <a:rPr lang="en-GB" sz="1700" dirty="0" smtClean="0"/>
              <a:t>marker </a:t>
            </a:r>
            <a:r>
              <a:rPr lang="en-GB" sz="1700" dirty="0"/>
              <a:t>of the reservoir, and of exhausted T cells and B </a:t>
            </a:r>
            <a:r>
              <a:rPr lang="en-GB" sz="1700" dirty="0" smtClean="0"/>
              <a:t>cells</a:t>
            </a:r>
            <a:endParaRPr lang="en-US" sz="1700" dirty="0"/>
          </a:p>
          <a:p>
            <a:pPr lvl="0"/>
            <a:r>
              <a:rPr lang="en-GB" sz="1700" dirty="0"/>
              <a:t>Some promising data in macaques - combination of activating the reservoir and then augmenting immunity may be a possible cure </a:t>
            </a:r>
            <a:r>
              <a:rPr lang="en-GB" sz="1700" dirty="0" smtClean="0"/>
              <a:t>strategy</a:t>
            </a:r>
            <a:endParaRPr lang="en-US" sz="1700" dirty="0"/>
          </a:p>
          <a:p>
            <a:endParaRPr lang="en-US" sz="1700" dirty="0"/>
          </a:p>
        </p:txBody>
      </p:sp>
      <p:sp>
        <p:nvSpPr>
          <p:cNvPr id="7" name="Rectangle 6">
            <a:hlinkClick r:id="rId4"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403648" y="0"/>
            <a:ext cx="7427168"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endParaRPr lang="en-US" sz="3500" b="1" dirty="0"/>
          </a:p>
        </p:txBody>
      </p:sp>
      <p:pic>
        <p:nvPicPr>
          <p:cNvPr id="2" name="Picture 1" descr="Screen Shot 2017-02-02 at 2.27.2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720" y="3162406"/>
            <a:ext cx="5004048" cy="3584336"/>
          </a:xfrm>
          <a:prstGeom prst="rect">
            <a:avLst/>
          </a:prstGeom>
        </p:spPr>
      </p:pic>
      <p:sp>
        <p:nvSpPr>
          <p:cNvPr id="16" name="Title 1"/>
          <p:cNvSpPr txBox="1">
            <a:spLocks/>
          </p:cNvSpPr>
          <p:nvPr/>
        </p:nvSpPr>
        <p:spPr>
          <a:xfrm>
            <a:off x="1403648" y="0"/>
            <a:ext cx="7427168"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900" b="1" dirty="0">
                <a:solidFill>
                  <a:srgbClr val="E0001B"/>
                </a:solidFill>
              </a:rPr>
              <a:t>The Latent HIV Reservoir and Opportunities for </a:t>
            </a:r>
            <a:r>
              <a:rPr lang="en-US" sz="1900" b="1" dirty="0" smtClean="0">
                <a:solidFill>
                  <a:srgbClr val="E0001B"/>
                </a:solidFill>
              </a:rPr>
              <a:t>Cure</a:t>
            </a:r>
          </a:p>
          <a:p>
            <a:pPr algn="l"/>
            <a:endParaRPr lang="en-US" sz="1900" b="1" dirty="0"/>
          </a:p>
          <a:p>
            <a:pPr algn="l"/>
            <a:r>
              <a:rPr lang="en-US" sz="3500" b="1" dirty="0" smtClean="0"/>
              <a:t>New Concepts in Cure Research</a:t>
            </a:r>
            <a:endParaRPr lang="en-US" sz="3500" b="1" dirty="0"/>
          </a:p>
        </p:txBody>
      </p:sp>
    </p:spTree>
    <p:extLst>
      <p:ext uri="{BB962C8B-B14F-4D97-AF65-F5344CB8AC3E}">
        <p14:creationId xmlns:p14="http://schemas.microsoft.com/office/powerpoint/2010/main" val="45056870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500" b="1" dirty="0" smtClean="0">
                <a:solidFill>
                  <a:srgbClr val="E3000F"/>
                </a:solidFill>
              </a:rPr>
              <a:t>Contents</a:t>
            </a:r>
            <a:endParaRPr lang="en-US" sz="3500" b="1" dirty="0"/>
          </a:p>
        </p:txBody>
      </p:sp>
      <p:sp>
        <p:nvSpPr>
          <p:cNvPr id="8" name="Rectangle 7"/>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043608" y="1772816"/>
            <a:ext cx="7200800" cy="2308324"/>
          </a:xfrm>
          <a:prstGeom prst="rect">
            <a:avLst/>
          </a:prstGeom>
          <a:noFill/>
        </p:spPr>
        <p:txBody>
          <a:bodyPr wrap="square" rtlCol="0">
            <a:spAutoFit/>
          </a:bodyPr>
          <a:lstStyle/>
          <a:p>
            <a:r>
              <a:rPr lang="en-US" dirty="0" smtClean="0"/>
              <a:t>Overview…………………………………………………………………………………………………3-4</a:t>
            </a:r>
          </a:p>
          <a:p>
            <a:r>
              <a:rPr lang="en-US" dirty="0" smtClean="0"/>
              <a:t>Progress on Vaccines……..……………………………………………………………………..5-10</a:t>
            </a:r>
          </a:p>
          <a:p>
            <a:r>
              <a:rPr lang="en-US" dirty="0" smtClean="0"/>
              <a:t>Latent HIV Reservoir and Opportunities for Cure………………………………..11-19</a:t>
            </a:r>
          </a:p>
          <a:p>
            <a:r>
              <a:rPr lang="en-US" dirty="0" smtClean="0"/>
              <a:t>Basic Implications for Treating Early….…………………………..……………………20-22</a:t>
            </a:r>
          </a:p>
          <a:p>
            <a:r>
              <a:rPr lang="en-US" dirty="0" smtClean="0"/>
              <a:t>Vaginal </a:t>
            </a:r>
            <a:r>
              <a:rPr lang="en-US" dirty="0" err="1" smtClean="0"/>
              <a:t>Microbiome</a:t>
            </a:r>
            <a:r>
              <a:rPr lang="en-US" dirty="0" smtClean="0"/>
              <a:t> and HIV Acquisition…………………………………………….23-27</a:t>
            </a:r>
          </a:p>
          <a:p>
            <a:r>
              <a:rPr lang="en-US" dirty="0" smtClean="0"/>
              <a:t>Other Correlates of HIV Acquisition………………………………………………….…28-32</a:t>
            </a:r>
          </a:p>
          <a:p>
            <a:r>
              <a:rPr lang="en-US" dirty="0" smtClean="0"/>
              <a:t>Basic and Translational Science Highlights.….…………………………………………..33</a:t>
            </a:r>
          </a:p>
          <a:p>
            <a:r>
              <a:rPr lang="en-US" dirty="0" smtClean="0"/>
              <a:t>Concluding Thoughts…………………………………………………………………………….…34</a:t>
            </a:r>
            <a:endParaRPr lang="en-US" dirty="0"/>
          </a:p>
        </p:txBody>
      </p:sp>
    </p:spTree>
    <p:extLst>
      <p:ext uri="{BB962C8B-B14F-4D97-AF65-F5344CB8AC3E}">
        <p14:creationId xmlns:p14="http://schemas.microsoft.com/office/powerpoint/2010/main" val="27873323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8007019" y="6639163"/>
            <a:ext cx="1173493" cy="246221"/>
          </a:xfrm>
          <a:prstGeom prst="rect">
            <a:avLst/>
          </a:prstGeom>
        </p:spPr>
        <p:txBody>
          <a:bodyPr wrap="square">
            <a:spAutoFit/>
          </a:bodyPr>
          <a:lstStyle/>
          <a:p>
            <a:r>
              <a:rPr lang="en-US" sz="1000" dirty="0" smtClean="0">
                <a:hlinkClick r:id="rId3"/>
              </a:rPr>
              <a:t>Bozzi THAA0104LB</a:t>
            </a:r>
            <a:endParaRPr lang="en-US" sz="1000" dirty="0"/>
          </a:p>
        </p:txBody>
      </p:sp>
      <p:sp>
        <p:nvSpPr>
          <p:cNvPr id="3" name="Content Placeholder 2"/>
          <p:cNvSpPr>
            <a:spLocks noGrp="1"/>
          </p:cNvSpPr>
          <p:nvPr>
            <p:ph idx="1"/>
          </p:nvPr>
        </p:nvSpPr>
        <p:spPr>
          <a:xfrm>
            <a:off x="251520" y="1484784"/>
            <a:ext cx="8640960" cy="4525963"/>
          </a:xfrm>
        </p:spPr>
        <p:txBody>
          <a:bodyPr>
            <a:normAutofit/>
          </a:bodyPr>
          <a:lstStyle/>
          <a:p>
            <a:pPr marL="0" indent="0">
              <a:buNone/>
            </a:pPr>
            <a:endParaRPr lang="en-US" sz="1700" u="sng" dirty="0" smtClean="0"/>
          </a:p>
          <a:p>
            <a:pPr marL="0" indent="0">
              <a:buNone/>
            </a:pPr>
            <a:r>
              <a:rPr lang="en-US" sz="1700" u="sng" dirty="0" smtClean="0"/>
              <a:t>No </a:t>
            </a:r>
            <a:r>
              <a:rPr lang="en-US" sz="1700" u="sng" dirty="0"/>
              <a:t>Evidence Of Ongoing Replication In Tissue Compartments During </a:t>
            </a:r>
            <a:r>
              <a:rPr lang="en-US" sz="1700" u="sng" dirty="0" smtClean="0"/>
              <a:t>ART</a:t>
            </a:r>
            <a:endParaRPr lang="en-US" sz="1700" u="sng" dirty="0"/>
          </a:p>
          <a:p>
            <a:pPr lvl="0"/>
            <a:r>
              <a:rPr lang="en-GB" sz="1700" dirty="0"/>
              <a:t>3 case studies, individuals initiated ART soon after diagnosis</a:t>
            </a:r>
            <a:endParaRPr lang="en-US" sz="1700" dirty="0"/>
          </a:p>
          <a:p>
            <a:pPr lvl="0"/>
            <a:r>
              <a:rPr lang="en-GB" sz="1700" dirty="0"/>
              <a:t>Viral suppression for 8, 14 and 16 years respectively</a:t>
            </a:r>
            <a:endParaRPr lang="en-US" sz="1700" dirty="0"/>
          </a:p>
          <a:p>
            <a:pPr lvl="0"/>
            <a:r>
              <a:rPr lang="en-GB" sz="1700" dirty="0"/>
              <a:t>Biopsies post colonoscopy (2 patients), autopsy (1 patient)</a:t>
            </a:r>
            <a:endParaRPr lang="en-US" sz="1700" dirty="0"/>
          </a:p>
          <a:p>
            <a:pPr lvl="0"/>
            <a:r>
              <a:rPr lang="en-GB" sz="1700" dirty="0"/>
              <a:t>Large number of body tissues were </a:t>
            </a:r>
            <a:r>
              <a:rPr lang="en-GB" sz="1700" dirty="0" err="1"/>
              <a:t>phylogenetically</a:t>
            </a:r>
            <a:r>
              <a:rPr lang="en-GB" sz="1700" dirty="0"/>
              <a:t> analysed</a:t>
            </a:r>
            <a:endParaRPr lang="en-US" sz="1700" dirty="0"/>
          </a:p>
          <a:p>
            <a:pPr lvl="1">
              <a:buFont typeface="Lucida Grande"/>
              <a:buChar char="-"/>
            </a:pPr>
            <a:r>
              <a:rPr lang="en-US" sz="1700" dirty="0"/>
              <a:t>Ongoing cycles of HIV replication are detectable in tissues by accumulation of genetic change </a:t>
            </a:r>
          </a:p>
          <a:p>
            <a:pPr lvl="0"/>
            <a:r>
              <a:rPr lang="en-US" sz="1700" dirty="0"/>
              <a:t>No evidence of ongoing cycles of HIV replication in tissue compartments and peripheral blood mononuclear cells (PBMC) in study participants undergoing  long term </a:t>
            </a:r>
            <a:r>
              <a:rPr lang="en-US" sz="1700" dirty="0" smtClean="0"/>
              <a:t>ART</a:t>
            </a:r>
            <a:endParaRPr lang="en-US" sz="1700" dirty="0"/>
          </a:p>
          <a:p>
            <a:endParaRPr lang="en-US" sz="1700" dirty="0" smtClean="0"/>
          </a:p>
          <a:p>
            <a:endParaRPr lang="en-US" sz="1700" dirty="0"/>
          </a:p>
        </p:txBody>
      </p:sp>
      <p:sp>
        <p:nvSpPr>
          <p:cNvPr id="7" name="Rectangle 6">
            <a:hlinkClick r:id="rId4"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403648" y="0"/>
            <a:ext cx="7740352"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800" b="1" dirty="0" smtClean="0">
                <a:solidFill>
                  <a:srgbClr val="E0001B"/>
                </a:solidFill>
              </a:rPr>
              <a:t>Basic Implications of Treating Early</a:t>
            </a:r>
          </a:p>
          <a:p>
            <a:pPr algn="l"/>
            <a:endParaRPr lang="en-US" sz="1800" b="1" dirty="0" smtClean="0">
              <a:solidFill>
                <a:srgbClr val="E0001B"/>
              </a:solidFill>
            </a:endParaRPr>
          </a:p>
          <a:p>
            <a:pPr algn="l"/>
            <a:r>
              <a:rPr lang="en-US" sz="3500" b="1" dirty="0" smtClean="0"/>
              <a:t>No Replication During ART?</a:t>
            </a:r>
            <a:endParaRPr lang="en-US" sz="3500" b="1" dirty="0"/>
          </a:p>
        </p:txBody>
      </p:sp>
      <p:pic>
        <p:nvPicPr>
          <p:cNvPr id="2" name="Picture 1" descr="hiv.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5995" y="4653136"/>
            <a:ext cx="2585394" cy="1944216"/>
          </a:xfrm>
          <a:prstGeom prst="rect">
            <a:avLst/>
          </a:prstGeom>
        </p:spPr>
      </p:pic>
    </p:spTree>
    <p:extLst>
      <p:ext uri="{BB962C8B-B14F-4D97-AF65-F5344CB8AC3E}">
        <p14:creationId xmlns:p14="http://schemas.microsoft.com/office/powerpoint/2010/main" val="348096888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919864" y="6639163"/>
            <a:ext cx="1260648" cy="246221"/>
          </a:xfrm>
          <a:prstGeom prst="rect">
            <a:avLst/>
          </a:prstGeom>
        </p:spPr>
        <p:txBody>
          <a:bodyPr wrap="square">
            <a:spAutoFit/>
          </a:bodyPr>
          <a:lstStyle/>
          <a:p>
            <a:r>
              <a:rPr lang="en-US" sz="1000" dirty="0" smtClean="0">
                <a:hlinkClick r:id="rId3"/>
              </a:rPr>
              <a:t>Ndhlovu WEAA0104 </a:t>
            </a:r>
            <a:endParaRPr lang="en-US" sz="1000" dirty="0"/>
          </a:p>
        </p:txBody>
      </p:sp>
      <p:sp>
        <p:nvSpPr>
          <p:cNvPr id="3" name="Content Placeholder 2"/>
          <p:cNvSpPr>
            <a:spLocks noGrp="1"/>
          </p:cNvSpPr>
          <p:nvPr>
            <p:ph idx="1"/>
          </p:nvPr>
        </p:nvSpPr>
        <p:spPr>
          <a:xfrm>
            <a:off x="251520" y="1484784"/>
            <a:ext cx="8640960" cy="4525963"/>
          </a:xfrm>
        </p:spPr>
        <p:txBody>
          <a:bodyPr>
            <a:normAutofit/>
          </a:bodyPr>
          <a:lstStyle/>
          <a:p>
            <a:pPr marL="0" indent="0">
              <a:buNone/>
            </a:pPr>
            <a:endParaRPr lang="en-US" sz="1700" u="sng" dirty="0" smtClean="0"/>
          </a:p>
          <a:p>
            <a:pPr marL="0" indent="0">
              <a:buNone/>
            </a:pPr>
            <a:r>
              <a:rPr lang="en-US" sz="1700" u="sng" dirty="0" smtClean="0"/>
              <a:t>Early </a:t>
            </a:r>
            <a:r>
              <a:rPr lang="en-US" sz="1700" u="sng" dirty="0"/>
              <a:t>treatment of </a:t>
            </a:r>
            <a:r>
              <a:rPr lang="en-US" sz="1700" u="sng" dirty="0" err="1"/>
              <a:t>hyperacute</a:t>
            </a:r>
            <a:r>
              <a:rPr lang="en-US" sz="1700" u="sng" dirty="0"/>
              <a:t> HIV infection impacts phenotype and clonal repertoire of HIV-specific CD8</a:t>
            </a:r>
            <a:r>
              <a:rPr lang="en-US" sz="1700" u="sng" baseline="30000" dirty="0"/>
              <a:t>+</a:t>
            </a:r>
            <a:r>
              <a:rPr lang="en-US" sz="1700" u="sng" dirty="0"/>
              <a:t> T cells</a:t>
            </a:r>
          </a:p>
          <a:p>
            <a:pPr lvl="0"/>
            <a:r>
              <a:rPr lang="en-GB" sz="1700" dirty="0"/>
              <a:t>FRESH cohort: </a:t>
            </a:r>
            <a:endParaRPr lang="en-GB" sz="1700" dirty="0" smtClean="0"/>
          </a:p>
          <a:p>
            <a:pPr lvl="1">
              <a:buFont typeface="Lucida Grande"/>
              <a:buChar char="-"/>
            </a:pPr>
            <a:r>
              <a:rPr lang="en-GB" sz="1700" dirty="0" smtClean="0"/>
              <a:t>10 </a:t>
            </a:r>
            <a:r>
              <a:rPr lang="en-GB" sz="1700" dirty="0"/>
              <a:t>individuals who initiated ART in </a:t>
            </a:r>
            <a:r>
              <a:rPr lang="en-GB" sz="1700" dirty="0" err="1"/>
              <a:t>Fiebig</a:t>
            </a:r>
            <a:r>
              <a:rPr lang="en-GB" sz="1700" dirty="0"/>
              <a:t> stage </a:t>
            </a:r>
            <a:r>
              <a:rPr lang="en-GB" sz="1700" dirty="0" smtClean="0"/>
              <a:t>1, plus 12 </a:t>
            </a:r>
            <a:r>
              <a:rPr lang="en-GB" sz="1700" dirty="0"/>
              <a:t>individuals with untreated </a:t>
            </a:r>
            <a:r>
              <a:rPr lang="en-GB" sz="1700" dirty="0" err="1"/>
              <a:t>hyperacute</a:t>
            </a:r>
            <a:r>
              <a:rPr lang="en-GB" sz="1700" dirty="0"/>
              <a:t> HIV </a:t>
            </a:r>
            <a:r>
              <a:rPr lang="en-GB" sz="1700" dirty="0" smtClean="0"/>
              <a:t>infection</a:t>
            </a:r>
            <a:endParaRPr lang="en-US" sz="1700" dirty="0"/>
          </a:p>
          <a:p>
            <a:pPr lvl="0"/>
            <a:r>
              <a:rPr lang="en-GB" sz="1700" dirty="0"/>
              <a:t>Longitudinal analysis </a:t>
            </a:r>
            <a:r>
              <a:rPr lang="en-GB" sz="1700" dirty="0" smtClean="0"/>
              <a:t>of </a:t>
            </a:r>
            <a:r>
              <a:rPr lang="en-GB" sz="1700" dirty="0"/>
              <a:t>HIV-specific CD8+ T cell </a:t>
            </a:r>
            <a:r>
              <a:rPr lang="en-GB" sz="1700" dirty="0" smtClean="0"/>
              <a:t>responses</a:t>
            </a:r>
            <a:endParaRPr lang="en-US" sz="1700" dirty="0"/>
          </a:p>
          <a:p>
            <a:pPr lvl="0"/>
            <a:r>
              <a:rPr lang="en-GB" sz="1700" dirty="0"/>
              <a:t>Very early ART is associated with measurable CD8+T cell responses that are phenotypically and functionally superior to untreated </a:t>
            </a:r>
            <a:r>
              <a:rPr lang="en-GB" sz="1700" dirty="0" err="1"/>
              <a:t>hyperacute</a:t>
            </a:r>
            <a:r>
              <a:rPr lang="en-GB" sz="1700" dirty="0"/>
              <a:t> HIV </a:t>
            </a:r>
            <a:r>
              <a:rPr lang="en-GB" sz="1700" dirty="0" smtClean="0"/>
              <a:t>infection</a:t>
            </a:r>
            <a:endParaRPr lang="en-US" sz="1700" dirty="0"/>
          </a:p>
          <a:p>
            <a:pPr lvl="0"/>
            <a:r>
              <a:rPr lang="en-GB" sz="1700" dirty="0"/>
              <a:t>Data suggest that prompt curtailment of HIV replication results in more functionally competent immune </a:t>
            </a:r>
            <a:r>
              <a:rPr lang="en-GB" sz="1700" dirty="0" smtClean="0"/>
              <a:t>responses</a:t>
            </a:r>
            <a:endParaRPr lang="en-US" sz="1700" dirty="0"/>
          </a:p>
          <a:p>
            <a:endParaRPr lang="en-US" sz="1700" dirty="0"/>
          </a:p>
        </p:txBody>
      </p:sp>
      <p:sp>
        <p:nvSpPr>
          <p:cNvPr id="7" name="Rectangle 6">
            <a:hlinkClick r:id="rId4"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1403648" y="0"/>
            <a:ext cx="7427168"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900" b="1" dirty="0" smtClean="0">
                <a:solidFill>
                  <a:srgbClr val="E0001B"/>
                </a:solidFill>
              </a:rPr>
              <a:t>Basic Implications of Treating Early</a:t>
            </a:r>
          </a:p>
          <a:p>
            <a:pPr algn="l"/>
            <a:endParaRPr lang="en-US" sz="1900" b="1" dirty="0" smtClean="0">
              <a:solidFill>
                <a:srgbClr val="E0001B"/>
              </a:solidFill>
            </a:endParaRPr>
          </a:p>
          <a:p>
            <a:pPr algn="l"/>
            <a:r>
              <a:rPr lang="en-US" sz="3500" b="1" dirty="0" smtClean="0">
                <a:solidFill>
                  <a:srgbClr val="000000"/>
                </a:solidFill>
              </a:rPr>
              <a:t>FRESH Cohort</a:t>
            </a:r>
            <a:endParaRPr lang="en-US" sz="3500" b="1" dirty="0">
              <a:solidFill>
                <a:srgbClr val="000000"/>
              </a:solidFill>
            </a:endParaRPr>
          </a:p>
        </p:txBody>
      </p:sp>
    </p:spTree>
    <p:extLst>
      <p:ext uri="{BB962C8B-B14F-4D97-AF65-F5344CB8AC3E}">
        <p14:creationId xmlns:p14="http://schemas.microsoft.com/office/powerpoint/2010/main" val="426572151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847856" y="6639163"/>
            <a:ext cx="1332656" cy="246221"/>
          </a:xfrm>
          <a:prstGeom prst="rect">
            <a:avLst/>
          </a:prstGeom>
        </p:spPr>
        <p:txBody>
          <a:bodyPr wrap="square">
            <a:spAutoFit/>
          </a:bodyPr>
          <a:lstStyle/>
          <a:p>
            <a:r>
              <a:rPr lang="en-US" sz="1000" dirty="0" smtClean="0">
                <a:hlinkClick r:id="rId3"/>
              </a:rPr>
              <a:t>Pasternak TUAA0104 </a:t>
            </a:r>
            <a:endParaRPr lang="en-US" sz="1000" dirty="0"/>
          </a:p>
        </p:txBody>
      </p:sp>
      <p:sp>
        <p:nvSpPr>
          <p:cNvPr id="3" name="Content Placeholder 2"/>
          <p:cNvSpPr>
            <a:spLocks noGrp="1"/>
          </p:cNvSpPr>
          <p:nvPr>
            <p:ph idx="1"/>
          </p:nvPr>
        </p:nvSpPr>
        <p:spPr>
          <a:xfrm>
            <a:off x="251520" y="1484784"/>
            <a:ext cx="8640960" cy="4525963"/>
          </a:xfrm>
        </p:spPr>
        <p:txBody>
          <a:bodyPr>
            <a:normAutofit/>
          </a:bodyPr>
          <a:lstStyle/>
          <a:p>
            <a:pPr marL="0" indent="0">
              <a:buNone/>
            </a:pPr>
            <a:endParaRPr lang="en-US" sz="1700" u="sng" dirty="0" smtClean="0"/>
          </a:p>
          <a:p>
            <a:pPr marL="0" indent="0">
              <a:buNone/>
            </a:pPr>
            <a:r>
              <a:rPr lang="en-US" sz="1700" u="sng" dirty="0" smtClean="0"/>
              <a:t>Cell</a:t>
            </a:r>
            <a:r>
              <a:rPr lang="en-US" sz="1700" u="sng" dirty="0"/>
              <a:t>-associated HIV-1 </a:t>
            </a:r>
            <a:r>
              <a:rPr lang="en-US" sz="1700" u="sng" dirty="0" err="1"/>
              <a:t>unspliced</a:t>
            </a:r>
            <a:r>
              <a:rPr lang="en-US" sz="1700" u="sng" dirty="0"/>
              <a:t> RNA level as a biomarker to predict duration of </a:t>
            </a:r>
            <a:r>
              <a:rPr lang="en-US" sz="1700" u="sng" dirty="0" err="1"/>
              <a:t>virological</a:t>
            </a:r>
            <a:r>
              <a:rPr lang="en-US" sz="1700" u="sng" dirty="0"/>
              <a:t> control post early ART</a:t>
            </a:r>
          </a:p>
          <a:p>
            <a:pPr lvl="0"/>
            <a:r>
              <a:rPr lang="en-US" sz="1700" dirty="0" smtClean="0"/>
              <a:t>46 </a:t>
            </a:r>
            <a:r>
              <a:rPr lang="en-US" sz="1700" dirty="0"/>
              <a:t>patients that received 24 or 60 weeks of temporary ART initiated at primary HIV </a:t>
            </a:r>
            <a:r>
              <a:rPr lang="en-US" sz="1700" dirty="0" smtClean="0"/>
              <a:t>infection</a:t>
            </a:r>
            <a:endParaRPr lang="en-US" sz="1700" dirty="0"/>
          </a:p>
          <a:p>
            <a:pPr lvl="0"/>
            <a:r>
              <a:rPr lang="en-US" sz="1700" dirty="0"/>
              <a:t>Cell-associated HIV-1 </a:t>
            </a:r>
            <a:r>
              <a:rPr lang="en-US" sz="1700" dirty="0" err="1"/>
              <a:t>unspliced</a:t>
            </a:r>
            <a:r>
              <a:rPr lang="en-US" sz="1700" dirty="0"/>
              <a:t> RNA level independently predicted both time to </a:t>
            </a:r>
            <a:r>
              <a:rPr lang="en-US" sz="1700" dirty="0" err="1"/>
              <a:t>virological</a:t>
            </a:r>
            <a:r>
              <a:rPr lang="en-US" sz="1700" dirty="0"/>
              <a:t> suppression and time to </a:t>
            </a:r>
            <a:r>
              <a:rPr lang="en-US" sz="1700" dirty="0" err="1"/>
              <a:t>virological</a:t>
            </a:r>
            <a:r>
              <a:rPr lang="en-US" sz="1700" dirty="0"/>
              <a:t> </a:t>
            </a:r>
            <a:r>
              <a:rPr lang="en-US" sz="1700" dirty="0" smtClean="0"/>
              <a:t>rebound</a:t>
            </a:r>
            <a:endParaRPr lang="en-US" sz="1700" dirty="0"/>
          </a:p>
          <a:p>
            <a:pPr lvl="0"/>
            <a:r>
              <a:rPr lang="en-US" sz="1700" dirty="0"/>
              <a:t>Cell-associated HIV-1 multiply spliced RNA level independently predicted disease progression (CD4+ T-cell loss) after interruption of early ART, while </a:t>
            </a:r>
            <a:r>
              <a:rPr lang="en-US" sz="1700" dirty="0" err="1"/>
              <a:t>unspliced</a:t>
            </a:r>
            <a:r>
              <a:rPr lang="en-US" sz="1700" dirty="0"/>
              <a:t> RNA was not predictive</a:t>
            </a:r>
          </a:p>
          <a:p>
            <a:pPr lvl="0"/>
            <a:r>
              <a:rPr lang="en-US" sz="1700" dirty="0"/>
              <a:t>It appears that reactivation of HIV after interruption of ART and subsequent CD4+ T-cell loss are driven by different </a:t>
            </a:r>
            <a:r>
              <a:rPr lang="en-US" sz="1700" dirty="0" smtClean="0"/>
              <a:t>mechanisms</a:t>
            </a:r>
            <a:endParaRPr lang="en-US" sz="1700" dirty="0"/>
          </a:p>
          <a:p>
            <a:endParaRPr lang="en-US" sz="1700" dirty="0"/>
          </a:p>
        </p:txBody>
      </p:sp>
      <p:sp>
        <p:nvSpPr>
          <p:cNvPr id="7" name="Rectangle 6">
            <a:hlinkClick r:id="rId4"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1403648" y="0"/>
            <a:ext cx="7427168"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900" b="1" dirty="0" smtClean="0">
                <a:solidFill>
                  <a:srgbClr val="E0001B"/>
                </a:solidFill>
              </a:rPr>
              <a:t>Basic Implications of Treating Early</a:t>
            </a:r>
          </a:p>
          <a:p>
            <a:pPr algn="l"/>
            <a:endParaRPr lang="en-US" sz="1900" b="1" dirty="0" smtClean="0">
              <a:solidFill>
                <a:srgbClr val="E0001B"/>
              </a:solidFill>
            </a:endParaRPr>
          </a:p>
          <a:p>
            <a:pPr algn="l"/>
            <a:r>
              <a:rPr lang="en-US" sz="3500" b="1" dirty="0" err="1" smtClean="0">
                <a:solidFill>
                  <a:srgbClr val="000000"/>
                </a:solidFill>
              </a:rPr>
              <a:t>Unspliced</a:t>
            </a:r>
            <a:r>
              <a:rPr lang="en-US" sz="3500" b="1" dirty="0" smtClean="0">
                <a:solidFill>
                  <a:srgbClr val="000000"/>
                </a:solidFill>
              </a:rPr>
              <a:t> RNA as Biomarker</a:t>
            </a:r>
            <a:endParaRPr lang="en-US" sz="3500" b="1" dirty="0">
              <a:solidFill>
                <a:srgbClr val="000000"/>
              </a:solidFill>
            </a:endParaRPr>
          </a:p>
        </p:txBody>
      </p:sp>
    </p:spTree>
    <p:extLst>
      <p:ext uri="{BB962C8B-B14F-4D97-AF65-F5344CB8AC3E}">
        <p14:creationId xmlns:p14="http://schemas.microsoft.com/office/powerpoint/2010/main" val="242972310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8495928" y="6639163"/>
            <a:ext cx="756592" cy="246221"/>
          </a:xfrm>
          <a:prstGeom prst="rect">
            <a:avLst/>
          </a:prstGeom>
        </p:spPr>
        <p:txBody>
          <a:bodyPr wrap="square">
            <a:spAutoFit/>
          </a:bodyPr>
          <a:lstStyle/>
          <a:p>
            <a:r>
              <a:rPr lang="en-US" sz="1000" dirty="0" smtClean="0">
                <a:latin typeface="Arial"/>
                <a:cs typeface="Arial"/>
                <a:hlinkClick r:id="rId3"/>
              </a:rPr>
              <a:t>TUSS06 </a:t>
            </a:r>
            <a:endParaRPr lang="en-US" sz="1000" dirty="0">
              <a:latin typeface="Arial"/>
              <a:cs typeface="Arial"/>
            </a:endParaRPr>
          </a:p>
        </p:txBody>
      </p:sp>
      <p:sp>
        <p:nvSpPr>
          <p:cNvPr id="3" name="Content Placeholder 2"/>
          <p:cNvSpPr>
            <a:spLocks noGrp="1"/>
          </p:cNvSpPr>
          <p:nvPr>
            <p:ph idx="1"/>
          </p:nvPr>
        </p:nvSpPr>
        <p:spPr>
          <a:xfrm>
            <a:off x="251520" y="1484784"/>
            <a:ext cx="8640960" cy="4525963"/>
          </a:xfrm>
        </p:spPr>
        <p:txBody>
          <a:bodyPr>
            <a:normAutofit/>
          </a:bodyPr>
          <a:lstStyle/>
          <a:p>
            <a:pPr lvl="0">
              <a:buFont typeface="Arial"/>
              <a:buChar char="•"/>
            </a:pPr>
            <a:endParaRPr lang="en-GB" sz="1700" dirty="0" smtClean="0"/>
          </a:p>
          <a:p>
            <a:pPr lvl="0">
              <a:buFont typeface="Arial"/>
              <a:buChar char="•"/>
            </a:pPr>
            <a:r>
              <a:rPr lang="en-GB" sz="1700" dirty="0" smtClean="0"/>
              <a:t>Background</a:t>
            </a:r>
            <a:r>
              <a:rPr lang="en-GB" sz="1700" dirty="0"/>
              <a:t>: </a:t>
            </a:r>
            <a:endParaRPr lang="en-GB" sz="1700" dirty="0" smtClean="0"/>
          </a:p>
          <a:p>
            <a:pPr lvl="1">
              <a:buFont typeface="Lucida Grande"/>
              <a:buChar char="-"/>
            </a:pPr>
            <a:r>
              <a:rPr lang="en-GB" sz="1700" dirty="0"/>
              <a:t>E</a:t>
            </a:r>
            <a:r>
              <a:rPr lang="en-GB" sz="1700" dirty="0" smtClean="0"/>
              <a:t>pidemiological </a:t>
            </a:r>
            <a:r>
              <a:rPr lang="en-GB" sz="1700" dirty="0"/>
              <a:t>studies have previously identified an association between bacterial </a:t>
            </a:r>
            <a:r>
              <a:rPr lang="en-GB" sz="1700" dirty="0" err="1"/>
              <a:t>vaginosis</a:t>
            </a:r>
            <a:r>
              <a:rPr lang="en-GB" sz="1700" dirty="0"/>
              <a:t> and HIV prevalence and </a:t>
            </a:r>
            <a:r>
              <a:rPr lang="en-GB" sz="1700" dirty="0" smtClean="0"/>
              <a:t>incidence</a:t>
            </a:r>
          </a:p>
          <a:p>
            <a:pPr lvl="1">
              <a:buFont typeface="Lucida Grande"/>
              <a:buChar char="-"/>
            </a:pPr>
            <a:r>
              <a:rPr lang="en-GB" sz="1700" dirty="0"/>
              <a:t>H</a:t>
            </a:r>
            <a:r>
              <a:rPr lang="en-GB" sz="1700" dirty="0" smtClean="0"/>
              <a:t>owever</a:t>
            </a:r>
            <a:r>
              <a:rPr lang="en-GB" sz="1700" dirty="0"/>
              <a:t>, lack of clarity on which BV-associated species increase HIV </a:t>
            </a:r>
            <a:r>
              <a:rPr lang="en-GB" sz="1700" dirty="0" smtClean="0"/>
              <a:t>susceptibility</a:t>
            </a:r>
            <a:endParaRPr lang="en-US" sz="1700" dirty="0"/>
          </a:p>
          <a:p>
            <a:pPr lvl="0">
              <a:buFont typeface="Arial"/>
              <a:buChar char="•"/>
            </a:pPr>
            <a:r>
              <a:rPr lang="en-GB" sz="1700" dirty="0"/>
              <a:t>Earlier analysis from CAPRISA 004 cohort (large RCT of 1% </a:t>
            </a:r>
            <a:r>
              <a:rPr lang="en-GB" sz="1700" dirty="0" err="1"/>
              <a:t>tenofovir</a:t>
            </a:r>
            <a:r>
              <a:rPr lang="en-GB" sz="1700" dirty="0"/>
              <a:t> vaginal gel for HIV prevention, South Africa):</a:t>
            </a:r>
            <a:endParaRPr lang="en-US" sz="1700" dirty="0"/>
          </a:p>
          <a:p>
            <a:pPr lvl="1">
              <a:buFont typeface="Lucida Grande"/>
              <a:buChar char="-"/>
            </a:pPr>
            <a:r>
              <a:rPr lang="en-GB" sz="1700" dirty="0"/>
              <a:t>HIV </a:t>
            </a:r>
            <a:r>
              <a:rPr lang="en-GB" sz="1700" dirty="0" err="1"/>
              <a:t>seroconversion</a:t>
            </a:r>
            <a:r>
              <a:rPr lang="en-GB" sz="1700" dirty="0"/>
              <a:t> was associated with raised genital inflammatory cytokines (including </a:t>
            </a:r>
            <a:r>
              <a:rPr lang="en-GB" sz="1700" dirty="0" err="1"/>
              <a:t>chemokines</a:t>
            </a:r>
            <a:r>
              <a:rPr lang="en-GB" sz="1700" dirty="0"/>
              <a:t> MIP-1α, MIP-1β, and IP-10</a:t>
            </a:r>
            <a:r>
              <a:rPr lang="en-GB" sz="1700" dirty="0" smtClean="0"/>
              <a:t>)</a:t>
            </a:r>
            <a:endParaRPr lang="en-US" sz="1700" dirty="0"/>
          </a:p>
          <a:p>
            <a:pPr lvl="1">
              <a:buFont typeface="Lucida Grande"/>
              <a:buChar char="-"/>
            </a:pPr>
            <a:r>
              <a:rPr lang="en-US" sz="1700" dirty="0"/>
              <a:t>Cytokine concentrations were persistently raised (for about one year before infection), with no readily identifiable cause, including </a:t>
            </a:r>
            <a:r>
              <a:rPr lang="en-US" sz="1700" dirty="0" smtClean="0"/>
              <a:t>STIs</a:t>
            </a:r>
            <a:endParaRPr lang="en-US" sz="1700" dirty="0"/>
          </a:p>
          <a:p>
            <a:pPr lvl="0">
              <a:buFont typeface="Arial"/>
              <a:buChar char="•"/>
            </a:pPr>
            <a:r>
              <a:rPr lang="en-GB" sz="1700" dirty="0"/>
              <a:t>Further analyses presented at AIDS </a:t>
            </a:r>
            <a:r>
              <a:rPr lang="en-GB" sz="1700" dirty="0" smtClean="0"/>
              <a:t>2016</a:t>
            </a:r>
            <a:endParaRPr lang="en-US" sz="1700" dirty="0"/>
          </a:p>
          <a:p>
            <a:pPr>
              <a:buFont typeface="Arial"/>
              <a:buChar char="•"/>
            </a:pPr>
            <a:endParaRPr lang="en-US" sz="1700" dirty="0"/>
          </a:p>
        </p:txBody>
      </p:sp>
      <p:sp>
        <p:nvSpPr>
          <p:cNvPr id="6" name="Rectangle 5">
            <a:hlinkClick r:id="rId4"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403648" y="0"/>
            <a:ext cx="7427168"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900" b="1" dirty="0" smtClean="0">
                <a:solidFill>
                  <a:srgbClr val="E0001B"/>
                </a:solidFill>
              </a:rPr>
              <a:t>Vaginal Microbiome and HIV Acquisition</a:t>
            </a:r>
          </a:p>
          <a:p>
            <a:pPr algn="l"/>
            <a:endParaRPr lang="en-US" sz="1900" b="1" dirty="0" smtClean="0">
              <a:solidFill>
                <a:srgbClr val="E0001B"/>
              </a:solidFill>
            </a:endParaRPr>
          </a:p>
          <a:p>
            <a:pPr algn="l"/>
            <a:r>
              <a:rPr lang="en-US" sz="3500" b="1" dirty="0" smtClean="0">
                <a:solidFill>
                  <a:srgbClr val="000000"/>
                </a:solidFill>
              </a:rPr>
              <a:t>Introduction</a:t>
            </a:r>
            <a:endParaRPr lang="en-US" sz="3500" b="1" dirty="0">
              <a:solidFill>
                <a:srgbClr val="000000"/>
              </a:solidFill>
            </a:endParaRPr>
          </a:p>
        </p:txBody>
      </p:sp>
    </p:spTree>
    <p:extLst>
      <p:ext uri="{BB962C8B-B14F-4D97-AF65-F5344CB8AC3E}">
        <p14:creationId xmlns:p14="http://schemas.microsoft.com/office/powerpoint/2010/main" val="34542379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408712"/>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51520" y="1484784"/>
            <a:ext cx="8640960" cy="4525963"/>
          </a:xfrm>
        </p:spPr>
        <p:txBody>
          <a:bodyPr>
            <a:normAutofit/>
          </a:bodyPr>
          <a:lstStyle/>
          <a:p>
            <a:pPr>
              <a:buFont typeface="Arial"/>
              <a:buChar char="•"/>
            </a:pPr>
            <a:endParaRPr lang="en-GB" sz="1600" u="sng" dirty="0" smtClean="0"/>
          </a:p>
          <a:p>
            <a:pPr lvl="0">
              <a:buFont typeface="Arial"/>
              <a:buChar char="•"/>
            </a:pPr>
            <a:r>
              <a:rPr lang="en-US" sz="1600" dirty="0" smtClean="0"/>
              <a:t>119 </a:t>
            </a:r>
            <a:r>
              <a:rPr lang="en-US" sz="1600" dirty="0"/>
              <a:t>CAPRISA participants, V1-V3 16S </a:t>
            </a:r>
            <a:r>
              <a:rPr lang="en-US" sz="1600" dirty="0" err="1"/>
              <a:t>rDNA</a:t>
            </a:r>
            <a:r>
              <a:rPr lang="en-GB" sz="1600" dirty="0"/>
              <a:t> </a:t>
            </a:r>
            <a:r>
              <a:rPr lang="en-GB" sz="1600" dirty="0" smtClean="0"/>
              <a:t>s</a:t>
            </a:r>
            <a:r>
              <a:rPr lang="en-US" sz="1600" dirty="0" err="1" smtClean="0"/>
              <a:t>equencing</a:t>
            </a:r>
            <a:endParaRPr lang="en-US" sz="1600" dirty="0"/>
          </a:p>
          <a:p>
            <a:pPr lvl="0">
              <a:buFont typeface="Arial"/>
              <a:buChar char="•"/>
            </a:pPr>
            <a:r>
              <a:rPr lang="en-US" sz="1600" dirty="0"/>
              <a:t>Average 25,839 sequences per vaginal swab; identified a total of 1368 </a:t>
            </a:r>
            <a:r>
              <a:rPr lang="en-US" sz="1600" dirty="0" smtClean="0"/>
              <a:t>species</a:t>
            </a:r>
            <a:endParaRPr lang="en-US" sz="1600" dirty="0"/>
          </a:p>
          <a:p>
            <a:pPr lvl="0">
              <a:buFont typeface="Arial"/>
              <a:buChar char="•"/>
            </a:pPr>
            <a:r>
              <a:rPr lang="en-GB" sz="1600" dirty="0"/>
              <a:t>Vaginal </a:t>
            </a:r>
            <a:r>
              <a:rPr lang="en-GB" sz="1600" dirty="0" err="1"/>
              <a:t>microbiome</a:t>
            </a:r>
            <a:r>
              <a:rPr lang="en-GB" sz="1600" dirty="0"/>
              <a:t> cluster CST4 is linked with genital inflammation and HIV </a:t>
            </a:r>
            <a:r>
              <a:rPr lang="en-GB" sz="1600" dirty="0" smtClean="0"/>
              <a:t>acquisition</a:t>
            </a:r>
            <a:endParaRPr lang="en-US" sz="1600" dirty="0"/>
          </a:p>
          <a:p>
            <a:pPr lvl="0">
              <a:buFont typeface="Arial"/>
              <a:buChar char="•"/>
            </a:pPr>
            <a:r>
              <a:rPr lang="en-GB" sz="1600" dirty="0"/>
              <a:t>Overgrowth of </a:t>
            </a:r>
            <a:r>
              <a:rPr lang="en-US" sz="1600" dirty="0"/>
              <a:t>uncommon bacteria </a:t>
            </a:r>
            <a:r>
              <a:rPr lang="en-US" sz="1600" i="1" dirty="0" err="1"/>
              <a:t>Prevotella</a:t>
            </a:r>
            <a:r>
              <a:rPr lang="en-US" sz="1600" i="1" dirty="0"/>
              <a:t> </a:t>
            </a:r>
            <a:r>
              <a:rPr lang="en-US" sz="1600" i="1" dirty="0" err="1"/>
              <a:t>bivia</a:t>
            </a:r>
            <a:r>
              <a:rPr lang="en-US" sz="1600" dirty="0"/>
              <a:t> </a:t>
            </a:r>
            <a:r>
              <a:rPr lang="en-ZA" sz="1600" dirty="0"/>
              <a:t>strongly associated with:</a:t>
            </a:r>
            <a:endParaRPr lang="en-US" sz="1600" dirty="0"/>
          </a:p>
          <a:p>
            <a:pPr lvl="1">
              <a:buFont typeface="Lucida Grande"/>
              <a:buChar char="-"/>
            </a:pPr>
            <a:r>
              <a:rPr lang="en-ZA" sz="1600" dirty="0"/>
              <a:t>Genital inflammation: AOR 19.2 (95% CI: 4.0-92.4</a:t>
            </a:r>
            <a:r>
              <a:rPr lang="en-ZA" sz="1600" dirty="0" smtClean="0"/>
              <a:t>)</a:t>
            </a:r>
            <a:endParaRPr lang="en-US" sz="1600" dirty="0"/>
          </a:p>
          <a:p>
            <a:pPr lvl="1">
              <a:buFont typeface="Lucida Grande"/>
              <a:buChar char="-"/>
            </a:pPr>
            <a:r>
              <a:rPr lang="en-ZA" sz="1600" dirty="0"/>
              <a:t>HIV acquisition: AOR </a:t>
            </a:r>
            <a:r>
              <a:rPr lang="en-US" sz="1600" dirty="0"/>
              <a:t>12.7 (95% CI: 2.1-77.8</a:t>
            </a:r>
            <a:r>
              <a:rPr lang="en-US" sz="1600" dirty="0" smtClean="0"/>
              <a:t>)</a:t>
            </a:r>
            <a:endParaRPr lang="en-US" sz="1600" dirty="0"/>
          </a:p>
          <a:p>
            <a:pPr lvl="0">
              <a:buFont typeface="Arial"/>
              <a:buChar char="•"/>
            </a:pPr>
            <a:r>
              <a:rPr lang="en-US" sz="1600" dirty="0"/>
              <a:t>Potential mechanism of action: potent </a:t>
            </a:r>
            <a:r>
              <a:rPr lang="en-ZA" sz="1600" dirty="0"/>
              <a:t>Lipopolysaccharide </a:t>
            </a:r>
            <a:r>
              <a:rPr lang="en-US" sz="1600" dirty="0"/>
              <a:t>(LPS) </a:t>
            </a:r>
            <a:r>
              <a:rPr lang="en-US" sz="1600" dirty="0" smtClean="0"/>
              <a:t>response</a:t>
            </a:r>
          </a:p>
          <a:p>
            <a:pPr lvl="1">
              <a:buFont typeface="Lucida Grande"/>
              <a:buChar char="-"/>
            </a:pPr>
            <a:r>
              <a:rPr lang="en-US" sz="1600" dirty="0" smtClean="0"/>
              <a:t>LPS </a:t>
            </a:r>
            <a:r>
              <a:rPr lang="en-US" sz="1600" dirty="0"/>
              <a:t>= well-known </a:t>
            </a:r>
            <a:r>
              <a:rPr lang="en-US" sz="1600" dirty="0" err="1"/>
              <a:t>immuno</a:t>
            </a:r>
            <a:r>
              <a:rPr lang="en-US" sz="1600" dirty="0"/>
              <a:t>-stimulatory molecule in HIV </a:t>
            </a:r>
            <a:r>
              <a:rPr lang="en-US" sz="1600" dirty="0" smtClean="0"/>
              <a:t>infection</a:t>
            </a:r>
            <a:endParaRPr lang="en-US" sz="1600" dirty="0"/>
          </a:p>
          <a:p>
            <a:pPr lvl="0">
              <a:buFont typeface="Arial"/>
              <a:buChar char="•"/>
            </a:pPr>
            <a:r>
              <a:rPr lang="en-ZA" sz="1600" dirty="0"/>
              <a:t>Women with CST4 and women heavily populated with </a:t>
            </a:r>
            <a:r>
              <a:rPr lang="en-ZA" sz="1600" i="1" dirty="0"/>
              <a:t>P. bivia</a:t>
            </a:r>
            <a:r>
              <a:rPr lang="en-ZA" sz="1600" dirty="0"/>
              <a:t> have significant enrichment of LPS biosynthesis </a:t>
            </a:r>
            <a:r>
              <a:rPr lang="en-ZA" sz="1600" dirty="0" smtClean="0"/>
              <a:t>pathways</a:t>
            </a:r>
            <a:endParaRPr lang="en-US" sz="1600" dirty="0"/>
          </a:p>
        </p:txBody>
      </p:sp>
      <p:sp>
        <p:nvSpPr>
          <p:cNvPr id="4" name="Rectangle 3"/>
          <p:cNvSpPr/>
          <p:nvPr/>
        </p:nvSpPr>
        <p:spPr>
          <a:xfrm>
            <a:off x="7343800" y="6639163"/>
            <a:ext cx="1908720" cy="246221"/>
          </a:xfrm>
          <a:prstGeom prst="rect">
            <a:avLst/>
          </a:prstGeom>
        </p:spPr>
        <p:txBody>
          <a:bodyPr wrap="square">
            <a:spAutoFit/>
          </a:bodyPr>
          <a:lstStyle/>
          <a:p>
            <a:r>
              <a:rPr lang="en-US" sz="1000" dirty="0" smtClean="0">
                <a:hlinkClick r:id="rId3"/>
              </a:rPr>
              <a:t>Passmore &amp; Williams TUSS0604 </a:t>
            </a:r>
            <a:endParaRPr lang="en-US" sz="1000" dirty="0"/>
          </a:p>
        </p:txBody>
      </p:sp>
      <p:pic>
        <p:nvPicPr>
          <p:cNvPr id="6" name="Picture 5" descr="Screen Shot 2017-01-25 at 8.32.5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920" y="4941168"/>
            <a:ext cx="4527728" cy="1337513"/>
          </a:xfrm>
          <a:prstGeom prst="rect">
            <a:avLst/>
          </a:prstGeom>
        </p:spPr>
      </p:pic>
      <p:pic>
        <p:nvPicPr>
          <p:cNvPr id="8" name="Picture 7" descr="Screen Shot 2017-01-25 at 8.05.27 A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123728" y="6219650"/>
            <a:ext cx="360040" cy="305694"/>
          </a:xfrm>
          <a:prstGeom prst="rect">
            <a:avLst/>
          </a:prstGeom>
        </p:spPr>
      </p:pic>
      <p:sp>
        <p:nvSpPr>
          <p:cNvPr id="12" name="Title 1"/>
          <p:cNvSpPr txBox="1">
            <a:spLocks/>
          </p:cNvSpPr>
          <p:nvPr/>
        </p:nvSpPr>
        <p:spPr>
          <a:xfrm>
            <a:off x="1403648" y="0"/>
            <a:ext cx="7427168"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900" b="1" dirty="0" smtClean="0">
                <a:solidFill>
                  <a:srgbClr val="E0001B"/>
                </a:solidFill>
              </a:rPr>
              <a:t>Vaginal </a:t>
            </a:r>
            <a:r>
              <a:rPr lang="en-US" sz="1900" b="1" dirty="0">
                <a:solidFill>
                  <a:srgbClr val="E0001B"/>
                </a:solidFill>
              </a:rPr>
              <a:t>Microbiome and HIV </a:t>
            </a:r>
            <a:r>
              <a:rPr lang="en-US" sz="1900" b="1" dirty="0" smtClean="0">
                <a:solidFill>
                  <a:srgbClr val="E0001B"/>
                </a:solidFill>
              </a:rPr>
              <a:t>Acquisition</a:t>
            </a:r>
          </a:p>
          <a:p>
            <a:pPr algn="l"/>
            <a:endParaRPr lang="en-US" sz="1900" b="1" dirty="0" smtClean="0"/>
          </a:p>
          <a:p>
            <a:pPr algn="l"/>
            <a:r>
              <a:rPr lang="en-US" sz="3500" b="1" dirty="0" err="1" smtClean="0"/>
              <a:t>Prevotella</a:t>
            </a:r>
            <a:r>
              <a:rPr lang="en-US" sz="3500" b="1" dirty="0" smtClean="0"/>
              <a:t> </a:t>
            </a:r>
            <a:r>
              <a:rPr lang="en-US" sz="3500" b="1" dirty="0" err="1" smtClean="0"/>
              <a:t>Bivia</a:t>
            </a:r>
            <a:endParaRPr lang="en-US" sz="3500" b="1" dirty="0"/>
          </a:p>
        </p:txBody>
      </p:sp>
      <p:sp>
        <p:nvSpPr>
          <p:cNvPr id="11" name="Rectangle 10">
            <a:hlinkClick r:id="rId6"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pb.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2128" y="4932548"/>
            <a:ext cx="2123728" cy="1592796"/>
          </a:xfrm>
          <a:prstGeom prst="rect">
            <a:avLst/>
          </a:prstGeom>
        </p:spPr>
      </p:pic>
    </p:spTree>
    <p:extLst>
      <p:ext uri="{BB962C8B-B14F-4D97-AF65-F5344CB8AC3E}">
        <p14:creationId xmlns:p14="http://schemas.microsoft.com/office/powerpoint/2010/main" val="6600125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84784"/>
            <a:ext cx="8640960" cy="4525963"/>
          </a:xfrm>
        </p:spPr>
        <p:txBody>
          <a:bodyPr>
            <a:noAutofit/>
          </a:bodyPr>
          <a:lstStyle/>
          <a:p>
            <a:pPr marL="0" indent="0">
              <a:buNone/>
            </a:pPr>
            <a:endParaRPr lang="en-US" sz="1700" u="sng" dirty="0" smtClean="0"/>
          </a:p>
          <a:p>
            <a:pPr marL="0" indent="0">
              <a:buNone/>
            </a:pPr>
            <a:r>
              <a:rPr lang="en-US" sz="1700" u="sng" dirty="0" smtClean="0"/>
              <a:t>Lactobacillus </a:t>
            </a:r>
            <a:r>
              <a:rPr lang="en-US" sz="1700" u="sng" dirty="0"/>
              <a:t>dominant vaginal </a:t>
            </a:r>
            <a:r>
              <a:rPr lang="en-US" sz="1700" u="sng" dirty="0" err="1"/>
              <a:t>microbiome</a:t>
            </a:r>
            <a:r>
              <a:rPr lang="en-US" sz="1700" u="sng" dirty="0"/>
              <a:t> and </a:t>
            </a:r>
            <a:r>
              <a:rPr lang="en-US" sz="1700" u="sng" dirty="0" err="1"/>
              <a:t>PrEP</a:t>
            </a:r>
            <a:r>
              <a:rPr lang="en-US" sz="1700" u="sng" dirty="0"/>
              <a:t> effectiveness</a:t>
            </a:r>
          </a:p>
          <a:p>
            <a:pPr lvl="0"/>
            <a:r>
              <a:rPr lang="en-US" sz="1700" dirty="0" err="1"/>
              <a:t>Metaproteomic</a:t>
            </a:r>
            <a:r>
              <a:rPr lang="en-GB" sz="1700" dirty="0"/>
              <a:t> a</a:t>
            </a:r>
            <a:r>
              <a:rPr lang="en-US" sz="1700" dirty="0" err="1"/>
              <a:t>nalysis</a:t>
            </a:r>
            <a:r>
              <a:rPr lang="en-US" sz="1700" dirty="0"/>
              <a:t> of 3,334 unique proteins </a:t>
            </a:r>
            <a:r>
              <a:rPr lang="en-GB" sz="1700" dirty="0"/>
              <a:t>from 688 CAPRISA 004 participants.</a:t>
            </a:r>
            <a:endParaRPr lang="en-US" sz="1700" dirty="0"/>
          </a:p>
          <a:p>
            <a:pPr lvl="1">
              <a:buFont typeface="Lucida Grande"/>
              <a:buChar char="-"/>
            </a:pPr>
            <a:r>
              <a:rPr lang="en-GB" sz="1700" dirty="0"/>
              <a:t>62 acquired HIV</a:t>
            </a:r>
            <a:endParaRPr lang="en-US" sz="1700" dirty="0"/>
          </a:p>
          <a:p>
            <a:pPr lvl="1">
              <a:buFont typeface="Lucida Grande"/>
              <a:buChar char="-"/>
            </a:pPr>
            <a:r>
              <a:rPr lang="en-GB" sz="1700" dirty="0"/>
              <a:t>407 </a:t>
            </a:r>
            <a:r>
              <a:rPr lang="en-US" sz="1700" i="1" dirty="0"/>
              <a:t>Lactobacillus</a:t>
            </a:r>
            <a:r>
              <a:rPr lang="en-US" sz="1700" dirty="0"/>
              <a:t> dominant (‘</a:t>
            </a:r>
            <a:r>
              <a:rPr lang="en-GB" sz="1700" dirty="0"/>
              <a:t>good’ bacterial environment)</a:t>
            </a:r>
            <a:endParaRPr lang="en-US" sz="1700" dirty="0"/>
          </a:p>
          <a:p>
            <a:pPr lvl="1">
              <a:buFont typeface="Lucida Grande"/>
              <a:buChar char="-"/>
            </a:pPr>
            <a:r>
              <a:rPr lang="en-US" sz="1700" dirty="0"/>
              <a:t>281 non-</a:t>
            </a:r>
            <a:r>
              <a:rPr lang="en-US" sz="1700" i="1" dirty="0"/>
              <a:t>Lactobacillus</a:t>
            </a:r>
            <a:r>
              <a:rPr lang="en-US" sz="1700" dirty="0"/>
              <a:t> dominant (‘bad’ bacterial environment)</a:t>
            </a:r>
          </a:p>
          <a:p>
            <a:pPr lvl="0"/>
            <a:r>
              <a:rPr lang="en-US" sz="1700" i="1" dirty="0"/>
              <a:t>Lactobacillus</a:t>
            </a:r>
            <a:r>
              <a:rPr lang="en-US" sz="1700" dirty="0"/>
              <a:t> dominant and non-Lactobacillus dominant women had similar baseline clinical, behavioral, and demographic characteristics as well as sexual behavior and </a:t>
            </a:r>
            <a:r>
              <a:rPr lang="en-US" sz="1700" dirty="0" smtClean="0"/>
              <a:t>gel </a:t>
            </a:r>
            <a:r>
              <a:rPr lang="en-US" sz="1700" dirty="0"/>
              <a:t>adherence during the trial</a:t>
            </a:r>
            <a:r>
              <a:rPr lang="en-US" sz="1700" dirty="0" smtClean="0"/>
              <a:t>.</a:t>
            </a:r>
            <a:endParaRPr lang="en-US" sz="1700" dirty="0"/>
          </a:p>
        </p:txBody>
      </p:sp>
      <p:sp>
        <p:nvSpPr>
          <p:cNvPr id="9" name="Title 1"/>
          <p:cNvSpPr txBox="1">
            <a:spLocks/>
          </p:cNvSpPr>
          <p:nvPr/>
        </p:nvSpPr>
        <p:spPr>
          <a:xfrm>
            <a:off x="1403648" y="0"/>
            <a:ext cx="7427168"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900" b="1" dirty="0" smtClean="0">
                <a:solidFill>
                  <a:srgbClr val="E0001B"/>
                </a:solidFill>
              </a:rPr>
              <a:t>Vaginal </a:t>
            </a:r>
            <a:r>
              <a:rPr lang="en-US" sz="1900" b="1" dirty="0">
                <a:solidFill>
                  <a:srgbClr val="E0001B"/>
                </a:solidFill>
              </a:rPr>
              <a:t>Microbiome and HIV </a:t>
            </a:r>
            <a:r>
              <a:rPr lang="en-US" sz="1900" b="1" dirty="0" smtClean="0">
                <a:solidFill>
                  <a:srgbClr val="E0001B"/>
                </a:solidFill>
              </a:rPr>
              <a:t>Acquisition</a:t>
            </a:r>
          </a:p>
          <a:p>
            <a:pPr algn="l"/>
            <a:endParaRPr lang="en-US" sz="1900" b="1" dirty="0"/>
          </a:p>
          <a:p>
            <a:pPr algn="l"/>
            <a:r>
              <a:rPr lang="en-US" sz="3500" b="1" dirty="0" smtClean="0"/>
              <a:t>Lactobacillus Dominant &amp; </a:t>
            </a:r>
            <a:r>
              <a:rPr lang="en-US" sz="3500" b="1" dirty="0" err="1" smtClean="0"/>
              <a:t>PrEP</a:t>
            </a:r>
            <a:endParaRPr lang="en-US" sz="3500" b="1" dirty="0"/>
          </a:p>
        </p:txBody>
      </p:sp>
      <p:sp>
        <p:nvSpPr>
          <p:cNvPr id="10" name="Rectangle 9"/>
          <p:cNvSpPr/>
          <p:nvPr/>
        </p:nvSpPr>
        <p:spPr>
          <a:xfrm>
            <a:off x="395536" y="6453336"/>
            <a:ext cx="7200800" cy="404664"/>
          </a:xfrm>
          <a:prstGeom prst="rect">
            <a:avLst/>
          </a:prstGeom>
          <a:solidFill>
            <a:srgbClr val="E000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631832" y="6639163"/>
            <a:ext cx="1620688" cy="246221"/>
          </a:xfrm>
          <a:prstGeom prst="rect">
            <a:avLst/>
          </a:prstGeom>
        </p:spPr>
        <p:txBody>
          <a:bodyPr wrap="square">
            <a:spAutoFit/>
          </a:bodyPr>
          <a:lstStyle/>
          <a:p>
            <a:r>
              <a:rPr lang="en-US" sz="1000" dirty="0" smtClean="0">
                <a:hlinkClick r:id="rId3"/>
              </a:rPr>
              <a:t>Burgener &amp; Klatt TUSS0605 </a:t>
            </a:r>
            <a:endParaRPr lang="en-US" sz="1000" dirty="0"/>
          </a:p>
        </p:txBody>
      </p:sp>
      <p:sp>
        <p:nvSpPr>
          <p:cNvPr id="8" name="Rectangle 7">
            <a:hlinkClick r:id="rId4"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547664" y="4653136"/>
            <a:ext cx="2088232" cy="57606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00"/>
                </a:solidFill>
              </a:rPr>
              <a:t>407 </a:t>
            </a:r>
            <a:r>
              <a:rPr lang="en-US" sz="1600" i="1" dirty="0" smtClean="0">
                <a:solidFill>
                  <a:srgbClr val="000000"/>
                </a:solidFill>
              </a:rPr>
              <a:t>Lactobacillus </a:t>
            </a:r>
            <a:r>
              <a:rPr lang="en-US" sz="1600" dirty="0" smtClean="0">
                <a:solidFill>
                  <a:srgbClr val="000000"/>
                </a:solidFill>
              </a:rPr>
              <a:t>dominant</a:t>
            </a:r>
            <a:endParaRPr lang="en-US" sz="1600" dirty="0">
              <a:solidFill>
                <a:srgbClr val="000000"/>
              </a:solidFill>
            </a:endParaRPr>
          </a:p>
        </p:txBody>
      </p:sp>
      <p:sp>
        <p:nvSpPr>
          <p:cNvPr id="13" name="Rectangle 12"/>
          <p:cNvSpPr/>
          <p:nvPr/>
        </p:nvSpPr>
        <p:spPr>
          <a:xfrm>
            <a:off x="5292080" y="4653136"/>
            <a:ext cx="2088232" cy="57606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00"/>
                </a:solidFill>
              </a:rPr>
              <a:t>281 non-</a:t>
            </a:r>
            <a:r>
              <a:rPr lang="en-US" sz="1600" i="1" dirty="0" smtClean="0">
                <a:solidFill>
                  <a:srgbClr val="000000"/>
                </a:solidFill>
              </a:rPr>
              <a:t>Lactobacillus </a:t>
            </a:r>
            <a:r>
              <a:rPr lang="en-US" sz="1600" dirty="0" smtClean="0">
                <a:solidFill>
                  <a:srgbClr val="000000"/>
                </a:solidFill>
              </a:rPr>
              <a:t>dominant</a:t>
            </a:r>
            <a:endParaRPr lang="en-US" sz="1600" dirty="0">
              <a:solidFill>
                <a:srgbClr val="000000"/>
              </a:solidFill>
            </a:endParaRPr>
          </a:p>
        </p:txBody>
      </p:sp>
      <p:sp>
        <p:nvSpPr>
          <p:cNvPr id="14" name="Rectangle 13"/>
          <p:cNvSpPr/>
          <p:nvPr/>
        </p:nvSpPr>
        <p:spPr>
          <a:xfrm>
            <a:off x="755576" y="5805264"/>
            <a:ext cx="1656184" cy="57606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solidFill>
                  <a:srgbClr val="000000"/>
                </a:solidFill>
              </a:rPr>
              <a:t>205 </a:t>
            </a:r>
            <a:r>
              <a:rPr lang="en-US" sz="1500" dirty="0" err="1" smtClean="0">
                <a:solidFill>
                  <a:srgbClr val="3366FF"/>
                </a:solidFill>
              </a:rPr>
              <a:t>Tenofovir</a:t>
            </a:r>
            <a:r>
              <a:rPr lang="en-US" sz="1500" dirty="0" smtClean="0">
                <a:solidFill>
                  <a:srgbClr val="3366FF"/>
                </a:solidFill>
              </a:rPr>
              <a:t> arm</a:t>
            </a:r>
          </a:p>
          <a:p>
            <a:pPr algn="ctr"/>
            <a:r>
              <a:rPr lang="en-US" sz="1500" dirty="0" smtClean="0">
                <a:solidFill>
                  <a:srgbClr val="000000"/>
                </a:solidFill>
              </a:rPr>
              <a:t>(50.4%)</a:t>
            </a:r>
            <a:endParaRPr lang="en-US" sz="1500" dirty="0">
              <a:solidFill>
                <a:srgbClr val="000000"/>
              </a:solidFill>
            </a:endParaRPr>
          </a:p>
        </p:txBody>
      </p:sp>
      <p:sp>
        <p:nvSpPr>
          <p:cNvPr id="15" name="Rectangle 14"/>
          <p:cNvSpPr/>
          <p:nvPr/>
        </p:nvSpPr>
        <p:spPr>
          <a:xfrm>
            <a:off x="2555776" y="5805264"/>
            <a:ext cx="1656184" cy="57606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solidFill>
                  <a:srgbClr val="000000"/>
                </a:solidFill>
              </a:rPr>
              <a:t>202 </a:t>
            </a:r>
            <a:r>
              <a:rPr lang="en-US" sz="1500" dirty="0" smtClean="0">
                <a:solidFill>
                  <a:srgbClr val="FF0000"/>
                </a:solidFill>
              </a:rPr>
              <a:t>Placebo arm </a:t>
            </a:r>
            <a:r>
              <a:rPr lang="en-US" sz="1500" dirty="0" smtClean="0">
                <a:solidFill>
                  <a:srgbClr val="000000"/>
                </a:solidFill>
              </a:rPr>
              <a:t>(49.6%)</a:t>
            </a:r>
            <a:endParaRPr lang="en-US" sz="1500" dirty="0">
              <a:solidFill>
                <a:srgbClr val="000000"/>
              </a:solidFill>
            </a:endParaRPr>
          </a:p>
        </p:txBody>
      </p:sp>
      <p:sp>
        <p:nvSpPr>
          <p:cNvPr id="16" name="Rectangle 15"/>
          <p:cNvSpPr/>
          <p:nvPr/>
        </p:nvSpPr>
        <p:spPr>
          <a:xfrm>
            <a:off x="4644008" y="5805264"/>
            <a:ext cx="1656184" cy="57606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solidFill>
                  <a:srgbClr val="000000"/>
                </a:solidFill>
              </a:rPr>
              <a:t>140 </a:t>
            </a:r>
            <a:r>
              <a:rPr lang="en-US" sz="1500" dirty="0" err="1" smtClean="0">
                <a:solidFill>
                  <a:srgbClr val="3366FF"/>
                </a:solidFill>
              </a:rPr>
              <a:t>Tenofovir</a:t>
            </a:r>
            <a:r>
              <a:rPr lang="en-US" sz="1500" dirty="0" smtClean="0">
                <a:solidFill>
                  <a:srgbClr val="3366FF"/>
                </a:solidFill>
              </a:rPr>
              <a:t> arm </a:t>
            </a:r>
            <a:r>
              <a:rPr lang="en-US" sz="1500" dirty="0" smtClean="0">
                <a:solidFill>
                  <a:srgbClr val="000000"/>
                </a:solidFill>
              </a:rPr>
              <a:t>(49.8%)</a:t>
            </a:r>
            <a:endParaRPr lang="en-US" sz="1500" dirty="0">
              <a:solidFill>
                <a:srgbClr val="000000"/>
              </a:solidFill>
            </a:endParaRPr>
          </a:p>
        </p:txBody>
      </p:sp>
      <p:sp>
        <p:nvSpPr>
          <p:cNvPr id="17" name="Rectangle 16"/>
          <p:cNvSpPr/>
          <p:nvPr/>
        </p:nvSpPr>
        <p:spPr>
          <a:xfrm>
            <a:off x="6444208" y="5805264"/>
            <a:ext cx="1656184" cy="57606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solidFill>
                  <a:srgbClr val="000000"/>
                </a:solidFill>
              </a:rPr>
              <a:t>141 </a:t>
            </a:r>
            <a:r>
              <a:rPr lang="en-US" sz="1500" dirty="0" smtClean="0">
                <a:solidFill>
                  <a:srgbClr val="FF0000"/>
                </a:solidFill>
              </a:rPr>
              <a:t>Placebo arm </a:t>
            </a:r>
            <a:r>
              <a:rPr lang="en-US" sz="1500" dirty="0" smtClean="0">
                <a:solidFill>
                  <a:srgbClr val="000000"/>
                </a:solidFill>
              </a:rPr>
              <a:t>(50.2%)</a:t>
            </a:r>
            <a:endParaRPr lang="en-US" sz="1500" dirty="0">
              <a:solidFill>
                <a:srgbClr val="000000"/>
              </a:solidFill>
            </a:endParaRPr>
          </a:p>
        </p:txBody>
      </p:sp>
      <p:sp>
        <p:nvSpPr>
          <p:cNvPr id="5" name="TextBox 4"/>
          <p:cNvSpPr txBox="1"/>
          <p:nvPr/>
        </p:nvSpPr>
        <p:spPr>
          <a:xfrm>
            <a:off x="2384778" y="4924778"/>
            <a:ext cx="184666" cy="369332"/>
          </a:xfrm>
          <a:prstGeom prst="rect">
            <a:avLst/>
          </a:prstGeom>
          <a:noFill/>
        </p:spPr>
        <p:txBody>
          <a:bodyPr wrap="none" rtlCol="0">
            <a:spAutoFit/>
          </a:bodyPr>
          <a:lstStyle/>
          <a:p>
            <a:endParaRPr lang="en-US" dirty="0"/>
          </a:p>
        </p:txBody>
      </p:sp>
      <p:cxnSp>
        <p:nvCxnSpPr>
          <p:cNvPr id="20" name="Elbow Connector 19"/>
          <p:cNvCxnSpPr>
            <a:stCxn id="14" idx="0"/>
            <a:endCxn id="15" idx="0"/>
          </p:cNvCxnSpPr>
          <p:nvPr/>
        </p:nvCxnSpPr>
        <p:spPr>
          <a:xfrm rot="5400000" flipH="1" flipV="1">
            <a:off x="2483768" y="4905164"/>
            <a:ext cx="12700" cy="1800200"/>
          </a:xfrm>
          <a:prstGeom prst="bentConnector3">
            <a:avLst>
              <a:gd name="adj1" fmla="val 1800000"/>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p:nvPr/>
        </p:nvCxnSpPr>
        <p:spPr>
          <a:xfrm rot="5400000" flipH="1" flipV="1">
            <a:off x="6329846" y="4911514"/>
            <a:ext cx="12700" cy="1800200"/>
          </a:xfrm>
          <a:prstGeom prst="bentConnector3">
            <a:avLst>
              <a:gd name="adj1" fmla="val 1800000"/>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2483768" y="5229200"/>
            <a:ext cx="0" cy="36004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6372200" y="5229200"/>
            <a:ext cx="0" cy="36004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950971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51520" y="1412776"/>
            <a:ext cx="8640960" cy="4525963"/>
          </a:xfrm>
        </p:spPr>
        <p:txBody>
          <a:bodyPr/>
          <a:lstStyle/>
          <a:p>
            <a:pPr marL="0" indent="0">
              <a:buNone/>
            </a:pPr>
            <a:endParaRPr lang="en-US" sz="1700" u="sng" dirty="0" smtClean="0"/>
          </a:p>
          <a:p>
            <a:pPr marL="0" indent="0">
              <a:buNone/>
            </a:pPr>
            <a:r>
              <a:rPr lang="en-US" sz="1700" u="sng" dirty="0" smtClean="0"/>
              <a:t>Lactobacillus </a:t>
            </a:r>
            <a:r>
              <a:rPr lang="en-US" sz="1700" u="sng" dirty="0"/>
              <a:t>dominant vaginal </a:t>
            </a:r>
            <a:r>
              <a:rPr lang="en-US" sz="1700" u="sng" dirty="0" err="1"/>
              <a:t>microbiome</a:t>
            </a:r>
            <a:r>
              <a:rPr lang="en-US" sz="1700" u="sng" dirty="0"/>
              <a:t> and </a:t>
            </a:r>
            <a:r>
              <a:rPr lang="en-US" sz="1700" u="sng" dirty="0" err="1"/>
              <a:t>PrEP</a:t>
            </a:r>
            <a:r>
              <a:rPr lang="en-US" sz="1700" u="sng" dirty="0"/>
              <a:t> effectiveness</a:t>
            </a:r>
          </a:p>
          <a:p>
            <a:pPr lvl="0"/>
            <a:r>
              <a:rPr lang="en-US" sz="1700" dirty="0" err="1" smtClean="0"/>
              <a:t>Tenofovir</a:t>
            </a:r>
            <a:r>
              <a:rPr lang="en-US" sz="1700" dirty="0" smtClean="0"/>
              <a:t> </a:t>
            </a:r>
            <a:r>
              <a:rPr lang="en-US" sz="1700" dirty="0"/>
              <a:t>gel was highly protective in women with </a:t>
            </a:r>
            <a:r>
              <a:rPr lang="en-US" sz="1700" i="1" dirty="0"/>
              <a:t>Lactobacillus</a:t>
            </a:r>
            <a:r>
              <a:rPr lang="en-US" sz="1700" dirty="0"/>
              <a:t> dominance and &gt;50% adherence to </a:t>
            </a:r>
            <a:r>
              <a:rPr lang="en-US" sz="1700" dirty="0" smtClean="0"/>
              <a:t>gel</a:t>
            </a:r>
            <a:endParaRPr lang="en-US" sz="1700" dirty="0"/>
          </a:p>
          <a:p>
            <a:pPr lvl="1"/>
            <a:r>
              <a:rPr lang="en-US" sz="1700" i="1" dirty="0"/>
              <a:t>Lactobacillus</a:t>
            </a:r>
            <a:r>
              <a:rPr lang="en-US" sz="1700" dirty="0"/>
              <a:t> dominant: 78% (95% CI: 29-95) HIV-1 protection effectiveness</a:t>
            </a:r>
          </a:p>
          <a:p>
            <a:pPr lvl="1"/>
            <a:r>
              <a:rPr lang="en-US" sz="1700" dirty="0"/>
              <a:t>Non-</a:t>
            </a:r>
            <a:r>
              <a:rPr lang="en-US" sz="1700" i="1" dirty="0"/>
              <a:t>Lactobacillus</a:t>
            </a:r>
            <a:r>
              <a:rPr lang="en-US" sz="1700" dirty="0"/>
              <a:t> dominant: 26% (95% CI: -98-73) HIV-1 protection effectiveness</a:t>
            </a:r>
          </a:p>
          <a:p>
            <a:pPr lvl="0"/>
            <a:r>
              <a:rPr lang="en-US" sz="1700" dirty="0"/>
              <a:t>Potential mechanism: biodegradation of </a:t>
            </a:r>
            <a:r>
              <a:rPr lang="en-US" sz="1700" dirty="0" err="1"/>
              <a:t>tenofovir</a:t>
            </a:r>
            <a:r>
              <a:rPr lang="en-US" sz="1700" dirty="0"/>
              <a:t> by vaginal </a:t>
            </a:r>
            <a:r>
              <a:rPr lang="en-US" sz="1700" dirty="0" smtClean="0"/>
              <a:t>bacteria</a:t>
            </a:r>
            <a:endParaRPr lang="en-US" sz="1700" dirty="0"/>
          </a:p>
          <a:p>
            <a:pPr lvl="0"/>
            <a:r>
              <a:rPr lang="en-US" sz="1700" dirty="0"/>
              <a:t>In vitro cell cultures: </a:t>
            </a:r>
            <a:r>
              <a:rPr lang="en-US" sz="1700" dirty="0" err="1"/>
              <a:t>tenofovir</a:t>
            </a:r>
            <a:r>
              <a:rPr lang="en-US" sz="1700" dirty="0"/>
              <a:t> levels remained high in the presence of </a:t>
            </a:r>
            <a:r>
              <a:rPr lang="en-US" sz="1700" i="1" dirty="0"/>
              <a:t>Lactobacilli </a:t>
            </a:r>
            <a:r>
              <a:rPr lang="en-US" sz="1700" dirty="0"/>
              <a:t>but rapidly depleted when mixed with </a:t>
            </a:r>
            <a:r>
              <a:rPr lang="en-US" sz="1700" i="1" dirty="0" err="1"/>
              <a:t>Gardnerella</a:t>
            </a:r>
            <a:r>
              <a:rPr lang="en-US" sz="1700" i="1" dirty="0"/>
              <a:t> </a:t>
            </a:r>
            <a:r>
              <a:rPr lang="en-US" sz="1700" i="1" dirty="0" err="1"/>
              <a:t>vaginalis</a:t>
            </a:r>
            <a:r>
              <a:rPr lang="en-US" sz="1700" i="1" dirty="0"/>
              <a:t> </a:t>
            </a:r>
            <a:r>
              <a:rPr lang="en-US" sz="1700" dirty="0"/>
              <a:t>(which predominates in the vagina when lactobacillus levels are low</a:t>
            </a:r>
            <a:r>
              <a:rPr lang="en-US" sz="1700" dirty="0" smtClean="0"/>
              <a:t>)</a:t>
            </a:r>
            <a:endParaRPr lang="en-US" sz="1700" dirty="0"/>
          </a:p>
          <a:p>
            <a:endParaRPr lang="en-US" sz="1700" dirty="0"/>
          </a:p>
          <a:p>
            <a:endParaRPr lang="en-US" dirty="0"/>
          </a:p>
        </p:txBody>
      </p:sp>
      <p:sp>
        <p:nvSpPr>
          <p:cNvPr id="5" name="Rectangle 4"/>
          <p:cNvSpPr/>
          <p:nvPr/>
        </p:nvSpPr>
        <p:spPr>
          <a:xfrm>
            <a:off x="7559824" y="6639163"/>
            <a:ext cx="1620688" cy="246221"/>
          </a:xfrm>
          <a:prstGeom prst="rect">
            <a:avLst/>
          </a:prstGeom>
        </p:spPr>
        <p:txBody>
          <a:bodyPr wrap="square">
            <a:spAutoFit/>
          </a:bodyPr>
          <a:lstStyle/>
          <a:p>
            <a:r>
              <a:rPr lang="en-US" sz="1000" dirty="0" smtClean="0">
                <a:hlinkClick r:id="rId2"/>
              </a:rPr>
              <a:t>Burgener &amp; Klatt TUSS0605 </a:t>
            </a:r>
            <a:endParaRPr lang="en-US" sz="1000" dirty="0"/>
          </a:p>
        </p:txBody>
      </p:sp>
      <p:sp>
        <p:nvSpPr>
          <p:cNvPr id="9" name="Title 1"/>
          <p:cNvSpPr txBox="1">
            <a:spLocks/>
          </p:cNvSpPr>
          <p:nvPr/>
        </p:nvSpPr>
        <p:spPr>
          <a:xfrm>
            <a:off x="1403648" y="0"/>
            <a:ext cx="7427168"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900" b="1" dirty="0" smtClean="0">
                <a:solidFill>
                  <a:srgbClr val="E0001B"/>
                </a:solidFill>
              </a:rPr>
              <a:t>Vaginal </a:t>
            </a:r>
            <a:r>
              <a:rPr lang="en-US" sz="1900" b="1" dirty="0">
                <a:solidFill>
                  <a:srgbClr val="E0001B"/>
                </a:solidFill>
              </a:rPr>
              <a:t>Microbiome and HIV </a:t>
            </a:r>
            <a:r>
              <a:rPr lang="en-US" sz="1900" b="1" dirty="0" smtClean="0">
                <a:solidFill>
                  <a:srgbClr val="E0001B"/>
                </a:solidFill>
              </a:rPr>
              <a:t>Acquisition</a:t>
            </a:r>
          </a:p>
          <a:p>
            <a:pPr algn="l"/>
            <a:endParaRPr lang="en-US" sz="1900" b="1" dirty="0"/>
          </a:p>
          <a:p>
            <a:pPr algn="l"/>
            <a:r>
              <a:rPr lang="en-US" sz="3500" b="1" dirty="0" smtClean="0"/>
              <a:t>Lactobacillus Dominant &amp; </a:t>
            </a:r>
            <a:r>
              <a:rPr lang="en-US" sz="3500" b="1" dirty="0" err="1" smtClean="0"/>
              <a:t>PrEP</a:t>
            </a:r>
            <a:endParaRPr lang="en-US" sz="3500" b="1" dirty="0"/>
          </a:p>
        </p:txBody>
      </p:sp>
      <p:sp>
        <p:nvSpPr>
          <p:cNvPr id="8" name="Rectangle 7">
            <a:hlinkClick r:id="rId3"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1.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632" y="4725144"/>
            <a:ext cx="5976664" cy="1965002"/>
          </a:xfrm>
          <a:prstGeom prst="rect">
            <a:avLst/>
          </a:prstGeom>
        </p:spPr>
      </p:pic>
    </p:spTree>
    <p:extLst>
      <p:ext uri="{BB962C8B-B14F-4D97-AF65-F5344CB8AC3E}">
        <p14:creationId xmlns:p14="http://schemas.microsoft.com/office/powerpoint/2010/main" val="294777477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79512" y="1412776"/>
            <a:ext cx="4618856" cy="4525963"/>
          </a:xfrm>
        </p:spPr>
        <p:txBody>
          <a:bodyPr>
            <a:noAutofit/>
          </a:bodyPr>
          <a:lstStyle/>
          <a:p>
            <a:pPr marL="0" indent="0">
              <a:buNone/>
            </a:pPr>
            <a:endParaRPr lang="en-GB" sz="1700" u="sng" dirty="0" smtClean="0"/>
          </a:p>
          <a:p>
            <a:pPr lvl="0"/>
            <a:r>
              <a:rPr lang="en-US" sz="1700" dirty="0" smtClean="0"/>
              <a:t>Vaginal </a:t>
            </a:r>
            <a:r>
              <a:rPr lang="en-US" sz="1700" dirty="0"/>
              <a:t>pH screening and </a:t>
            </a:r>
            <a:r>
              <a:rPr lang="en-US" sz="1700" dirty="0" err="1"/>
              <a:t>microbiota</a:t>
            </a:r>
            <a:r>
              <a:rPr lang="en-US" sz="1700" dirty="0"/>
              <a:t> monitoring/treatment could reduce the risk of HIV acquisition in women, especially in Southern Africa</a:t>
            </a:r>
          </a:p>
          <a:p>
            <a:pPr lvl="0"/>
            <a:r>
              <a:rPr lang="en-US" sz="1700" dirty="0"/>
              <a:t>However previous trials have not shown that treating bacterial </a:t>
            </a:r>
            <a:r>
              <a:rPr lang="en-US" sz="1700" dirty="0" err="1"/>
              <a:t>vaginosis</a:t>
            </a:r>
            <a:r>
              <a:rPr lang="en-US" sz="1700" dirty="0"/>
              <a:t> reduces HIV acquisition – need to assess </a:t>
            </a:r>
            <a:r>
              <a:rPr lang="en-US" sz="1700" i="1" dirty="0" err="1"/>
              <a:t>Prevotella</a:t>
            </a:r>
            <a:r>
              <a:rPr lang="en-US" sz="1700" i="1" dirty="0"/>
              <a:t> </a:t>
            </a:r>
            <a:r>
              <a:rPr lang="en-US" sz="1700" i="1" dirty="0" err="1"/>
              <a:t>bivia</a:t>
            </a:r>
            <a:r>
              <a:rPr lang="en-US" sz="1700" dirty="0"/>
              <a:t> sub-</a:t>
            </a:r>
            <a:r>
              <a:rPr lang="en-US" sz="1700" dirty="0" smtClean="0"/>
              <a:t>groups</a:t>
            </a:r>
            <a:endParaRPr lang="en-US" sz="1700" dirty="0"/>
          </a:p>
          <a:p>
            <a:pPr lvl="0"/>
            <a:r>
              <a:rPr lang="en-GB" sz="1700" dirty="0"/>
              <a:t>Findings may help explain disparity in </a:t>
            </a:r>
            <a:r>
              <a:rPr lang="en-GB" sz="1700" dirty="0" err="1"/>
              <a:t>PrEP</a:t>
            </a:r>
            <a:r>
              <a:rPr lang="en-GB" sz="1700" dirty="0"/>
              <a:t> efficacy between men and women (may not be entirely due to lower adherence</a:t>
            </a:r>
            <a:r>
              <a:rPr lang="en-GB" sz="1700" dirty="0" smtClean="0"/>
              <a:t>)</a:t>
            </a:r>
            <a:endParaRPr lang="en-US" sz="1700" dirty="0"/>
          </a:p>
          <a:p>
            <a:pPr lvl="0"/>
            <a:r>
              <a:rPr lang="en-US" sz="1700" dirty="0"/>
              <a:t>CAPRISA 084 (oral </a:t>
            </a:r>
            <a:r>
              <a:rPr lang="en-US" sz="1700" dirty="0" err="1"/>
              <a:t>PrEP</a:t>
            </a:r>
            <a:r>
              <a:rPr lang="en-US" sz="1700" dirty="0"/>
              <a:t> demonstration project) is being amended to assess whether bacterial </a:t>
            </a:r>
            <a:r>
              <a:rPr lang="en-US" sz="1700" dirty="0" err="1"/>
              <a:t>vaginosis</a:t>
            </a:r>
            <a:r>
              <a:rPr lang="en-US" sz="1700" dirty="0"/>
              <a:t> screening &amp; treatment improves </a:t>
            </a:r>
            <a:r>
              <a:rPr lang="en-US" sz="1700" dirty="0" err="1"/>
              <a:t>PrEP</a:t>
            </a:r>
            <a:r>
              <a:rPr lang="en-US" sz="1700" dirty="0"/>
              <a:t> </a:t>
            </a:r>
            <a:r>
              <a:rPr lang="en-US" sz="1700" dirty="0" smtClean="0"/>
              <a:t>efficacy</a:t>
            </a:r>
            <a:endParaRPr lang="en-US" sz="1700" dirty="0"/>
          </a:p>
          <a:p>
            <a:endParaRPr lang="en-US" sz="1700" dirty="0"/>
          </a:p>
        </p:txBody>
      </p:sp>
      <p:sp>
        <p:nvSpPr>
          <p:cNvPr id="4" name="Rectangle 3"/>
          <p:cNvSpPr/>
          <p:nvPr/>
        </p:nvSpPr>
        <p:spPr>
          <a:xfrm>
            <a:off x="7559824" y="6639163"/>
            <a:ext cx="1620688" cy="246221"/>
          </a:xfrm>
          <a:prstGeom prst="rect">
            <a:avLst/>
          </a:prstGeom>
        </p:spPr>
        <p:txBody>
          <a:bodyPr wrap="square">
            <a:spAutoFit/>
          </a:bodyPr>
          <a:lstStyle/>
          <a:p>
            <a:r>
              <a:rPr lang="en-US" sz="1000" dirty="0" smtClean="0">
                <a:hlinkClick r:id="rId2"/>
              </a:rPr>
              <a:t>Burgener &amp; Klatt TUSS0605 </a:t>
            </a:r>
            <a:endParaRPr lang="en-US" sz="1000" dirty="0"/>
          </a:p>
        </p:txBody>
      </p:sp>
      <p:sp>
        <p:nvSpPr>
          <p:cNvPr id="5" name="Rectangle 4"/>
          <p:cNvSpPr/>
          <p:nvPr/>
        </p:nvSpPr>
        <p:spPr>
          <a:xfrm>
            <a:off x="5868144" y="6639163"/>
            <a:ext cx="1872208" cy="246221"/>
          </a:xfrm>
          <a:prstGeom prst="rect">
            <a:avLst/>
          </a:prstGeom>
        </p:spPr>
        <p:txBody>
          <a:bodyPr wrap="square">
            <a:spAutoFit/>
          </a:bodyPr>
          <a:lstStyle/>
          <a:p>
            <a:r>
              <a:rPr lang="en-US" sz="1000" dirty="0" smtClean="0">
                <a:hlinkClick r:id="rId2"/>
              </a:rPr>
              <a:t>Passmore &amp; Williams TUSS0604 </a:t>
            </a:r>
            <a:endParaRPr lang="en-US" sz="1000" dirty="0"/>
          </a:p>
        </p:txBody>
      </p:sp>
      <p:sp>
        <p:nvSpPr>
          <p:cNvPr id="6" name="Rectangle 5"/>
          <p:cNvSpPr/>
          <p:nvPr/>
        </p:nvSpPr>
        <p:spPr>
          <a:xfrm>
            <a:off x="4932040" y="6639163"/>
            <a:ext cx="1082419" cy="246221"/>
          </a:xfrm>
          <a:prstGeom prst="rect">
            <a:avLst/>
          </a:prstGeom>
        </p:spPr>
        <p:txBody>
          <a:bodyPr wrap="square">
            <a:spAutoFit/>
          </a:bodyPr>
          <a:lstStyle/>
          <a:p>
            <a:r>
              <a:rPr lang="en-US" sz="1000" dirty="0" smtClean="0">
                <a:hlinkClick r:id="rId2"/>
              </a:rPr>
              <a:t>Karim TUSS0606 </a:t>
            </a:r>
            <a:endParaRPr lang="en-US" sz="1000" dirty="0"/>
          </a:p>
        </p:txBody>
      </p:sp>
      <p:sp>
        <p:nvSpPr>
          <p:cNvPr id="11" name="Title 1"/>
          <p:cNvSpPr txBox="1">
            <a:spLocks/>
          </p:cNvSpPr>
          <p:nvPr/>
        </p:nvSpPr>
        <p:spPr>
          <a:xfrm>
            <a:off x="1403648" y="0"/>
            <a:ext cx="7427168"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900" b="1" dirty="0" smtClean="0">
                <a:solidFill>
                  <a:srgbClr val="E0001B"/>
                </a:solidFill>
              </a:rPr>
              <a:t>Vaginal </a:t>
            </a:r>
            <a:r>
              <a:rPr lang="en-US" sz="1900" b="1" dirty="0">
                <a:solidFill>
                  <a:srgbClr val="E0001B"/>
                </a:solidFill>
              </a:rPr>
              <a:t>Microbiome and HIV </a:t>
            </a:r>
            <a:r>
              <a:rPr lang="en-US" sz="1900" b="1" dirty="0" smtClean="0">
                <a:solidFill>
                  <a:srgbClr val="E0001B"/>
                </a:solidFill>
              </a:rPr>
              <a:t>Acquisition</a:t>
            </a:r>
          </a:p>
          <a:p>
            <a:pPr algn="l"/>
            <a:endParaRPr lang="en-US" sz="1900" b="1" dirty="0"/>
          </a:p>
          <a:p>
            <a:pPr algn="l"/>
            <a:r>
              <a:rPr lang="en-US" sz="3500" b="1" dirty="0" smtClean="0"/>
              <a:t>Implications</a:t>
            </a:r>
            <a:endParaRPr lang="en-US" sz="3500" b="1" dirty="0"/>
          </a:p>
        </p:txBody>
      </p:sp>
      <p:sp>
        <p:nvSpPr>
          <p:cNvPr id="10" name="Rectangle 9">
            <a:hlinkClick r:id="rId3"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020272" y="1844824"/>
            <a:ext cx="2016224" cy="100811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rgbClr val="000000"/>
                </a:solidFill>
              </a:rPr>
              <a:t>Why such high variability in the efficacy of </a:t>
            </a:r>
            <a:r>
              <a:rPr lang="en-US" sz="1300" dirty="0" err="1" smtClean="0">
                <a:solidFill>
                  <a:srgbClr val="000000"/>
                </a:solidFill>
              </a:rPr>
              <a:t>PrEP</a:t>
            </a:r>
            <a:r>
              <a:rPr lang="en-US" sz="1300" dirty="0" smtClean="0">
                <a:solidFill>
                  <a:srgbClr val="000000"/>
                </a:solidFill>
              </a:rPr>
              <a:t>?</a:t>
            </a:r>
            <a:endParaRPr lang="en-US" sz="1300" dirty="0">
              <a:solidFill>
                <a:srgbClr val="3366FF"/>
              </a:solidFill>
            </a:endParaRPr>
          </a:p>
          <a:p>
            <a:pPr algn="ctr"/>
            <a:r>
              <a:rPr lang="en-US" sz="1300" dirty="0" err="1" smtClean="0">
                <a:solidFill>
                  <a:srgbClr val="FF0000"/>
                </a:solidFill>
              </a:rPr>
              <a:t>Tenofovir</a:t>
            </a:r>
            <a:r>
              <a:rPr lang="en-US" sz="1300" dirty="0" smtClean="0">
                <a:solidFill>
                  <a:srgbClr val="FF0000"/>
                </a:solidFill>
              </a:rPr>
              <a:t> absorption by </a:t>
            </a:r>
            <a:r>
              <a:rPr lang="en-US" sz="1300" dirty="0" err="1" smtClean="0">
                <a:solidFill>
                  <a:srgbClr val="FF0000"/>
                </a:solidFill>
              </a:rPr>
              <a:t>Gardnerella</a:t>
            </a:r>
            <a:endParaRPr lang="en-US" sz="1300" dirty="0">
              <a:solidFill>
                <a:srgbClr val="FF0000"/>
              </a:solidFill>
            </a:endParaRPr>
          </a:p>
        </p:txBody>
      </p:sp>
      <p:sp>
        <p:nvSpPr>
          <p:cNvPr id="14" name="Rectangle 13"/>
          <p:cNvSpPr/>
          <p:nvPr/>
        </p:nvSpPr>
        <p:spPr>
          <a:xfrm>
            <a:off x="4788024" y="1844824"/>
            <a:ext cx="2016224" cy="100811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rgbClr val="000000"/>
                </a:solidFill>
              </a:rPr>
              <a:t>Why such a high of HIV acquisition following exposure?</a:t>
            </a:r>
            <a:endParaRPr lang="en-US" sz="1300" dirty="0">
              <a:solidFill>
                <a:srgbClr val="3366FF"/>
              </a:solidFill>
            </a:endParaRPr>
          </a:p>
          <a:p>
            <a:pPr algn="ctr"/>
            <a:r>
              <a:rPr lang="en-US" sz="1300" dirty="0" smtClean="0">
                <a:solidFill>
                  <a:srgbClr val="FF0000"/>
                </a:solidFill>
              </a:rPr>
              <a:t>LPS released by </a:t>
            </a:r>
            <a:r>
              <a:rPr lang="en-US" sz="1300" dirty="0" err="1" smtClean="0">
                <a:solidFill>
                  <a:srgbClr val="FF0000"/>
                </a:solidFill>
              </a:rPr>
              <a:t>Prevotella</a:t>
            </a:r>
            <a:r>
              <a:rPr lang="en-US" sz="1300" dirty="0" smtClean="0">
                <a:solidFill>
                  <a:srgbClr val="FF0000"/>
                </a:solidFill>
              </a:rPr>
              <a:t> </a:t>
            </a:r>
            <a:r>
              <a:rPr lang="en-US" sz="1300" dirty="0" err="1" smtClean="0">
                <a:solidFill>
                  <a:srgbClr val="FF0000"/>
                </a:solidFill>
              </a:rPr>
              <a:t>bivia</a:t>
            </a:r>
            <a:endParaRPr lang="en-US" sz="1300" dirty="0">
              <a:solidFill>
                <a:srgbClr val="FF0000"/>
              </a:solidFill>
            </a:endParaRPr>
          </a:p>
        </p:txBody>
      </p:sp>
      <p:sp>
        <p:nvSpPr>
          <p:cNvPr id="15" name="Rectangle 14"/>
          <p:cNvSpPr/>
          <p:nvPr/>
        </p:nvSpPr>
        <p:spPr>
          <a:xfrm>
            <a:off x="4499992" y="3429000"/>
            <a:ext cx="1368152" cy="122413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rgbClr val="000000"/>
                </a:solidFill>
              </a:rPr>
              <a:t>Who is exposing young women to HIV?</a:t>
            </a:r>
          </a:p>
          <a:p>
            <a:pPr algn="ctr"/>
            <a:r>
              <a:rPr lang="en-US" sz="1300" dirty="0" smtClean="0">
                <a:solidFill>
                  <a:srgbClr val="FF0000"/>
                </a:solidFill>
              </a:rPr>
              <a:t>Men with high viral loads in their thirties</a:t>
            </a:r>
            <a:endParaRPr lang="en-US" sz="1300" dirty="0">
              <a:solidFill>
                <a:srgbClr val="FF0000"/>
              </a:solidFill>
            </a:endParaRPr>
          </a:p>
        </p:txBody>
      </p:sp>
      <p:sp>
        <p:nvSpPr>
          <p:cNvPr id="16" name="Rectangle 15"/>
          <p:cNvSpPr/>
          <p:nvPr/>
        </p:nvSpPr>
        <p:spPr>
          <a:xfrm>
            <a:off x="7740352" y="3429000"/>
            <a:ext cx="1368152" cy="122413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rgbClr val="000000"/>
                </a:solidFill>
              </a:rPr>
              <a:t>Technologies to empower women to protect themselves from HIV infection</a:t>
            </a:r>
            <a:endParaRPr lang="en-US" sz="1300" dirty="0">
              <a:solidFill>
                <a:srgbClr val="FF0000"/>
              </a:solidFill>
            </a:endParaRPr>
          </a:p>
        </p:txBody>
      </p:sp>
      <p:sp>
        <p:nvSpPr>
          <p:cNvPr id="17" name="Rectangle 16"/>
          <p:cNvSpPr/>
          <p:nvPr/>
        </p:nvSpPr>
        <p:spPr>
          <a:xfrm>
            <a:off x="6084168" y="4725144"/>
            <a:ext cx="1368152" cy="50405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rgbClr val="000000"/>
                </a:solidFill>
              </a:rPr>
              <a:t>Young women at high HIV risk</a:t>
            </a:r>
            <a:endParaRPr lang="en-US" sz="1300" dirty="0">
              <a:solidFill>
                <a:srgbClr val="FF0000"/>
              </a:solidFill>
            </a:endParaRPr>
          </a:p>
        </p:txBody>
      </p:sp>
      <p:sp>
        <p:nvSpPr>
          <p:cNvPr id="2" name="Right Arrow 1"/>
          <p:cNvSpPr/>
          <p:nvPr/>
        </p:nvSpPr>
        <p:spPr>
          <a:xfrm>
            <a:off x="5868144" y="3933056"/>
            <a:ext cx="360040"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a:off x="7380312" y="3933056"/>
            <a:ext cx="360040"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6084168" y="2852936"/>
            <a:ext cx="144016" cy="100811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7380312" y="2852936"/>
            <a:ext cx="144016" cy="100811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girl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4" y="3717032"/>
            <a:ext cx="1152128" cy="546908"/>
          </a:xfrm>
          <a:prstGeom prst="rect">
            <a:avLst/>
          </a:prstGeom>
        </p:spPr>
      </p:pic>
    </p:spTree>
    <p:extLst>
      <p:ext uri="{BB962C8B-B14F-4D97-AF65-F5344CB8AC3E}">
        <p14:creationId xmlns:p14="http://schemas.microsoft.com/office/powerpoint/2010/main" val="118414106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712139" y="6639163"/>
            <a:ext cx="1540381" cy="246221"/>
          </a:xfrm>
          <a:prstGeom prst="rect">
            <a:avLst/>
          </a:prstGeom>
        </p:spPr>
        <p:txBody>
          <a:bodyPr wrap="square">
            <a:spAutoFit/>
          </a:bodyPr>
          <a:lstStyle/>
          <a:p>
            <a:r>
              <a:rPr lang="en-US" sz="1000" dirty="0" smtClean="0">
                <a:hlinkClick r:id="rId3"/>
              </a:rPr>
              <a:t>Liebenberg TUPDA0105 </a:t>
            </a:r>
            <a:endParaRPr lang="en-US" sz="1000" dirty="0"/>
          </a:p>
        </p:txBody>
      </p:sp>
      <p:sp>
        <p:nvSpPr>
          <p:cNvPr id="3" name="Content Placeholder 2"/>
          <p:cNvSpPr>
            <a:spLocks noGrp="1"/>
          </p:cNvSpPr>
          <p:nvPr>
            <p:ph idx="1"/>
          </p:nvPr>
        </p:nvSpPr>
        <p:spPr>
          <a:xfrm>
            <a:off x="251520" y="1556792"/>
            <a:ext cx="8640960" cy="4525963"/>
          </a:xfrm>
        </p:spPr>
        <p:txBody>
          <a:bodyPr>
            <a:normAutofit/>
          </a:bodyPr>
          <a:lstStyle/>
          <a:p>
            <a:pPr marL="0" indent="0">
              <a:buNone/>
            </a:pPr>
            <a:endParaRPr lang="en-GB" sz="1700" u="sng" dirty="0" smtClean="0"/>
          </a:p>
          <a:p>
            <a:pPr lvl="0">
              <a:buFont typeface="Arial"/>
              <a:buChar char="•"/>
            </a:pPr>
            <a:r>
              <a:rPr lang="en-US" sz="1700" dirty="0" smtClean="0"/>
              <a:t>Background</a:t>
            </a:r>
            <a:r>
              <a:rPr lang="en-US" sz="1700" dirty="0"/>
              <a:t>: </a:t>
            </a:r>
            <a:endParaRPr lang="en-US" sz="1700" dirty="0" smtClean="0"/>
          </a:p>
          <a:p>
            <a:pPr lvl="1">
              <a:buFont typeface="Lucida Grande"/>
              <a:buChar char="-"/>
            </a:pPr>
            <a:r>
              <a:rPr lang="en-US" sz="1700" dirty="0" smtClean="0"/>
              <a:t>HPV </a:t>
            </a:r>
            <a:r>
              <a:rPr lang="en-US" sz="1700" dirty="0"/>
              <a:t>is associated with higher rates of HIV </a:t>
            </a:r>
            <a:r>
              <a:rPr lang="en-US" sz="1700" dirty="0" smtClean="0"/>
              <a:t>acquisition</a:t>
            </a:r>
          </a:p>
          <a:p>
            <a:pPr lvl="1">
              <a:buFont typeface="Lucida Grande"/>
              <a:buChar char="-"/>
            </a:pPr>
            <a:r>
              <a:rPr lang="en-US" sz="1700" dirty="0" smtClean="0"/>
              <a:t>But </a:t>
            </a:r>
            <a:r>
              <a:rPr lang="en-US" sz="1700" dirty="0"/>
              <a:t>mechanism of the relationship is </a:t>
            </a:r>
            <a:r>
              <a:rPr lang="en-US" sz="1700" dirty="0" smtClean="0"/>
              <a:t>unclear</a:t>
            </a:r>
            <a:endParaRPr lang="en-US" sz="1700" dirty="0"/>
          </a:p>
          <a:p>
            <a:pPr lvl="0">
              <a:buFont typeface="Arial"/>
              <a:buChar char="•"/>
            </a:pPr>
            <a:r>
              <a:rPr lang="en-US" sz="1700" dirty="0"/>
              <a:t>Analysis from CAPRISA 004 </a:t>
            </a:r>
            <a:r>
              <a:rPr lang="en-US" sz="1700" dirty="0" smtClean="0"/>
              <a:t>participants</a:t>
            </a:r>
            <a:endParaRPr lang="en-US" sz="1700" dirty="0"/>
          </a:p>
          <a:p>
            <a:pPr lvl="0">
              <a:buFont typeface="Arial"/>
              <a:buChar char="•"/>
            </a:pPr>
            <a:r>
              <a:rPr lang="en-US" sz="1700" dirty="0"/>
              <a:t>HPV associated </a:t>
            </a:r>
            <a:r>
              <a:rPr lang="en-US" sz="1700" dirty="0" smtClean="0"/>
              <a:t>with:</a:t>
            </a:r>
          </a:p>
          <a:p>
            <a:pPr lvl="1">
              <a:buFont typeface="Lucida Grande"/>
              <a:buChar char="-"/>
            </a:pPr>
            <a:r>
              <a:rPr lang="en-US" sz="1700" dirty="0"/>
              <a:t>E</a:t>
            </a:r>
            <a:r>
              <a:rPr lang="en-US" sz="1700" dirty="0" smtClean="0"/>
              <a:t>levated </a:t>
            </a:r>
            <a:r>
              <a:rPr lang="en-US" sz="1700" dirty="0"/>
              <a:t>concentrations of cytokines associated with HIV infection (IL-8, MIP-1a, RANTES, IL-1a, IL-6) </a:t>
            </a:r>
            <a:endParaRPr lang="en-US" sz="1700" dirty="0" smtClean="0"/>
          </a:p>
          <a:p>
            <a:pPr lvl="1">
              <a:buFont typeface="Lucida Grande"/>
              <a:buChar char="-"/>
            </a:pPr>
            <a:r>
              <a:rPr lang="en-US" sz="1700" dirty="0"/>
              <a:t>I</a:t>
            </a:r>
            <a:r>
              <a:rPr lang="en-US" sz="1700" dirty="0" smtClean="0"/>
              <a:t>nflux </a:t>
            </a:r>
            <a:r>
              <a:rPr lang="en-US" sz="1700" dirty="0"/>
              <a:t>of CD4+ T cell targets for HIV </a:t>
            </a:r>
            <a:r>
              <a:rPr lang="en-US" sz="1700" dirty="0" smtClean="0"/>
              <a:t>infection</a:t>
            </a:r>
            <a:endParaRPr lang="en-US" sz="1700" dirty="0"/>
          </a:p>
          <a:p>
            <a:endParaRPr lang="en-US" sz="1700" dirty="0"/>
          </a:p>
        </p:txBody>
      </p:sp>
      <p:sp>
        <p:nvSpPr>
          <p:cNvPr id="6" name="Rectangle 5">
            <a:hlinkClick r:id="rId4"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403648" y="0"/>
            <a:ext cx="7920880"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800" b="1" dirty="0" smtClean="0">
                <a:solidFill>
                  <a:srgbClr val="E0001B"/>
                </a:solidFill>
              </a:rPr>
              <a:t>Other Correlates of HIV Acquisition</a:t>
            </a:r>
          </a:p>
          <a:p>
            <a:pPr algn="l"/>
            <a:endParaRPr lang="en-US" sz="1800" b="1" dirty="0" smtClean="0"/>
          </a:p>
          <a:p>
            <a:pPr algn="l"/>
            <a:r>
              <a:rPr lang="en-US" sz="3500" b="1" dirty="0" smtClean="0"/>
              <a:t>Human Papillomavirus (HPV)</a:t>
            </a:r>
            <a:endParaRPr lang="en-US" sz="3500" b="1" dirty="0"/>
          </a:p>
        </p:txBody>
      </p:sp>
      <p:pic>
        <p:nvPicPr>
          <p:cNvPr id="2" name="Picture 1" descr="hpv.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3038" y="4509120"/>
            <a:ext cx="2982960" cy="2232248"/>
          </a:xfrm>
          <a:prstGeom prst="rect">
            <a:avLst/>
          </a:prstGeom>
        </p:spPr>
      </p:pic>
    </p:spTree>
    <p:extLst>
      <p:ext uri="{BB962C8B-B14F-4D97-AF65-F5344CB8AC3E}">
        <p14:creationId xmlns:p14="http://schemas.microsoft.com/office/powerpoint/2010/main" val="386138888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8009717" y="6639163"/>
            <a:ext cx="1170795" cy="246221"/>
          </a:xfrm>
          <a:prstGeom prst="rect">
            <a:avLst/>
          </a:prstGeom>
        </p:spPr>
        <p:txBody>
          <a:bodyPr wrap="square">
            <a:spAutoFit/>
          </a:bodyPr>
          <a:lstStyle/>
          <a:p>
            <a:r>
              <a:rPr lang="en-US" sz="1000" dirty="0" smtClean="0">
                <a:hlinkClick r:id="rId3"/>
              </a:rPr>
              <a:t>Byrne TUPDA0104 </a:t>
            </a:r>
            <a:endParaRPr lang="en-US" sz="1000" dirty="0"/>
          </a:p>
        </p:txBody>
      </p:sp>
      <p:sp>
        <p:nvSpPr>
          <p:cNvPr id="3" name="Content Placeholder 2"/>
          <p:cNvSpPr>
            <a:spLocks noGrp="1"/>
          </p:cNvSpPr>
          <p:nvPr>
            <p:ph idx="1"/>
          </p:nvPr>
        </p:nvSpPr>
        <p:spPr>
          <a:xfrm>
            <a:off x="251520" y="1556792"/>
            <a:ext cx="4536504" cy="4525963"/>
          </a:xfrm>
        </p:spPr>
        <p:txBody>
          <a:bodyPr>
            <a:noAutofit/>
          </a:bodyPr>
          <a:lstStyle/>
          <a:p>
            <a:pPr marL="0" indent="0">
              <a:buNone/>
            </a:pPr>
            <a:endParaRPr lang="en-US" sz="1700" u="sng" dirty="0" smtClean="0"/>
          </a:p>
          <a:p>
            <a:pPr lvl="0">
              <a:buFont typeface="Arial"/>
              <a:buChar char="•"/>
            </a:pPr>
            <a:r>
              <a:rPr lang="en-GB" sz="1700" dirty="0" smtClean="0"/>
              <a:t>Background</a:t>
            </a:r>
            <a:r>
              <a:rPr lang="en-GB" sz="1700" dirty="0"/>
              <a:t>: </a:t>
            </a:r>
            <a:endParaRPr lang="en-GB" sz="1700" dirty="0" smtClean="0"/>
          </a:p>
          <a:p>
            <a:pPr lvl="1">
              <a:buFont typeface="Lucida Grande"/>
              <a:buChar char="-"/>
            </a:pPr>
            <a:r>
              <a:rPr lang="en-GB" sz="1700" dirty="0" smtClean="0"/>
              <a:t>Some </a:t>
            </a:r>
            <a:r>
              <a:rPr lang="en-GB" sz="1700" dirty="0"/>
              <a:t>data suggest that injectable </a:t>
            </a:r>
            <a:r>
              <a:rPr lang="en-GB" sz="1700" dirty="0" smtClean="0"/>
              <a:t>progestin</a:t>
            </a:r>
            <a:r>
              <a:rPr lang="en-GB" sz="1700" dirty="0"/>
              <a:t>-only contraceptives are </a:t>
            </a:r>
            <a:r>
              <a:rPr lang="en-GB" sz="1700" dirty="0" smtClean="0"/>
              <a:t>associated with </a:t>
            </a:r>
            <a:r>
              <a:rPr lang="en-GB" sz="1700" dirty="0"/>
              <a:t>HIV </a:t>
            </a:r>
            <a:r>
              <a:rPr lang="en-GB" sz="1700" dirty="0" smtClean="0"/>
              <a:t>acquisition ; mechanism unclear</a:t>
            </a:r>
            <a:endParaRPr lang="en-US" sz="1700" dirty="0"/>
          </a:p>
          <a:p>
            <a:pPr lvl="0">
              <a:buFont typeface="Arial"/>
              <a:buChar char="•"/>
            </a:pPr>
            <a:r>
              <a:rPr lang="en-GB" sz="1700" dirty="0"/>
              <a:t>FRESH cohort, South Africa: </a:t>
            </a:r>
            <a:endParaRPr lang="en-GB" sz="1700" dirty="0" smtClean="0"/>
          </a:p>
          <a:p>
            <a:pPr lvl="1">
              <a:buFont typeface="Lucida Grande"/>
              <a:buChar char="-"/>
            </a:pPr>
            <a:r>
              <a:rPr lang="en-GB" sz="1700" dirty="0"/>
              <a:t>U</a:t>
            </a:r>
            <a:r>
              <a:rPr lang="en-GB" sz="1700" dirty="0" smtClean="0"/>
              <a:t>se </a:t>
            </a:r>
            <a:r>
              <a:rPr lang="en-GB" sz="1700" dirty="0"/>
              <a:t>of </a:t>
            </a:r>
            <a:r>
              <a:rPr lang="en-GB" sz="1700" dirty="0" err="1"/>
              <a:t>injectables</a:t>
            </a:r>
            <a:r>
              <a:rPr lang="en-GB" sz="1700" dirty="0"/>
              <a:t> associated with </a:t>
            </a:r>
            <a:r>
              <a:rPr lang="en-GB" sz="1700" dirty="0" smtClean="0"/>
              <a:t>increased </a:t>
            </a:r>
            <a:r>
              <a:rPr lang="en-US" sz="1700" dirty="0" smtClean="0"/>
              <a:t>risk </a:t>
            </a:r>
            <a:r>
              <a:rPr lang="en-US" sz="1700" dirty="0"/>
              <a:t>of acquiring HIV (HR 3.5; 95% CI 1.4-8.7</a:t>
            </a:r>
            <a:r>
              <a:rPr lang="en-US" sz="1700" dirty="0" smtClean="0"/>
              <a:t>)</a:t>
            </a:r>
          </a:p>
          <a:p>
            <a:pPr lvl="1">
              <a:buFont typeface="Lucida Grande"/>
              <a:buChar char="-"/>
            </a:pPr>
            <a:r>
              <a:rPr lang="en-US" sz="1700" dirty="0" smtClean="0"/>
              <a:t>Independent </a:t>
            </a:r>
            <a:r>
              <a:rPr lang="en-US" sz="1700" dirty="0"/>
              <a:t>of STIs or </a:t>
            </a:r>
            <a:r>
              <a:rPr lang="en-US" sz="1700" dirty="0" err="1"/>
              <a:t>behavioural</a:t>
            </a:r>
            <a:r>
              <a:rPr lang="en-US" sz="1700" dirty="0"/>
              <a:t> risk </a:t>
            </a:r>
            <a:r>
              <a:rPr lang="en-US" sz="1700" dirty="0" smtClean="0"/>
              <a:t>factors</a:t>
            </a:r>
            <a:endParaRPr lang="en-US" sz="1700" dirty="0"/>
          </a:p>
          <a:p>
            <a:pPr>
              <a:buFont typeface="Arial"/>
              <a:buChar char="•"/>
            </a:pPr>
            <a:endParaRPr lang="en-US" sz="1700" dirty="0"/>
          </a:p>
        </p:txBody>
      </p:sp>
      <p:pic>
        <p:nvPicPr>
          <p:cNvPr id="7" name="Picture 6" descr="Screen Shot 2017-01-25 at 8.50.5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8262" y="2348880"/>
            <a:ext cx="4381500" cy="2908300"/>
          </a:xfrm>
          <a:prstGeom prst="rect">
            <a:avLst/>
          </a:prstGeom>
        </p:spPr>
      </p:pic>
      <p:sp>
        <p:nvSpPr>
          <p:cNvPr id="8" name="Rectangle 7">
            <a:hlinkClick r:id="rId5"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403648" y="0"/>
            <a:ext cx="7920880"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800" b="1" dirty="0">
                <a:solidFill>
                  <a:srgbClr val="E0001B"/>
                </a:solidFill>
              </a:rPr>
              <a:t>Other Correlates of HIV </a:t>
            </a:r>
            <a:r>
              <a:rPr lang="en-US" sz="1800" b="1" dirty="0" smtClean="0">
                <a:solidFill>
                  <a:srgbClr val="E0001B"/>
                </a:solidFill>
              </a:rPr>
              <a:t>Acquisition</a:t>
            </a:r>
          </a:p>
          <a:p>
            <a:pPr algn="l"/>
            <a:endParaRPr lang="en-US" sz="1800" b="1" dirty="0" smtClean="0"/>
          </a:p>
          <a:p>
            <a:pPr algn="l"/>
            <a:r>
              <a:rPr lang="en-US" sz="3500" b="1" dirty="0" smtClean="0"/>
              <a:t>Injectable Hormonal Contraceptives</a:t>
            </a:r>
            <a:endParaRPr lang="en-US" sz="3500" b="1" dirty="0"/>
          </a:p>
        </p:txBody>
      </p:sp>
    </p:spTree>
    <p:extLst>
      <p:ext uri="{BB962C8B-B14F-4D97-AF65-F5344CB8AC3E}">
        <p14:creationId xmlns:p14="http://schemas.microsoft.com/office/powerpoint/2010/main" val="3922796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hlinkClick r:id="rId3" action="ppaction://hlinksldjump"/>
          </p:cNvPr>
          <p:cNvSpPr/>
          <p:nvPr/>
        </p:nvSpPr>
        <p:spPr>
          <a:xfrm>
            <a:off x="251520" y="1844824"/>
            <a:ext cx="2232248" cy="733778"/>
          </a:xfrm>
          <a:prstGeom prst="roundRect">
            <a:avLst/>
          </a:prstGeom>
          <a:solidFill>
            <a:srgbClr val="1A998C"/>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smtClean="0">
                <a:solidFill>
                  <a:srgbClr val="FFFFFF"/>
                </a:solidFill>
                <a:latin typeface="Arial"/>
                <a:cs typeface="Arial"/>
              </a:rPr>
              <a:t>Progress on Vaccines</a:t>
            </a:r>
            <a:endParaRPr lang="en-US" sz="1700" dirty="0">
              <a:solidFill>
                <a:srgbClr val="FFFFFF"/>
              </a:solidFill>
              <a:latin typeface="Arial"/>
              <a:cs typeface="Arial"/>
            </a:endParaRPr>
          </a:p>
        </p:txBody>
      </p:sp>
      <p:sp>
        <p:nvSpPr>
          <p:cNvPr id="7" name="Rounded Rectangle 6">
            <a:hlinkClick r:id="rId4" action="ppaction://hlinksldjump"/>
          </p:cNvPr>
          <p:cNvSpPr/>
          <p:nvPr/>
        </p:nvSpPr>
        <p:spPr>
          <a:xfrm>
            <a:off x="2627784" y="1844824"/>
            <a:ext cx="1296144" cy="733778"/>
          </a:xfrm>
          <a:prstGeom prst="roundRect">
            <a:avLst/>
          </a:prstGeom>
          <a:solidFill>
            <a:schemeClr val="bg1">
              <a:lumMod val="8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700" dirty="0">
                <a:solidFill>
                  <a:srgbClr val="000000"/>
                </a:solidFill>
                <a:latin typeface="Arial"/>
                <a:cs typeface="Arial"/>
              </a:rPr>
              <a:t>HVTN </a:t>
            </a:r>
            <a:r>
              <a:rPr lang="en-GB" sz="1700" dirty="0" smtClean="0">
                <a:solidFill>
                  <a:srgbClr val="000000"/>
                </a:solidFill>
                <a:latin typeface="Arial"/>
                <a:cs typeface="Arial"/>
              </a:rPr>
              <a:t>100</a:t>
            </a:r>
            <a:endParaRPr lang="en-US" sz="1700" dirty="0">
              <a:solidFill>
                <a:srgbClr val="000000"/>
              </a:solidFill>
              <a:latin typeface="Arial"/>
              <a:cs typeface="Arial"/>
            </a:endParaRPr>
          </a:p>
        </p:txBody>
      </p:sp>
      <p:sp>
        <p:nvSpPr>
          <p:cNvPr id="8" name="Title 1"/>
          <p:cNvSpPr txBox="1">
            <a:spLocks/>
          </p:cNvSpPr>
          <p:nvPr/>
        </p:nvSpPr>
        <p:spPr>
          <a:xfrm>
            <a:off x="0" y="0"/>
            <a:ext cx="9144000"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500" b="1" dirty="0" smtClean="0">
                <a:solidFill>
                  <a:srgbClr val="E3000F"/>
                </a:solidFill>
              </a:rPr>
              <a:t>Overview</a:t>
            </a:r>
            <a:endParaRPr lang="en-US" sz="3500" b="1" dirty="0"/>
          </a:p>
        </p:txBody>
      </p:sp>
      <p:sp>
        <p:nvSpPr>
          <p:cNvPr id="9" name="Rectangle 8"/>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hlinkClick r:id="rId5" action="ppaction://hlinksldjump"/>
          </p:cNvPr>
          <p:cNvSpPr/>
          <p:nvPr/>
        </p:nvSpPr>
        <p:spPr>
          <a:xfrm>
            <a:off x="251520" y="2852936"/>
            <a:ext cx="2232248" cy="733778"/>
          </a:xfrm>
          <a:prstGeom prst="roundRect">
            <a:avLst/>
          </a:prstGeom>
          <a:solidFill>
            <a:srgbClr val="1A998C"/>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solidFill>
                  <a:srgbClr val="FFFFFF"/>
                </a:solidFill>
                <a:latin typeface="Arial"/>
                <a:cs typeface="Arial"/>
              </a:rPr>
              <a:t>Latent HIV Reservoir &amp; Opportunities for Cure</a:t>
            </a:r>
            <a:endParaRPr lang="en-US" sz="1500" dirty="0">
              <a:solidFill>
                <a:srgbClr val="FFFFFF"/>
              </a:solidFill>
              <a:latin typeface="Arial"/>
              <a:cs typeface="Arial"/>
            </a:endParaRPr>
          </a:p>
        </p:txBody>
      </p:sp>
      <p:sp>
        <p:nvSpPr>
          <p:cNvPr id="11" name="Rounded Rectangle 10">
            <a:hlinkClick r:id="rId6" action="ppaction://hlinksldjump"/>
          </p:cNvPr>
          <p:cNvSpPr/>
          <p:nvPr/>
        </p:nvSpPr>
        <p:spPr>
          <a:xfrm>
            <a:off x="251520" y="3861048"/>
            <a:ext cx="2232248" cy="733778"/>
          </a:xfrm>
          <a:prstGeom prst="roundRect">
            <a:avLst/>
          </a:prstGeom>
          <a:solidFill>
            <a:srgbClr val="1A998C"/>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smtClean="0">
                <a:solidFill>
                  <a:srgbClr val="FFFFFF"/>
                </a:solidFill>
                <a:latin typeface="Arial"/>
                <a:cs typeface="Arial"/>
              </a:rPr>
              <a:t>Basic Implications of Treating Early</a:t>
            </a:r>
            <a:endParaRPr lang="en-US" sz="1700" dirty="0">
              <a:solidFill>
                <a:srgbClr val="FFFFFF"/>
              </a:solidFill>
              <a:latin typeface="Arial"/>
              <a:cs typeface="Arial"/>
            </a:endParaRPr>
          </a:p>
        </p:txBody>
      </p:sp>
      <p:sp>
        <p:nvSpPr>
          <p:cNvPr id="12" name="Rounded Rectangle 11">
            <a:hlinkClick r:id="rId7" action="ppaction://hlinksldjump"/>
          </p:cNvPr>
          <p:cNvSpPr/>
          <p:nvPr/>
        </p:nvSpPr>
        <p:spPr>
          <a:xfrm>
            <a:off x="251520" y="4869160"/>
            <a:ext cx="2232248" cy="733778"/>
          </a:xfrm>
          <a:prstGeom prst="roundRect">
            <a:avLst/>
          </a:prstGeom>
          <a:solidFill>
            <a:srgbClr val="1A998C"/>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smtClean="0">
                <a:solidFill>
                  <a:srgbClr val="FFFFFF"/>
                </a:solidFill>
                <a:latin typeface="Arial"/>
                <a:cs typeface="Arial"/>
              </a:rPr>
              <a:t>Vaginal </a:t>
            </a:r>
            <a:r>
              <a:rPr lang="en-US" sz="1700" dirty="0" err="1" smtClean="0">
                <a:solidFill>
                  <a:srgbClr val="FFFFFF"/>
                </a:solidFill>
                <a:latin typeface="Arial"/>
                <a:cs typeface="Arial"/>
              </a:rPr>
              <a:t>Microbiome</a:t>
            </a:r>
            <a:r>
              <a:rPr lang="en-US" sz="1700" dirty="0" smtClean="0">
                <a:solidFill>
                  <a:srgbClr val="FFFFFF"/>
                </a:solidFill>
                <a:latin typeface="Arial"/>
                <a:cs typeface="Arial"/>
              </a:rPr>
              <a:t> and HIV Acquisition</a:t>
            </a:r>
            <a:endParaRPr lang="en-US" sz="1700" dirty="0">
              <a:solidFill>
                <a:srgbClr val="FFFFFF"/>
              </a:solidFill>
              <a:latin typeface="Arial"/>
              <a:cs typeface="Arial"/>
            </a:endParaRPr>
          </a:p>
        </p:txBody>
      </p:sp>
      <p:sp>
        <p:nvSpPr>
          <p:cNvPr id="13" name="Rounded Rectangle 12">
            <a:hlinkClick r:id="rId8" action="ppaction://hlinksldjump"/>
          </p:cNvPr>
          <p:cNvSpPr/>
          <p:nvPr/>
        </p:nvSpPr>
        <p:spPr>
          <a:xfrm>
            <a:off x="2627784" y="2852936"/>
            <a:ext cx="1296144" cy="733778"/>
          </a:xfrm>
          <a:prstGeom prst="roundRect">
            <a:avLst/>
          </a:prstGeom>
          <a:solidFill>
            <a:schemeClr val="bg1">
              <a:lumMod val="8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00"/>
                </a:solidFill>
                <a:latin typeface="Arial"/>
                <a:cs typeface="Arial"/>
              </a:rPr>
              <a:t>Mississippi Baby Case</a:t>
            </a:r>
            <a:endParaRPr lang="en-US" sz="1600" dirty="0">
              <a:solidFill>
                <a:srgbClr val="000000"/>
              </a:solidFill>
              <a:latin typeface="Arial"/>
              <a:cs typeface="Arial"/>
            </a:endParaRPr>
          </a:p>
        </p:txBody>
      </p:sp>
      <p:sp>
        <p:nvSpPr>
          <p:cNvPr id="14" name="Rounded Rectangle 13">
            <a:hlinkClick r:id="rId9" action="ppaction://hlinksldjump"/>
          </p:cNvPr>
          <p:cNvSpPr/>
          <p:nvPr/>
        </p:nvSpPr>
        <p:spPr>
          <a:xfrm>
            <a:off x="251520" y="5863574"/>
            <a:ext cx="2232248" cy="733778"/>
          </a:xfrm>
          <a:prstGeom prst="roundRect">
            <a:avLst/>
          </a:prstGeom>
          <a:solidFill>
            <a:srgbClr val="1A998C"/>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smtClean="0">
                <a:solidFill>
                  <a:srgbClr val="FFFFFF"/>
                </a:solidFill>
                <a:latin typeface="Arial"/>
                <a:cs typeface="Arial"/>
              </a:rPr>
              <a:t>Other Correlates of HIV Acquisition</a:t>
            </a:r>
            <a:endParaRPr lang="en-US" sz="1700" dirty="0">
              <a:solidFill>
                <a:srgbClr val="FFFFFF"/>
              </a:solidFill>
              <a:latin typeface="Arial"/>
              <a:cs typeface="Arial"/>
            </a:endParaRPr>
          </a:p>
        </p:txBody>
      </p:sp>
      <p:sp>
        <p:nvSpPr>
          <p:cNvPr id="15" name="Rounded Rectangle 14">
            <a:hlinkClick r:id="rId10" action="ppaction://hlinksldjump"/>
          </p:cNvPr>
          <p:cNvSpPr/>
          <p:nvPr/>
        </p:nvSpPr>
        <p:spPr>
          <a:xfrm>
            <a:off x="4067944" y="1844824"/>
            <a:ext cx="1008112" cy="733778"/>
          </a:xfrm>
          <a:prstGeom prst="roundRect">
            <a:avLst/>
          </a:prstGeom>
          <a:solidFill>
            <a:schemeClr val="bg1">
              <a:lumMod val="8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700" dirty="0" smtClean="0">
                <a:solidFill>
                  <a:srgbClr val="000000"/>
                </a:solidFill>
                <a:latin typeface="Arial"/>
                <a:cs typeface="Arial"/>
              </a:rPr>
              <a:t>AMP Studies</a:t>
            </a:r>
            <a:endParaRPr lang="en-US" sz="1700" dirty="0">
              <a:solidFill>
                <a:srgbClr val="000000"/>
              </a:solidFill>
              <a:latin typeface="Arial"/>
              <a:cs typeface="Arial"/>
            </a:endParaRPr>
          </a:p>
        </p:txBody>
      </p:sp>
      <p:sp>
        <p:nvSpPr>
          <p:cNvPr id="16" name="Rounded Rectangle 15">
            <a:hlinkClick r:id="rId11" action="ppaction://hlinksldjump"/>
          </p:cNvPr>
          <p:cNvSpPr/>
          <p:nvPr/>
        </p:nvSpPr>
        <p:spPr>
          <a:xfrm>
            <a:off x="5220072" y="1844824"/>
            <a:ext cx="1512168" cy="733778"/>
          </a:xfrm>
          <a:prstGeom prst="roundRect">
            <a:avLst/>
          </a:prstGeom>
          <a:solidFill>
            <a:schemeClr val="bg1">
              <a:lumMod val="8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dirty="0" smtClean="0">
                <a:solidFill>
                  <a:srgbClr val="000000"/>
                </a:solidFill>
                <a:latin typeface="Arial"/>
                <a:cs typeface="Arial"/>
              </a:rPr>
              <a:t>Janssen Programme</a:t>
            </a:r>
            <a:endParaRPr lang="en-US" sz="1600" dirty="0">
              <a:solidFill>
                <a:srgbClr val="000000"/>
              </a:solidFill>
              <a:latin typeface="Arial"/>
              <a:cs typeface="Arial"/>
            </a:endParaRPr>
          </a:p>
        </p:txBody>
      </p:sp>
      <p:sp>
        <p:nvSpPr>
          <p:cNvPr id="17" name="Rounded Rectangle 16">
            <a:hlinkClick r:id="rId12" action="ppaction://hlinksldjump"/>
          </p:cNvPr>
          <p:cNvSpPr/>
          <p:nvPr/>
        </p:nvSpPr>
        <p:spPr>
          <a:xfrm>
            <a:off x="6876256" y="1844824"/>
            <a:ext cx="1512168" cy="733778"/>
          </a:xfrm>
          <a:prstGeom prst="roundRect">
            <a:avLst/>
          </a:prstGeom>
          <a:solidFill>
            <a:schemeClr val="bg1">
              <a:lumMod val="8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700" dirty="0" smtClean="0">
                <a:solidFill>
                  <a:srgbClr val="000000"/>
                </a:solidFill>
                <a:latin typeface="Arial"/>
                <a:cs typeface="Arial"/>
              </a:rPr>
              <a:t>New Vaccine Concepts</a:t>
            </a:r>
            <a:endParaRPr lang="en-US" sz="1700" dirty="0">
              <a:solidFill>
                <a:srgbClr val="000000"/>
              </a:solidFill>
              <a:latin typeface="Arial"/>
              <a:cs typeface="Arial"/>
            </a:endParaRPr>
          </a:p>
        </p:txBody>
      </p:sp>
      <p:sp>
        <p:nvSpPr>
          <p:cNvPr id="18" name="Rounded Rectangle 17">
            <a:hlinkClick r:id="rId13" action="ppaction://hlinksldjump"/>
          </p:cNvPr>
          <p:cNvSpPr/>
          <p:nvPr/>
        </p:nvSpPr>
        <p:spPr>
          <a:xfrm>
            <a:off x="3995936" y="2852936"/>
            <a:ext cx="1296144" cy="733778"/>
          </a:xfrm>
          <a:prstGeom prst="roundRect">
            <a:avLst/>
          </a:prstGeom>
          <a:solidFill>
            <a:schemeClr val="bg1">
              <a:lumMod val="8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dirty="0" smtClean="0">
                <a:solidFill>
                  <a:srgbClr val="000000"/>
                </a:solidFill>
                <a:latin typeface="Arial"/>
                <a:cs typeface="Arial"/>
              </a:rPr>
              <a:t>Measuring the HIV Reservoir</a:t>
            </a:r>
            <a:endParaRPr lang="en-US" sz="1600" dirty="0">
              <a:solidFill>
                <a:srgbClr val="000000"/>
              </a:solidFill>
              <a:latin typeface="Arial"/>
              <a:cs typeface="Arial"/>
            </a:endParaRPr>
          </a:p>
        </p:txBody>
      </p:sp>
      <p:sp>
        <p:nvSpPr>
          <p:cNvPr id="19" name="Rounded Rectangle 18">
            <a:hlinkClick r:id="rId14" action="ppaction://hlinksldjump"/>
          </p:cNvPr>
          <p:cNvSpPr/>
          <p:nvPr/>
        </p:nvSpPr>
        <p:spPr>
          <a:xfrm>
            <a:off x="5364088" y="2852936"/>
            <a:ext cx="1152128" cy="733778"/>
          </a:xfrm>
          <a:prstGeom prst="roundRect">
            <a:avLst/>
          </a:prstGeom>
          <a:solidFill>
            <a:schemeClr val="bg1">
              <a:lumMod val="8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dirty="0" smtClean="0">
                <a:solidFill>
                  <a:srgbClr val="000000"/>
                </a:solidFill>
                <a:latin typeface="Arial"/>
                <a:cs typeface="Arial"/>
              </a:rPr>
              <a:t>SEARCH 019</a:t>
            </a:r>
            <a:endParaRPr lang="en-US" sz="1600" dirty="0">
              <a:solidFill>
                <a:srgbClr val="000000"/>
              </a:solidFill>
              <a:latin typeface="Arial"/>
              <a:cs typeface="Arial"/>
            </a:endParaRPr>
          </a:p>
        </p:txBody>
      </p:sp>
      <p:sp>
        <p:nvSpPr>
          <p:cNvPr id="20" name="Rounded Rectangle 19">
            <a:hlinkClick r:id="rId15" action="ppaction://hlinksldjump"/>
          </p:cNvPr>
          <p:cNvSpPr/>
          <p:nvPr/>
        </p:nvSpPr>
        <p:spPr>
          <a:xfrm>
            <a:off x="6588224" y="2852936"/>
            <a:ext cx="1296144" cy="733778"/>
          </a:xfrm>
          <a:prstGeom prst="roundRect">
            <a:avLst/>
          </a:prstGeom>
          <a:solidFill>
            <a:schemeClr val="bg1">
              <a:lumMod val="8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dirty="0" err="1" smtClean="0">
                <a:solidFill>
                  <a:srgbClr val="000000"/>
                </a:solidFill>
                <a:latin typeface="Arial"/>
                <a:cs typeface="Arial"/>
              </a:rPr>
              <a:t>Allogenic</a:t>
            </a:r>
            <a:r>
              <a:rPr lang="en-GB" sz="1600" dirty="0" smtClean="0">
                <a:solidFill>
                  <a:srgbClr val="000000"/>
                </a:solidFill>
                <a:latin typeface="Arial"/>
                <a:cs typeface="Arial"/>
              </a:rPr>
              <a:t> Stem Cell Transplant</a:t>
            </a:r>
            <a:endParaRPr lang="en-US" sz="1600" dirty="0">
              <a:solidFill>
                <a:srgbClr val="000000"/>
              </a:solidFill>
              <a:latin typeface="Arial"/>
              <a:cs typeface="Arial"/>
            </a:endParaRPr>
          </a:p>
        </p:txBody>
      </p:sp>
      <p:sp>
        <p:nvSpPr>
          <p:cNvPr id="21" name="Rectangle 20">
            <a:hlinkClick r:id="rId16"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a:hlinkClick r:id="rId17" action="ppaction://hlinksldjump"/>
          </p:cNvPr>
          <p:cNvSpPr/>
          <p:nvPr/>
        </p:nvSpPr>
        <p:spPr>
          <a:xfrm>
            <a:off x="7956376" y="2852936"/>
            <a:ext cx="1143744" cy="733778"/>
          </a:xfrm>
          <a:prstGeom prst="roundRect">
            <a:avLst/>
          </a:prstGeom>
          <a:solidFill>
            <a:schemeClr val="bg1">
              <a:lumMod val="8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dirty="0" smtClean="0">
                <a:solidFill>
                  <a:srgbClr val="000000"/>
                </a:solidFill>
                <a:latin typeface="Arial"/>
                <a:cs typeface="Arial"/>
              </a:rPr>
              <a:t>New Concepts</a:t>
            </a:r>
            <a:endParaRPr lang="en-US" sz="1600" dirty="0">
              <a:solidFill>
                <a:srgbClr val="000000"/>
              </a:solidFill>
              <a:latin typeface="Arial"/>
              <a:cs typeface="Arial"/>
            </a:endParaRPr>
          </a:p>
        </p:txBody>
      </p:sp>
      <p:sp>
        <p:nvSpPr>
          <p:cNvPr id="24" name="Rounded Rectangle 23">
            <a:hlinkClick r:id="rId6" action="ppaction://hlinksldjump"/>
          </p:cNvPr>
          <p:cNvSpPr/>
          <p:nvPr/>
        </p:nvSpPr>
        <p:spPr>
          <a:xfrm>
            <a:off x="2627784" y="3861048"/>
            <a:ext cx="1944216" cy="733778"/>
          </a:xfrm>
          <a:prstGeom prst="roundRect">
            <a:avLst/>
          </a:prstGeom>
          <a:solidFill>
            <a:schemeClr val="bg1">
              <a:lumMod val="8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smtClean="0">
                <a:solidFill>
                  <a:srgbClr val="000000"/>
                </a:solidFill>
                <a:latin typeface="Arial"/>
                <a:cs typeface="Arial"/>
              </a:rPr>
              <a:t>No Replication During ART?</a:t>
            </a:r>
            <a:endParaRPr lang="en-US" sz="1700" dirty="0">
              <a:solidFill>
                <a:srgbClr val="000000"/>
              </a:solidFill>
              <a:latin typeface="Arial"/>
              <a:cs typeface="Arial"/>
            </a:endParaRPr>
          </a:p>
        </p:txBody>
      </p:sp>
      <p:sp>
        <p:nvSpPr>
          <p:cNvPr id="26" name="Rounded Rectangle 25">
            <a:hlinkClick r:id="rId18" action="ppaction://hlinksldjump"/>
          </p:cNvPr>
          <p:cNvSpPr/>
          <p:nvPr/>
        </p:nvSpPr>
        <p:spPr>
          <a:xfrm>
            <a:off x="4716016" y="3861048"/>
            <a:ext cx="1008112" cy="733778"/>
          </a:xfrm>
          <a:prstGeom prst="roundRect">
            <a:avLst/>
          </a:prstGeom>
          <a:solidFill>
            <a:schemeClr val="bg1">
              <a:lumMod val="8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smtClean="0">
                <a:solidFill>
                  <a:srgbClr val="000000"/>
                </a:solidFill>
                <a:latin typeface="Arial"/>
                <a:cs typeface="Arial"/>
              </a:rPr>
              <a:t>FRESH Cohort</a:t>
            </a:r>
            <a:endParaRPr lang="en-US" sz="1700" dirty="0">
              <a:solidFill>
                <a:srgbClr val="000000"/>
              </a:solidFill>
              <a:latin typeface="Arial"/>
              <a:cs typeface="Arial"/>
            </a:endParaRPr>
          </a:p>
        </p:txBody>
      </p:sp>
      <p:sp>
        <p:nvSpPr>
          <p:cNvPr id="27" name="Rounded Rectangle 26">
            <a:hlinkClick r:id="rId19" action="ppaction://hlinksldjump"/>
          </p:cNvPr>
          <p:cNvSpPr/>
          <p:nvPr/>
        </p:nvSpPr>
        <p:spPr>
          <a:xfrm>
            <a:off x="5868144" y="3861048"/>
            <a:ext cx="1872208" cy="733778"/>
          </a:xfrm>
          <a:prstGeom prst="roundRect">
            <a:avLst/>
          </a:prstGeom>
          <a:solidFill>
            <a:schemeClr val="bg1">
              <a:lumMod val="8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err="1" smtClean="0">
                <a:solidFill>
                  <a:srgbClr val="000000"/>
                </a:solidFill>
                <a:latin typeface="Arial"/>
                <a:cs typeface="Arial"/>
              </a:rPr>
              <a:t>Unspliced</a:t>
            </a:r>
            <a:r>
              <a:rPr lang="en-US" sz="1700" dirty="0" smtClean="0">
                <a:solidFill>
                  <a:srgbClr val="000000"/>
                </a:solidFill>
                <a:latin typeface="Arial"/>
                <a:cs typeface="Arial"/>
              </a:rPr>
              <a:t> RNA as Biomarker</a:t>
            </a:r>
            <a:endParaRPr lang="en-US" sz="1700" dirty="0">
              <a:solidFill>
                <a:srgbClr val="000000"/>
              </a:solidFill>
              <a:latin typeface="Arial"/>
              <a:cs typeface="Arial"/>
            </a:endParaRPr>
          </a:p>
        </p:txBody>
      </p:sp>
      <p:sp>
        <p:nvSpPr>
          <p:cNvPr id="28" name="Rounded Rectangle 27">
            <a:hlinkClick r:id="rId20" action="ppaction://hlinksldjump"/>
          </p:cNvPr>
          <p:cNvSpPr/>
          <p:nvPr/>
        </p:nvSpPr>
        <p:spPr>
          <a:xfrm>
            <a:off x="5940152" y="4869160"/>
            <a:ext cx="1440160" cy="733778"/>
          </a:xfrm>
          <a:prstGeom prst="roundRect">
            <a:avLst/>
          </a:prstGeom>
          <a:solidFill>
            <a:schemeClr val="bg1">
              <a:lumMod val="8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smtClean="0">
                <a:solidFill>
                  <a:srgbClr val="000000"/>
                </a:solidFill>
                <a:latin typeface="Arial"/>
                <a:cs typeface="Arial"/>
              </a:rPr>
              <a:t>Implications</a:t>
            </a:r>
            <a:endParaRPr lang="en-US" sz="1700" dirty="0">
              <a:solidFill>
                <a:srgbClr val="000000"/>
              </a:solidFill>
              <a:latin typeface="Arial"/>
              <a:cs typeface="Arial"/>
            </a:endParaRPr>
          </a:p>
        </p:txBody>
      </p:sp>
      <p:sp>
        <p:nvSpPr>
          <p:cNvPr id="29" name="Rounded Rectangle 28">
            <a:hlinkClick r:id="rId21" action="ppaction://hlinksldjump"/>
          </p:cNvPr>
          <p:cNvSpPr/>
          <p:nvPr/>
        </p:nvSpPr>
        <p:spPr>
          <a:xfrm>
            <a:off x="4211960" y="4869160"/>
            <a:ext cx="1584176" cy="733778"/>
          </a:xfrm>
          <a:prstGeom prst="roundRect">
            <a:avLst/>
          </a:prstGeom>
          <a:solidFill>
            <a:schemeClr val="bg1">
              <a:lumMod val="8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smtClean="0">
                <a:solidFill>
                  <a:srgbClr val="000000"/>
                </a:solidFill>
                <a:latin typeface="Arial"/>
                <a:cs typeface="Arial"/>
              </a:rPr>
              <a:t>Lactobacillus &amp; </a:t>
            </a:r>
            <a:r>
              <a:rPr lang="en-US" sz="1700" dirty="0" err="1" smtClean="0">
                <a:solidFill>
                  <a:srgbClr val="000000"/>
                </a:solidFill>
                <a:latin typeface="Arial"/>
                <a:cs typeface="Arial"/>
              </a:rPr>
              <a:t>PrEP</a:t>
            </a:r>
            <a:endParaRPr lang="en-US" sz="1700" dirty="0">
              <a:solidFill>
                <a:srgbClr val="000000"/>
              </a:solidFill>
              <a:latin typeface="Arial"/>
              <a:cs typeface="Arial"/>
            </a:endParaRPr>
          </a:p>
        </p:txBody>
      </p:sp>
      <p:sp>
        <p:nvSpPr>
          <p:cNvPr id="30" name="Rounded Rectangle 29">
            <a:hlinkClick r:id="rId22" action="ppaction://hlinksldjump"/>
          </p:cNvPr>
          <p:cNvSpPr/>
          <p:nvPr/>
        </p:nvSpPr>
        <p:spPr>
          <a:xfrm>
            <a:off x="2627784" y="4869160"/>
            <a:ext cx="1440160" cy="733778"/>
          </a:xfrm>
          <a:prstGeom prst="roundRect">
            <a:avLst/>
          </a:prstGeom>
          <a:solidFill>
            <a:schemeClr val="bg1">
              <a:lumMod val="8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err="1" smtClean="0">
                <a:solidFill>
                  <a:srgbClr val="000000"/>
                </a:solidFill>
                <a:latin typeface="Arial"/>
                <a:cs typeface="Arial"/>
              </a:rPr>
              <a:t>Prevotella</a:t>
            </a:r>
            <a:r>
              <a:rPr lang="en-US" sz="1700" dirty="0" smtClean="0">
                <a:solidFill>
                  <a:srgbClr val="000000"/>
                </a:solidFill>
                <a:latin typeface="Arial"/>
                <a:cs typeface="Arial"/>
              </a:rPr>
              <a:t> </a:t>
            </a:r>
            <a:r>
              <a:rPr lang="en-US" sz="1700" dirty="0" err="1" smtClean="0">
                <a:solidFill>
                  <a:srgbClr val="000000"/>
                </a:solidFill>
                <a:latin typeface="Arial"/>
                <a:cs typeface="Arial"/>
              </a:rPr>
              <a:t>Bivia</a:t>
            </a:r>
            <a:endParaRPr lang="en-US" sz="1700" dirty="0">
              <a:solidFill>
                <a:srgbClr val="000000"/>
              </a:solidFill>
              <a:latin typeface="Arial"/>
              <a:cs typeface="Arial"/>
            </a:endParaRPr>
          </a:p>
        </p:txBody>
      </p:sp>
      <p:sp>
        <p:nvSpPr>
          <p:cNvPr id="31" name="Rounded Rectangle 30">
            <a:hlinkClick r:id="rId23" action="ppaction://hlinksldjump"/>
          </p:cNvPr>
          <p:cNvSpPr/>
          <p:nvPr/>
        </p:nvSpPr>
        <p:spPr>
          <a:xfrm>
            <a:off x="5724128" y="5877272"/>
            <a:ext cx="1008112" cy="733778"/>
          </a:xfrm>
          <a:prstGeom prst="roundRect">
            <a:avLst/>
          </a:prstGeom>
          <a:solidFill>
            <a:schemeClr val="bg1">
              <a:lumMod val="8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smtClean="0">
                <a:solidFill>
                  <a:srgbClr val="000000"/>
                </a:solidFill>
                <a:latin typeface="Arial"/>
                <a:cs typeface="Arial"/>
              </a:rPr>
              <a:t>Th17</a:t>
            </a:r>
            <a:endParaRPr lang="en-US" sz="1700" dirty="0">
              <a:solidFill>
                <a:srgbClr val="000000"/>
              </a:solidFill>
              <a:latin typeface="Arial"/>
              <a:cs typeface="Arial"/>
            </a:endParaRPr>
          </a:p>
        </p:txBody>
      </p:sp>
      <p:sp>
        <p:nvSpPr>
          <p:cNvPr id="32" name="Rounded Rectangle 31">
            <a:hlinkClick r:id="rId24" action="ppaction://hlinksldjump"/>
          </p:cNvPr>
          <p:cNvSpPr/>
          <p:nvPr/>
        </p:nvSpPr>
        <p:spPr>
          <a:xfrm>
            <a:off x="3851920" y="5877272"/>
            <a:ext cx="1728192" cy="733778"/>
          </a:xfrm>
          <a:prstGeom prst="roundRect">
            <a:avLst/>
          </a:prstGeom>
          <a:solidFill>
            <a:schemeClr val="bg1">
              <a:lumMod val="8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smtClean="0">
                <a:solidFill>
                  <a:srgbClr val="000000"/>
                </a:solidFill>
                <a:latin typeface="Arial"/>
                <a:cs typeface="Arial"/>
              </a:rPr>
              <a:t>Injectable Contraceptives</a:t>
            </a:r>
            <a:endParaRPr lang="en-US" sz="1700" dirty="0">
              <a:solidFill>
                <a:srgbClr val="000000"/>
              </a:solidFill>
              <a:latin typeface="Arial"/>
              <a:cs typeface="Arial"/>
            </a:endParaRPr>
          </a:p>
        </p:txBody>
      </p:sp>
      <p:sp>
        <p:nvSpPr>
          <p:cNvPr id="33" name="Rounded Rectangle 32">
            <a:hlinkClick r:id="rId9" action="ppaction://hlinksldjump"/>
          </p:cNvPr>
          <p:cNvSpPr/>
          <p:nvPr/>
        </p:nvSpPr>
        <p:spPr>
          <a:xfrm>
            <a:off x="2627784" y="5877272"/>
            <a:ext cx="1080120" cy="733778"/>
          </a:xfrm>
          <a:prstGeom prst="roundRect">
            <a:avLst/>
          </a:prstGeom>
          <a:solidFill>
            <a:schemeClr val="bg1">
              <a:lumMod val="85000"/>
            </a:schemeClr>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smtClean="0">
                <a:solidFill>
                  <a:srgbClr val="000000"/>
                </a:solidFill>
                <a:latin typeface="Arial"/>
                <a:cs typeface="Arial"/>
              </a:rPr>
              <a:t>HPV</a:t>
            </a:r>
            <a:endParaRPr lang="en-US" sz="1700" dirty="0">
              <a:solidFill>
                <a:srgbClr val="000000"/>
              </a:solidFill>
              <a:latin typeface="Arial"/>
              <a:cs typeface="Arial"/>
            </a:endParaRPr>
          </a:p>
        </p:txBody>
      </p:sp>
    </p:spTree>
    <p:extLst>
      <p:ext uri="{BB962C8B-B14F-4D97-AF65-F5344CB8AC3E}">
        <p14:creationId xmlns:p14="http://schemas.microsoft.com/office/powerpoint/2010/main" val="346452915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12776"/>
            <a:ext cx="8640960" cy="4525963"/>
          </a:xfrm>
        </p:spPr>
        <p:txBody>
          <a:bodyPr>
            <a:normAutofit/>
          </a:bodyPr>
          <a:lstStyle/>
          <a:p>
            <a:pPr marL="0" indent="0">
              <a:buNone/>
            </a:pPr>
            <a:endParaRPr lang="en-US" sz="1700" u="sng" dirty="0" smtClean="0"/>
          </a:p>
          <a:p>
            <a:pPr lvl="0">
              <a:buFont typeface="Arial"/>
              <a:buChar char="•"/>
            </a:pPr>
            <a:r>
              <a:rPr lang="en-US" sz="1700" dirty="0" smtClean="0"/>
              <a:t>Progestin </a:t>
            </a:r>
            <a:r>
              <a:rPr lang="en-US" sz="1700" dirty="0"/>
              <a:t>exposure was associated with increased activated CCR5+ CD4 T cells (HIV target cells) in the female genital tract, but not in peripheral blood</a:t>
            </a:r>
          </a:p>
          <a:p>
            <a:pPr lvl="0">
              <a:buFont typeface="Arial"/>
              <a:buChar char="•"/>
            </a:pPr>
            <a:r>
              <a:rPr lang="en-GB" sz="1700" dirty="0"/>
              <a:t>In women using no long-term contraceptives:</a:t>
            </a:r>
          </a:p>
          <a:p>
            <a:pPr lvl="1">
              <a:buFont typeface="Lucida Grande"/>
              <a:buChar char="-"/>
            </a:pPr>
            <a:r>
              <a:rPr lang="en-GB" sz="1700" dirty="0"/>
              <a:t>T</a:t>
            </a:r>
            <a:r>
              <a:rPr lang="en-GB" sz="1700" dirty="0" smtClean="0"/>
              <a:t>he </a:t>
            </a:r>
            <a:r>
              <a:rPr lang="en-GB" sz="1700" dirty="0"/>
              <a:t>luteal phase of the menstrual cycle was similarly associated with increased HIV target cell frequency in the cervix</a:t>
            </a:r>
            <a:endParaRPr lang="en-US" sz="1700" dirty="0"/>
          </a:p>
          <a:p>
            <a:pPr lvl="0">
              <a:buFont typeface="Arial"/>
              <a:buChar char="•"/>
            </a:pPr>
            <a:r>
              <a:rPr lang="en-GB" sz="1700" dirty="0"/>
              <a:t>Plausible mechanism for the observed increase in HIV acquisition for women using injectable progestin-only contraceptives</a:t>
            </a:r>
            <a:endParaRPr lang="en-US" sz="1700" dirty="0"/>
          </a:p>
          <a:p>
            <a:endParaRPr lang="en-US" sz="1700" dirty="0"/>
          </a:p>
        </p:txBody>
      </p:sp>
      <p:sp>
        <p:nvSpPr>
          <p:cNvPr id="24" name="Rectangle 23"/>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323528" y="4293096"/>
            <a:ext cx="2592288" cy="2036567"/>
            <a:chOff x="329991" y="1199213"/>
            <a:chExt cx="5090386" cy="4625705"/>
          </a:xfrm>
        </p:grpSpPr>
        <p:pic>
          <p:nvPicPr>
            <p:cNvPr id="6" name="Picture 5"/>
            <p:cNvPicPr>
              <a:picLocks noChangeAspect="1"/>
            </p:cNvPicPr>
            <p:nvPr/>
          </p:nvPicPr>
          <p:blipFill rotWithShape="1">
            <a:blip r:embed="rId3"/>
            <a:srcRect t="2583"/>
            <a:stretch/>
          </p:blipFill>
          <p:spPr>
            <a:xfrm>
              <a:off x="329991" y="1689874"/>
              <a:ext cx="5090386" cy="3834843"/>
            </a:xfrm>
            <a:prstGeom prst="rect">
              <a:avLst/>
            </a:prstGeom>
          </p:spPr>
        </p:pic>
        <p:sp>
          <p:nvSpPr>
            <p:cNvPr id="7" name="TextBox 6"/>
            <p:cNvSpPr txBox="1"/>
            <p:nvPr/>
          </p:nvSpPr>
          <p:spPr>
            <a:xfrm>
              <a:off x="1004045" y="5340052"/>
              <a:ext cx="1815014" cy="484866"/>
            </a:xfrm>
            <a:prstGeom prst="rect">
              <a:avLst/>
            </a:prstGeom>
            <a:solidFill>
              <a:schemeClr val="bg1"/>
            </a:solidFill>
          </p:spPr>
          <p:txBody>
            <a:bodyPr wrap="none" rtlCol="0">
              <a:spAutoFit/>
            </a:bodyPr>
            <a:lstStyle/>
            <a:p>
              <a:r>
                <a:rPr lang="en-US" sz="1400" dirty="0"/>
                <a:t>No LTC      IPC</a:t>
              </a:r>
            </a:p>
          </p:txBody>
        </p:sp>
        <p:sp>
          <p:nvSpPr>
            <p:cNvPr id="8" name="TextBox 7"/>
            <p:cNvSpPr txBox="1"/>
            <p:nvPr/>
          </p:nvSpPr>
          <p:spPr>
            <a:xfrm>
              <a:off x="3438456" y="5340052"/>
              <a:ext cx="1815014" cy="484866"/>
            </a:xfrm>
            <a:prstGeom prst="rect">
              <a:avLst/>
            </a:prstGeom>
            <a:solidFill>
              <a:schemeClr val="bg1"/>
            </a:solidFill>
          </p:spPr>
          <p:txBody>
            <a:bodyPr wrap="none" rtlCol="0">
              <a:spAutoFit/>
            </a:bodyPr>
            <a:lstStyle/>
            <a:p>
              <a:r>
                <a:rPr lang="en-US" sz="1400" dirty="0"/>
                <a:t>No LTC      IPC</a:t>
              </a:r>
            </a:p>
          </p:txBody>
        </p:sp>
        <p:sp>
          <p:nvSpPr>
            <p:cNvPr id="9" name="TextBox 8"/>
            <p:cNvSpPr txBox="1"/>
            <p:nvPr/>
          </p:nvSpPr>
          <p:spPr>
            <a:xfrm>
              <a:off x="638059" y="1199213"/>
              <a:ext cx="362622" cy="652892"/>
            </a:xfrm>
            <a:prstGeom prst="rect">
              <a:avLst/>
            </a:prstGeom>
            <a:solidFill>
              <a:schemeClr val="bg1"/>
            </a:solidFill>
          </p:spPr>
          <p:txBody>
            <a:bodyPr wrap="none" rtlCol="0">
              <a:spAutoFit/>
            </a:bodyPr>
            <a:lstStyle/>
            <a:p>
              <a:endParaRPr lang="en-US" sz="1400" b="1" dirty="0"/>
            </a:p>
          </p:txBody>
        </p:sp>
      </p:grpSp>
      <p:grpSp>
        <p:nvGrpSpPr>
          <p:cNvPr id="11" name="Group 10"/>
          <p:cNvGrpSpPr/>
          <p:nvPr/>
        </p:nvGrpSpPr>
        <p:grpSpPr>
          <a:xfrm>
            <a:off x="2987824" y="4149080"/>
            <a:ext cx="2880320" cy="2232248"/>
            <a:chOff x="5244780" y="2749073"/>
            <a:chExt cx="1878352" cy="2088900"/>
          </a:xfrm>
        </p:grpSpPr>
        <p:pic>
          <p:nvPicPr>
            <p:cNvPr id="12" name="Picture 11"/>
            <p:cNvPicPr>
              <a:picLocks noChangeAspect="1"/>
            </p:cNvPicPr>
            <p:nvPr/>
          </p:nvPicPr>
          <p:blipFill rotWithShape="1">
            <a:blip r:embed="rId4"/>
            <a:srcRect r="8048"/>
            <a:stretch/>
          </p:blipFill>
          <p:spPr>
            <a:xfrm>
              <a:off x="5244780" y="2749073"/>
              <a:ext cx="1617983" cy="2088900"/>
            </a:xfrm>
            <a:prstGeom prst="rect">
              <a:avLst/>
            </a:prstGeom>
          </p:spPr>
        </p:pic>
        <p:pic>
          <p:nvPicPr>
            <p:cNvPr id="13" name="Picture 12"/>
            <p:cNvPicPr>
              <a:picLocks noChangeAspect="1"/>
            </p:cNvPicPr>
            <p:nvPr/>
          </p:nvPicPr>
          <p:blipFill>
            <a:blip r:embed="rId5"/>
            <a:stretch>
              <a:fillRect/>
            </a:stretch>
          </p:blipFill>
          <p:spPr>
            <a:xfrm>
              <a:off x="6488092" y="2975775"/>
              <a:ext cx="635040" cy="544500"/>
            </a:xfrm>
            <a:prstGeom prst="rect">
              <a:avLst/>
            </a:prstGeom>
          </p:spPr>
        </p:pic>
      </p:grpSp>
      <p:pic>
        <p:nvPicPr>
          <p:cNvPr id="14" name="Picture 13"/>
          <p:cNvPicPr>
            <a:picLocks noChangeAspect="1"/>
          </p:cNvPicPr>
          <p:nvPr/>
        </p:nvPicPr>
        <p:blipFill rotWithShape="1">
          <a:blip r:embed="rId6"/>
          <a:srcRect r="8120"/>
          <a:stretch/>
        </p:blipFill>
        <p:spPr>
          <a:xfrm>
            <a:off x="5868144" y="4227701"/>
            <a:ext cx="2376264" cy="2225635"/>
          </a:xfrm>
          <a:prstGeom prst="rect">
            <a:avLst/>
          </a:prstGeom>
        </p:spPr>
      </p:pic>
      <p:sp>
        <p:nvSpPr>
          <p:cNvPr id="16" name="TextBox 15"/>
          <p:cNvSpPr txBox="1"/>
          <p:nvPr/>
        </p:nvSpPr>
        <p:spPr>
          <a:xfrm>
            <a:off x="3131840" y="4005064"/>
            <a:ext cx="1402923" cy="276999"/>
          </a:xfrm>
          <a:prstGeom prst="rect">
            <a:avLst/>
          </a:prstGeom>
          <a:solidFill>
            <a:schemeClr val="bg1"/>
          </a:solidFill>
        </p:spPr>
        <p:txBody>
          <a:bodyPr wrap="none" rtlCol="0">
            <a:spAutoFit/>
          </a:bodyPr>
          <a:lstStyle/>
          <a:p>
            <a:r>
              <a:rPr lang="en-US" sz="1200" b="1" dirty="0"/>
              <a:t>Cervical CD4 T cells</a:t>
            </a:r>
          </a:p>
        </p:txBody>
      </p:sp>
      <p:sp>
        <p:nvSpPr>
          <p:cNvPr id="17" name="TextBox 16"/>
          <p:cNvSpPr txBox="1"/>
          <p:nvPr/>
        </p:nvSpPr>
        <p:spPr>
          <a:xfrm>
            <a:off x="1835696" y="4005064"/>
            <a:ext cx="582211" cy="276999"/>
          </a:xfrm>
          <a:prstGeom prst="rect">
            <a:avLst/>
          </a:prstGeom>
          <a:solidFill>
            <a:schemeClr val="bg1"/>
          </a:solidFill>
        </p:spPr>
        <p:txBody>
          <a:bodyPr wrap="none" rtlCol="0">
            <a:spAutoFit/>
          </a:bodyPr>
          <a:lstStyle/>
          <a:p>
            <a:r>
              <a:rPr lang="en-US" sz="1200" b="1" dirty="0" smtClean="0"/>
              <a:t>Cervix</a:t>
            </a:r>
            <a:endParaRPr lang="en-US" sz="1200" b="1" dirty="0"/>
          </a:p>
        </p:txBody>
      </p:sp>
      <p:sp>
        <p:nvSpPr>
          <p:cNvPr id="18" name="TextBox 17"/>
          <p:cNvSpPr txBox="1"/>
          <p:nvPr/>
        </p:nvSpPr>
        <p:spPr>
          <a:xfrm>
            <a:off x="251520" y="4005064"/>
            <a:ext cx="1250838" cy="276999"/>
          </a:xfrm>
          <a:prstGeom prst="rect">
            <a:avLst/>
          </a:prstGeom>
          <a:solidFill>
            <a:schemeClr val="bg1"/>
          </a:solidFill>
        </p:spPr>
        <p:txBody>
          <a:bodyPr wrap="none" rtlCol="0">
            <a:spAutoFit/>
          </a:bodyPr>
          <a:lstStyle/>
          <a:p>
            <a:r>
              <a:rPr lang="en-US" sz="1200" b="1" dirty="0" smtClean="0"/>
              <a:t>Peripheral blood</a:t>
            </a:r>
            <a:endParaRPr lang="en-US" sz="1200" b="1" dirty="0"/>
          </a:p>
        </p:txBody>
      </p:sp>
      <p:sp>
        <p:nvSpPr>
          <p:cNvPr id="19" name="TextBox 18"/>
          <p:cNvSpPr txBox="1"/>
          <p:nvPr/>
        </p:nvSpPr>
        <p:spPr>
          <a:xfrm>
            <a:off x="6300192" y="4016097"/>
            <a:ext cx="582211" cy="276999"/>
          </a:xfrm>
          <a:prstGeom prst="rect">
            <a:avLst/>
          </a:prstGeom>
          <a:solidFill>
            <a:schemeClr val="bg1"/>
          </a:solidFill>
        </p:spPr>
        <p:txBody>
          <a:bodyPr wrap="none" rtlCol="0">
            <a:spAutoFit/>
          </a:bodyPr>
          <a:lstStyle/>
          <a:p>
            <a:r>
              <a:rPr lang="en-US" sz="1200" b="1" dirty="0" smtClean="0"/>
              <a:t>Cervix</a:t>
            </a:r>
            <a:endParaRPr lang="en-US" sz="1200" b="1" dirty="0"/>
          </a:p>
        </p:txBody>
      </p:sp>
      <p:sp>
        <p:nvSpPr>
          <p:cNvPr id="20" name="Rectangle 19"/>
          <p:cNvSpPr/>
          <p:nvPr/>
        </p:nvSpPr>
        <p:spPr>
          <a:xfrm>
            <a:off x="8100392" y="6639163"/>
            <a:ext cx="1170795" cy="246221"/>
          </a:xfrm>
          <a:prstGeom prst="rect">
            <a:avLst/>
          </a:prstGeom>
        </p:spPr>
        <p:txBody>
          <a:bodyPr wrap="square">
            <a:spAutoFit/>
          </a:bodyPr>
          <a:lstStyle/>
          <a:p>
            <a:r>
              <a:rPr lang="en-US" sz="1000" dirty="0" smtClean="0">
                <a:hlinkClick r:id="rId7"/>
              </a:rPr>
              <a:t>Byrne TUPDA0104 </a:t>
            </a:r>
            <a:endParaRPr lang="en-US" sz="1000" dirty="0"/>
          </a:p>
        </p:txBody>
      </p:sp>
      <p:sp>
        <p:nvSpPr>
          <p:cNvPr id="23" name="Title 1"/>
          <p:cNvSpPr txBox="1">
            <a:spLocks/>
          </p:cNvSpPr>
          <p:nvPr/>
        </p:nvSpPr>
        <p:spPr>
          <a:xfrm>
            <a:off x="1403648" y="0"/>
            <a:ext cx="7920880"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800" b="1" dirty="0">
                <a:solidFill>
                  <a:srgbClr val="E0001B"/>
                </a:solidFill>
              </a:rPr>
              <a:t>Other Correlates of HIV </a:t>
            </a:r>
            <a:r>
              <a:rPr lang="en-US" sz="1800" b="1" dirty="0" smtClean="0">
                <a:solidFill>
                  <a:srgbClr val="E0001B"/>
                </a:solidFill>
              </a:rPr>
              <a:t>Acquisition</a:t>
            </a:r>
          </a:p>
          <a:p>
            <a:pPr algn="l"/>
            <a:endParaRPr lang="en-US" sz="1800" b="1" dirty="0"/>
          </a:p>
          <a:p>
            <a:pPr algn="l"/>
            <a:r>
              <a:rPr lang="en-US" sz="3500" b="1" dirty="0" smtClean="0"/>
              <a:t>Injectable Hormonal Contraceptives</a:t>
            </a:r>
            <a:endParaRPr lang="en-US" sz="3500" b="1" dirty="0"/>
          </a:p>
        </p:txBody>
      </p:sp>
      <p:sp>
        <p:nvSpPr>
          <p:cNvPr id="22" name="Rectangle 21">
            <a:hlinkClick r:id="rId8"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091339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51520" y="1484784"/>
            <a:ext cx="8640960" cy="4525963"/>
          </a:xfrm>
        </p:spPr>
        <p:txBody>
          <a:bodyPr>
            <a:normAutofit/>
          </a:bodyPr>
          <a:lstStyle/>
          <a:p>
            <a:pPr marL="0" indent="0">
              <a:buNone/>
            </a:pPr>
            <a:endParaRPr lang="en-US" sz="1700" u="sng" dirty="0" smtClean="0"/>
          </a:p>
          <a:p>
            <a:pPr lvl="0"/>
            <a:r>
              <a:rPr lang="en-GB" sz="1700" dirty="0" smtClean="0"/>
              <a:t>Separate </a:t>
            </a:r>
            <a:r>
              <a:rPr lang="en-GB" sz="1700" dirty="0"/>
              <a:t>study from CAPRISA 004 </a:t>
            </a:r>
            <a:r>
              <a:rPr lang="en-GB" sz="1700" dirty="0" smtClean="0"/>
              <a:t>cohort</a:t>
            </a:r>
            <a:endParaRPr lang="en-US" sz="1700" dirty="0"/>
          </a:p>
          <a:p>
            <a:pPr lvl="0"/>
            <a:r>
              <a:rPr lang="en-US" sz="1700" dirty="0"/>
              <a:t>Other studies have suggested thinning of the epithelial barrier as a mechanism, but no association between injectable contraceptive use and vaginal epithelial thickness in this </a:t>
            </a:r>
            <a:r>
              <a:rPr lang="en-US" sz="1700" dirty="0" smtClean="0"/>
              <a:t>cohort</a:t>
            </a:r>
            <a:endParaRPr lang="en-US" sz="1700" dirty="0"/>
          </a:p>
          <a:p>
            <a:pPr lvl="0"/>
            <a:r>
              <a:rPr lang="en-GB" sz="1700" dirty="0"/>
              <a:t>Women using injectable contraceptives had increased frequencies of CD4+ T cells in their vaginal stratified epithelium than those not using injectable </a:t>
            </a:r>
            <a:r>
              <a:rPr lang="en-GB" sz="1700" dirty="0" smtClean="0"/>
              <a:t>contraceptives</a:t>
            </a:r>
            <a:endParaRPr lang="en-US" sz="1700" dirty="0"/>
          </a:p>
          <a:p>
            <a:pPr lvl="0"/>
            <a:r>
              <a:rPr lang="en-GB" sz="1700" dirty="0"/>
              <a:t>CD68+ macrophages correlated with a broad panel of mucosal </a:t>
            </a:r>
            <a:r>
              <a:rPr lang="en-GB" sz="1700" dirty="0" smtClean="0"/>
              <a:t>cytokines</a:t>
            </a:r>
            <a:endParaRPr lang="en-US" sz="1700" dirty="0"/>
          </a:p>
          <a:p>
            <a:endParaRPr lang="en-US" sz="1700" dirty="0"/>
          </a:p>
        </p:txBody>
      </p:sp>
      <p:sp>
        <p:nvSpPr>
          <p:cNvPr id="5" name="Rectangle 4"/>
          <p:cNvSpPr/>
          <p:nvPr/>
        </p:nvSpPr>
        <p:spPr>
          <a:xfrm>
            <a:off x="7952650" y="6639163"/>
            <a:ext cx="1299870" cy="246221"/>
          </a:xfrm>
          <a:prstGeom prst="rect">
            <a:avLst/>
          </a:prstGeom>
        </p:spPr>
        <p:txBody>
          <a:bodyPr wrap="square">
            <a:spAutoFit/>
          </a:bodyPr>
          <a:lstStyle/>
          <a:p>
            <a:r>
              <a:rPr lang="en-US" sz="1000" dirty="0" smtClean="0">
                <a:hlinkClick r:id="rId3"/>
              </a:rPr>
              <a:t>Ngcapu WEAA0102 </a:t>
            </a:r>
            <a:endParaRPr lang="en-US" sz="1000" dirty="0"/>
          </a:p>
        </p:txBody>
      </p:sp>
      <p:pic>
        <p:nvPicPr>
          <p:cNvPr id="7" name="Picture 6" descr="Macintosh HD:Users:sinaye:Documents:My Documents:PhD:Final Chapter for thesis:Chapter 5:Untitled.pdf"/>
          <p:cNvPicPr/>
          <p:nvPr/>
        </p:nvPicPr>
        <p:blipFill rotWithShape="1">
          <a:blip r:embed="rId4" cstate="print">
            <a:extLst>
              <a:ext uri="{28A0092B-C50C-407E-A947-70E740481C1C}">
                <a14:useLocalDpi xmlns:a14="http://schemas.microsoft.com/office/drawing/2010/main" val="0"/>
              </a:ext>
            </a:extLst>
          </a:blip>
          <a:srcRect l="6294" t="2640" r="13243" b="25806"/>
          <a:stretch/>
        </p:blipFill>
        <p:spPr bwMode="auto">
          <a:xfrm>
            <a:off x="899592" y="4221088"/>
            <a:ext cx="3168352" cy="2160240"/>
          </a:xfrm>
          <a:prstGeom prst="rect">
            <a:avLst/>
          </a:prstGeom>
          <a:noFill/>
          <a:ln>
            <a:noFill/>
          </a:ln>
          <a:extLst>
            <a:ext uri="{53640926-AAD7-44d8-BBD7-CCE9431645EC}">
              <a14:shadowObscured xmlns:a14="http://schemas.microsoft.com/office/drawing/2010/main"/>
            </a:ext>
          </a:extLst>
        </p:spPr>
      </p:pic>
      <p:pic>
        <p:nvPicPr>
          <p:cNvPr id="8" name="Picture 7" descr="Macintosh HD:Users:sinaye:Documents:My Documents:PhD:Final Chapter for thesis:Chapter 5:Untitled2.pdf"/>
          <p:cNvPicPr/>
          <p:nvPr/>
        </p:nvPicPr>
        <p:blipFill rotWithShape="1">
          <a:blip r:embed="rId5">
            <a:extLst>
              <a:ext uri="{28A0092B-C50C-407E-A947-70E740481C1C}">
                <a14:useLocalDpi xmlns:a14="http://schemas.microsoft.com/office/drawing/2010/main" val="0"/>
              </a:ext>
            </a:extLst>
          </a:blip>
          <a:srcRect t="3745" r="15044" b="2642"/>
          <a:stretch/>
        </p:blipFill>
        <p:spPr bwMode="auto">
          <a:xfrm>
            <a:off x="4283968" y="4221088"/>
            <a:ext cx="3384376" cy="2160532"/>
          </a:xfrm>
          <a:prstGeom prst="rect">
            <a:avLst/>
          </a:prstGeom>
          <a:noFill/>
          <a:ln>
            <a:noFill/>
          </a:ln>
          <a:extLst>
            <a:ext uri="{53640926-AAD7-44d8-BBD7-CCE9431645EC}">
              <a14:shadowObscured xmlns:a14="http://schemas.microsoft.com/office/drawing/2010/main"/>
            </a:ext>
          </a:extLst>
        </p:spPr>
      </p:pic>
      <p:sp>
        <p:nvSpPr>
          <p:cNvPr id="11" name="Title 1"/>
          <p:cNvSpPr txBox="1">
            <a:spLocks/>
          </p:cNvSpPr>
          <p:nvPr/>
        </p:nvSpPr>
        <p:spPr>
          <a:xfrm>
            <a:off x="1403648" y="0"/>
            <a:ext cx="7920880"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800" b="1" dirty="0">
                <a:solidFill>
                  <a:srgbClr val="E0001B"/>
                </a:solidFill>
              </a:rPr>
              <a:t>Other Correlates of HIV </a:t>
            </a:r>
            <a:r>
              <a:rPr lang="en-US" sz="1800" b="1" dirty="0" smtClean="0">
                <a:solidFill>
                  <a:srgbClr val="E0001B"/>
                </a:solidFill>
              </a:rPr>
              <a:t>Acquisition</a:t>
            </a:r>
          </a:p>
          <a:p>
            <a:pPr algn="l"/>
            <a:endParaRPr lang="en-US" sz="1800" b="1" dirty="0"/>
          </a:p>
          <a:p>
            <a:pPr algn="l"/>
            <a:r>
              <a:rPr lang="en-US" sz="3500" b="1" dirty="0" smtClean="0"/>
              <a:t>Injectable Hormonal Contraceptives</a:t>
            </a:r>
            <a:endParaRPr lang="en-US" sz="3500" b="1" dirty="0"/>
          </a:p>
        </p:txBody>
      </p:sp>
      <p:sp>
        <p:nvSpPr>
          <p:cNvPr id="10" name="Rectangle 9">
            <a:hlinkClick r:id="rId6"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43563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8051431" y="6639163"/>
            <a:ext cx="1201089" cy="246221"/>
          </a:xfrm>
          <a:prstGeom prst="rect">
            <a:avLst/>
          </a:prstGeom>
        </p:spPr>
        <p:txBody>
          <a:bodyPr wrap="square">
            <a:spAutoFit/>
          </a:bodyPr>
          <a:lstStyle/>
          <a:p>
            <a:r>
              <a:rPr lang="en-US" sz="1000" dirty="0" smtClean="0">
                <a:hlinkClick r:id="rId3"/>
              </a:rPr>
              <a:t>Stieh WEAA0101 </a:t>
            </a:r>
            <a:endParaRPr lang="en-US" sz="1000" dirty="0"/>
          </a:p>
        </p:txBody>
      </p:sp>
      <p:sp>
        <p:nvSpPr>
          <p:cNvPr id="3" name="Content Placeholder 2"/>
          <p:cNvSpPr>
            <a:spLocks noGrp="1"/>
          </p:cNvSpPr>
          <p:nvPr>
            <p:ph idx="1"/>
          </p:nvPr>
        </p:nvSpPr>
        <p:spPr>
          <a:xfrm>
            <a:off x="251520" y="1556792"/>
            <a:ext cx="8568952" cy="4525963"/>
          </a:xfrm>
        </p:spPr>
        <p:txBody>
          <a:bodyPr>
            <a:normAutofit/>
          </a:bodyPr>
          <a:lstStyle/>
          <a:p>
            <a:pPr marL="0" indent="0">
              <a:buNone/>
            </a:pPr>
            <a:endParaRPr lang="en-US" sz="1700" u="sng" dirty="0" smtClean="0"/>
          </a:p>
          <a:p>
            <a:pPr marL="0" indent="0">
              <a:buNone/>
            </a:pPr>
            <a:r>
              <a:rPr lang="en-US" sz="1700" u="sng" dirty="0" smtClean="0"/>
              <a:t>Th17 : a S</a:t>
            </a:r>
            <a:r>
              <a:rPr lang="en-GB" sz="1700" u="sng" dirty="0" err="1" smtClean="0"/>
              <a:t>ubset</a:t>
            </a:r>
            <a:r>
              <a:rPr lang="en-GB" sz="1700" u="sng" dirty="0" smtClean="0"/>
              <a:t> </a:t>
            </a:r>
            <a:r>
              <a:rPr lang="en-GB" sz="1700" u="sng" dirty="0"/>
              <a:t>of </a:t>
            </a:r>
            <a:r>
              <a:rPr lang="en-GB" sz="1700" u="sng" dirty="0" smtClean="0"/>
              <a:t>Helper </a:t>
            </a:r>
            <a:r>
              <a:rPr lang="en-GB" sz="1700" u="sng" dirty="0"/>
              <a:t>T cells</a:t>
            </a:r>
            <a:endParaRPr lang="en-US" sz="1700" u="sng" dirty="0"/>
          </a:p>
          <a:p>
            <a:pPr lvl="0"/>
            <a:r>
              <a:rPr lang="en-US" sz="1700" dirty="0"/>
              <a:t>Mucosal transmission in the rhesus macaque model: challenge with a mixture of </a:t>
            </a:r>
            <a:r>
              <a:rPr lang="en-US" sz="1700" dirty="0" err="1"/>
              <a:t>wildtype</a:t>
            </a:r>
            <a:r>
              <a:rPr lang="en-US" sz="1700" dirty="0"/>
              <a:t> SIVmac239 and the </a:t>
            </a:r>
            <a:r>
              <a:rPr lang="en-US" sz="1700" dirty="0" err="1"/>
              <a:t>LICh</a:t>
            </a:r>
            <a:r>
              <a:rPr lang="en-US" sz="1700" dirty="0"/>
              <a:t> dual </a:t>
            </a:r>
            <a:r>
              <a:rPr lang="en-US" sz="1700" dirty="0" smtClean="0"/>
              <a:t>reporter</a:t>
            </a:r>
            <a:endParaRPr lang="en-US" sz="1700" dirty="0"/>
          </a:p>
          <a:p>
            <a:pPr lvl="0"/>
            <a:r>
              <a:rPr lang="en-GB" sz="1700" dirty="0"/>
              <a:t>SIV-based dual reporter expression vector facilitates identification of transmission susceptible sites in the female reproductive </a:t>
            </a:r>
            <a:r>
              <a:rPr lang="en-GB" sz="1700" dirty="0" smtClean="0"/>
              <a:t>tract</a:t>
            </a:r>
            <a:endParaRPr lang="en-US" sz="1700" dirty="0"/>
          </a:p>
          <a:p>
            <a:pPr lvl="0"/>
            <a:r>
              <a:rPr lang="en-US" sz="1700" dirty="0" err="1"/>
              <a:t>LICh</a:t>
            </a:r>
            <a:r>
              <a:rPr lang="en-US" sz="1700" dirty="0"/>
              <a:t> helps identify sites of SIVmac239 infection in mixed challenge </a:t>
            </a:r>
            <a:r>
              <a:rPr lang="en-US" sz="1700" dirty="0" smtClean="0"/>
              <a:t>experiments</a:t>
            </a:r>
            <a:endParaRPr lang="en-US" sz="1700" dirty="0"/>
          </a:p>
          <a:p>
            <a:pPr lvl="0"/>
            <a:r>
              <a:rPr lang="en-US" sz="1700" dirty="0"/>
              <a:t>The primary targets of SIVmac239 early in vaginal transmission (48 hours) are Th17 cell (~70%) and immature dendritic cells (~20%</a:t>
            </a:r>
            <a:r>
              <a:rPr lang="en-US" sz="1700" dirty="0" smtClean="0"/>
              <a:t>)</a:t>
            </a:r>
            <a:endParaRPr lang="en-US" sz="1700" dirty="0"/>
          </a:p>
          <a:p>
            <a:pPr lvl="0"/>
            <a:r>
              <a:rPr lang="en-US" sz="1700" dirty="0"/>
              <a:t>These appear to be the only cell types that are susceptible to </a:t>
            </a:r>
            <a:r>
              <a:rPr lang="en-US" sz="1700" dirty="0" smtClean="0"/>
              <a:t>infection</a:t>
            </a:r>
            <a:endParaRPr lang="en-US" sz="1700" dirty="0"/>
          </a:p>
          <a:p>
            <a:pPr lvl="0"/>
            <a:r>
              <a:rPr lang="en-GB" sz="1700" dirty="0"/>
              <a:t>Future research will include the identification of RNA transcripts by comparing local infected to non-infected tissue blocks from the same </a:t>
            </a:r>
            <a:r>
              <a:rPr lang="en-GB" sz="1700" dirty="0" smtClean="0"/>
              <a:t>animal</a:t>
            </a:r>
            <a:endParaRPr lang="en-US" sz="1700" dirty="0"/>
          </a:p>
          <a:p>
            <a:endParaRPr lang="en-US" sz="1700" dirty="0"/>
          </a:p>
        </p:txBody>
      </p:sp>
      <p:sp>
        <p:nvSpPr>
          <p:cNvPr id="7" name="Rectangle 6">
            <a:hlinkClick r:id="rId4"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403648" y="0"/>
            <a:ext cx="7920880"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800" b="1" dirty="0">
                <a:solidFill>
                  <a:srgbClr val="E0001B"/>
                </a:solidFill>
              </a:rPr>
              <a:t>Other Correlates of HIV </a:t>
            </a:r>
            <a:r>
              <a:rPr lang="en-US" sz="1800" b="1" dirty="0" smtClean="0">
                <a:solidFill>
                  <a:srgbClr val="E0001B"/>
                </a:solidFill>
              </a:rPr>
              <a:t>Acquisition</a:t>
            </a:r>
          </a:p>
          <a:p>
            <a:pPr algn="l"/>
            <a:endParaRPr lang="en-US" sz="1800" b="1" dirty="0" smtClean="0"/>
          </a:p>
          <a:p>
            <a:pPr algn="l"/>
            <a:r>
              <a:rPr lang="en-US" sz="3500" b="1" dirty="0" smtClean="0"/>
              <a:t>Th17 Cells </a:t>
            </a:r>
            <a:endParaRPr lang="en-US" sz="3500" b="1" dirty="0"/>
          </a:p>
        </p:txBody>
      </p:sp>
    </p:spTree>
    <p:extLst>
      <p:ext uri="{BB962C8B-B14F-4D97-AF65-F5344CB8AC3E}">
        <p14:creationId xmlns:p14="http://schemas.microsoft.com/office/powerpoint/2010/main" val="417895961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03648" y="0"/>
            <a:ext cx="7920880"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3500" b="1" dirty="0" smtClean="0">
                <a:solidFill>
                  <a:srgbClr val="E0001B"/>
                </a:solidFill>
              </a:rPr>
              <a:t>Basic and Translational Science Highlights</a:t>
            </a:r>
            <a:endParaRPr lang="en-US" sz="3500" b="1" dirty="0">
              <a:solidFill>
                <a:srgbClr val="E0001B"/>
              </a:solidFill>
            </a:endParaRPr>
          </a:p>
        </p:txBody>
      </p:sp>
      <p:sp>
        <p:nvSpPr>
          <p:cNvPr id="5" name="Content Placeholder 2"/>
          <p:cNvSpPr>
            <a:spLocks noGrp="1"/>
          </p:cNvSpPr>
          <p:nvPr>
            <p:ph idx="1"/>
          </p:nvPr>
        </p:nvSpPr>
        <p:spPr>
          <a:xfrm>
            <a:off x="251520" y="1556792"/>
            <a:ext cx="8568952" cy="4525963"/>
          </a:xfrm>
        </p:spPr>
        <p:txBody>
          <a:bodyPr>
            <a:normAutofit/>
          </a:bodyPr>
          <a:lstStyle/>
          <a:p>
            <a:pPr marL="0" indent="0">
              <a:buNone/>
            </a:pPr>
            <a:endParaRPr lang="en-US" sz="1700" u="sng" dirty="0" smtClean="0"/>
          </a:p>
          <a:p>
            <a:pPr marL="0" indent="0">
              <a:buNone/>
            </a:pPr>
            <a:r>
              <a:rPr lang="en-GB" sz="1800" u="sng" dirty="0"/>
              <a:t>Promising developments:</a:t>
            </a:r>
            <a:endParaRPr lang="en-US" sz="1800" u="sng" dirty="0"/>
          </a:p>
          <a:p>
            <a:pPr marL="0" indent="0">
              <a:buNone/>
            </a:pPr>
            <a:r>
              <a:rPr lang="en-GB" sz="1800" b="1" dirty="0"/>
              <a:t> </a:t>
            </a:r>
            <a:endParaRPr lang="en-US" sz="1800" dirty="0"/>
          </a:p>
          <a:p>
            <a:pPr lvl="0"/>
            <a:r>
              <a:rPr lang="en-GB" sz="1800" dirty="0"/>
              <a:t>Results of HVTN </a:t>
            </a:r>
            <a:r>
              <a:rPr lang="en-GB" sz="1800" dirty="0" smtClean="0"/>
              <a:t>100</a:t>
            </a:r>
            <a:endParaRPr lang="en-US" sz="1800" dirty="0"/>
          </a:p>
          <a:p>
            <a:pPr lvl="0"/>
            <a:r>
              <a:rPr lang="en-GB" sz="1800" dirty="0"/>
              <a:t>Renewed energy in the vaccine field: t</a:t>
            </a:r>
            <a:r>
              <a:rPr lang="en-US" sz="1800" dirty="0" err="1"/>
              <a:t>hree</a:t>
            </a:r>
            <a:r>
              <a:rPr lang="en-US" sz="1800" dirty="0"/>
              <a:t> HIV vaccine related efficacy trials are in progress or soon to </a:t>
            </a:r>
            <a:r>
              <a:rPr lang="en-US" sz="1800" dirty="0" smtClean="0"/>
              <a:t>start</a:t>
            </a:r>
            <a:endParaRPr lang="en-US" sz="1800" dirty="0"/>
          </a:p>
          <a:p>
            <a:pPr lvl="0"/>
            <a:r>
              <a:rPr lang="en-GB" sz="1800" dirty="0"/>
              <a:t>Improved understanding of correlates of infection, especially vaginal </a:t>
            </a:r>
            <a:r>
              <a:rPr lang="en-GB" sz="1800" dirty="0" smtClean="0"/>
              <a:t>inflammation</a:t>
            </a:r>
          </a:p>
          <a:p>
            <a:pPr lvl="0"/>
            <a:endParaRPr lang="en-US" sz="1800" dirty="0"/>
          </a:p>
          <a:p>
            <a:pPr marL="0" indent="0">
              <a:buNone/>
            </a:pPr>
            <a:r>
              <a:rPr lang="en-GB" sz="1800" u="sng" dirty="0"/>
              <a:t>Challenges:</a:t>
            </a:r>
            <a:endParaRPr lang="en-US" sz="1800" u="sng" dirty="0"/>
          </a:p>
          <a:p>
            <a:pPr lvl="0"/>
            <a:r>
              <a:rPr lang="en-GB" sz="1800" dirty="0"/>
              <a:t>Adjunctive therapy trial did not demonstrate </a:t>
            </a:r>
            <a:r>
              <a:rPr lang="en-GB" sz="1800" dirty="0" smtClean="0"/>
              <a:t>efficacy</a:t>
            </a:r>
            <a:endParaRPr lang="en-US" sz="1800" dirty="0"/>
          </a:p>
          <a:p>
            <a:pPr lvl="0"/>
            <a:r>
              <a:rPr lang="en-GB" sz="1800" dirty="0"/>
              <a:t>The continued challenge of viral </a:t>
            </a:r>
            <a:r>
              <a:rPr lang="en-GB" sz="1800" dirty="0" smtClean="0"/>
              <a:t>latency</a:t>
            </a:r>
            <a:endParaRPr lang="en-US" sz="1800" dirty="0"/>
          </a:p>
          <a:p>
            <a:pPr marL="0" indent="0">
              <a:buNone/>
            </a:pPr>
            <a:endParaRPr lang="en-US" sz="1700" dirty="0"/>
          </a:p>
          <a:p>
            <a:endParaRPr lang="en-US" sz="1700" dirty="0"/>
          </a:p>
        </p:txBody>
      </p:sp>
      <p:sp>
        <p:nvSpPr>
          <p:cNvPr id="6" name="Rectangle 5"/>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07179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403648" y="0"/>
            <a:ext cx="7740352"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3500" b="1" dirty="0" smtClean="0"/>
              <a:t>Concluding Thoughts</a:t>
            </a:r>
            <a:endParaRPr lang="en-US" sz="3500" b="1" dirty="0"/>
          </a:p>
        </p:txBody>
      </p:sp>
      <p:sp>
        <p:nvSpPr>
          <p:cNvPr id="7" name="Rectangle 6"/>
          <p:cNvSpPr/>
          <p:nvPr/>
        </p:nvSpPr>
        <p:spPr>
          <a:xfrm>
            <a:off x="2051720" y="2492896"/>
            <a:ext cx="5526360" cy="2185214"/>
          </a:xfrm>
          <a:prstGeom prst="rect">
            <a:avLst/>
          </a:prstGeom>
          <a:ln w="76200" cmpd="sng">
            <a:solidFill>
              <a:srgbClr val="FE8946"/>
            </a:solidFill>
          </a:ln>
        </p:spPr>
        <p:txBody>
          <a:bodyPr wrap="square">
            <a:spAutoFit/>
          </a:bodyPr>
          <a:lstStyle/>
          <a:p>
            <a:r>
              <a:rPr lang="en-GB" sz="1700" dirty="0">
                <a:latin typeface="Arial"/>
                <a:cs typeface="Arial"/>
              </a:rPr>
              <a:t>“We are all sick of the magnitude and persistence of this epidemic. We need a potent and durable vaccine so that your family and my family, irrespective of colour or gender or sexual orientation, can be protected against this disease… Getting to an AIDS free generation will require a vaccine.</a:t>
            </a:r>
            <a:r>
              <a:rPr lang="en-GB" sz="1700" dirty="0" smtClean="0">
                <a:latin typeface="Arial"/>
                <a:cs typeface="Arial"/>
              </a:rPr>
              <a:t>”</a:t>
            </a:r>
            <a:endParaRPr lang="en-US" sz="1700" dirty="0" smtClean="0">
              <a:latin typeface="Arial"/>
              <a:cs typeface="Arial"/>
            </a:endParaRPr>
          </a:p>
          <a:p>
            <a:endParaRPr lang="en-US" sz="1700" dirty="0">
              <a:latin typeface="Arial"/>
              <a:cs typeface="Arial"/>
            </a:endParaRPr>
          </a:p>
          <a:p>
            <a:r>
              <a:rPr lang="en-GB" sz="1700" dirty="0" smtClean="0">
                <a:latin typeface="Arial"/>
                <a:cs typeface="Arial"/>
              </a:rPr>
              <a:t>-Larry Corey</a:t>
            </a:r>
            <a:endParaRPr lang="en-US" sz="1700" dirty="0">
              <a:latin typeface="Arial"/>
              <a:cs typeface="Arial"/>
            </a:endParaRPr>
          </a:p>
        </p:txBody>
      </p:sp>
      <p:sp>
        <p:nvSpPr>
          <p:cNvPr id="9" name="Rectangle 8">
            <a:hlinkClick r:id="rId3"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12168337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01-24 at 1.54.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508910"/>
            <a:ext cx="7344816" cy="4496826"/>
          </a:xfrm>
          <a:prstGeom prst="rect">
            <a:avLst/>
          </a:prstGeom>
        </p:spPr>
      </p:pic>
      <p:cxnSp>
        <p:nvCxnSpPr>
          <p:cNvPr id="6" name="Straight Arrow Connector 5"/>
          <p:cNvCxnSpPr/>
          <p:nvPr/>
        </p:nvCxnSpPr>
        <p:spPr>
          <a:xfrm>
            <a:off x="971600" y="6093296"/>
            <a:ext cx="7128792" cy="0"/>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355976" y="6021288"/>
            <a:ext cx="792088" cy="369332"/>
          </a:xfrm>
          <a:prstGeom prst="rect">
            <a:avLst/>
          </a:prstGeom>
          <a:noFill/>
        </p:spPr>
        <p:txBody>
          <a:bodyPr wrap="square" rtlCol="0">
            <a:spAutoFit/>
          </a:bodyPr>
          <a:lstStyle/>
          <a:p>
            <a:r>
              <a:rPr lang="en-US" dirty="0" smtClean="0">
                <a:solidFill>
                  <a:schemeClr val="bg1">
                    <a:lumMod val="65000"/>
                  </a:schemeClr>
                </a:solidFill>
              </a:rPr>
              <a:t>time</a:t>
            </a:r>
            <a:endParaRPr lang="en-US" dirty="0">
              <a:solidFill>
                <a:schemeClr val="bg1">
                  <a:lumMod val="65000"/>
                </a:schemeClr>
              </a:solidFill>
            </a:endParaRPr>
          </a:p>
        </p:txBody>
      </p:sp>
      <p:sp>
        <p:nvSpPr>
          <p:cNvPr id="8" name="Rectangle 7"/>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0" y="0"/>
            <a:ext cx="9144000"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500" b="1" dirty="0" smtClean="0">
                <a:solidFill>
                  <a:srgbClr val="E3000F"/>
                </a:solidFill>
              </a:rPr>
              <a:t>Overview</a:t>
            </a:r>
            <a:endParaRPr lang="en-US" sz="3500" b="1" dirty="0"/>
          </a:p>
        </p:txBody>
      </p:sp>
      <p:sp>
        <p:nvSpPr>
          <p:cNvPr id="2" name="Rectangle 1"/>
          <p:cNvSpPr/>
          <p:nvPr/>
        </p:nvSpPr>
        <p:spPr>
          <a:xfrm>
            <a:off x="8351912" y="6639163"/>
            <a:ext cx="792088" cy="246221"/>
          </a:xfrm>
          <a:prstGeom prst="rect">
            <a:avLst/>
          </a:prstGeom>
        </p:spPr>
        <p:txBody>
          <a:bodyPr wrap="square">
            <a:spAutoFit/>
          </a:bodyPr>
          <a:lstStyle/>
          <a:p>
            <a:r>
              <a:rPr lang="en-US" sz="1000" dirty="0" smtClean="0">
                <a:latin typeface="Arial"/>
                <a:cs typeface="Arial"/>
                <a:hlinkClick r:id="rId3"/>
              </a:rPr>
              <a:t>FRPL0201</a:t>
            </a:r>
            <a:endParaRPr lang="en-US" sz="1000" dirty="0" smtClean="0">
              <a:latin typeface="Arial"/>
              <a:cs typeface="Arial"/>
            </a:endParaRPr>
          </a:p>
        </p:txBody>
      </p:sp>
    </p:spTree>
    <p:extLst>
      <p:ext uri="{BB962C8B-B14F-4D97-AF65-F5344CB8AC3E}">
        <p14:creationId xmlns:p14="http://schemas.microsoft.com/office/powerpoint/2010/main" val="18805670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84784"/>
            <a:ext cx="8640960" cy="4525963"/>
          </a:xfrm>
        </p:spPr>
        <p:txBody>
          <a:bodyPr>
            <a:normAutofit/>
          </a:bodyPr>
          <a:lstStyle/>
          <a:p>
            <a:pPr lvl="0"/>
            <a:endParaRPr lang="en-GB" sz="1700" dirty="0" smtClean="0"/>
          </a:p>
          <a:p>
            <a:pPr lvl="0"/>
            <a:r>
              <a:rPr lang="en-GB" sz="1700" dirty="0" smtClean="0"/>
              <a:t>Many </a:t>
            </a:r>
            <a:r>
              <a:rPr lang="en-GB" sz="1700" dirty="0"/>
              <a:t>prevention strategies (</a:t>
            </a:r>
            <a:r>
              <a:rPr lang="en-GB" sz="1700" dirty="0" err="1"/>
              <a:t>TasP</a:t>
            </a:r>
            <a:r>
              <a:rPr lang="en-GB" sz="1700" dirty="0"/>
              <a:t>, </a:t>
            </a:r>
            <a:r>
              <a:rPr lang="en-GB" sz="1700" dirty="0" err="1"/>
              <a:t>PrEP</a:t>
            </a:r>
            <a:r>
              <a:rPr lang="en-GB" sz="1700" dirty="0"/>
              <a:t>, condoms </a:t>
            </a:r>
            <a:r>
              <a:rPr lang="en-GB" sz="1700" dirty="0" err="1"/>
              <a:t>etc</a:t>
            </a:r>
            <a:r>
              <a:rPr lang="en-GB" sz="1700" dirty="0"/>
              <a:t>) require continuous adherence and community </a:t>
            </a:r>
            <a:r>
              <a:rPr lang="en-GB" sz="1700" dirty="0" smtClean="0"/>
              <a:t>saturation</a:t>
            </a:r>
          </a:p>
          <a:p>
            <a:pPr lvl="1">
              <a:buFont typeface="Lucida Grande"/>
              <a:buChar char="-"/>
            </a:pPr>
            <a:r>
              <a:rPr lang="en-GB" sz="1700" dirty="0" smtClean="0"/>
              <a:t>Therefore </a:t>
            </a:r>
            <a:r>
              <a:rPr lang="en-GB" sz="1700" dirty="0"/>
              <a:t>getting to an AIDS free generation will require a </a:t>
            </a:r>
            <a:r>
              <a:rPr lang="en-GB" sz="1700" dirty="0" smtClean="0"/>
              <a:t>vaccine</a:t>
            </a:r>
            <a:endParaRPr lang="en-US" sz="1700" dirty="0"/>
          </a:p>
          <a:p>
            <a:pPr lvl="0"/>
            <a:r>
              <a:rPr lang="en-GB" sz="1800" dirty="0"/>
              <a:t>“The</a:t>
            </a:r>
            <a:r>
              <a:rPr lang="en-GB" sz="1700" dirty="0"/>
              <a:t> HIV vaccine field is open for business”: </a:t>
            </a:r>
            <a:r>
              <a:rPr lang="en-US" sz="1700" dirty="0"/>
              <a:t>three pivotal HIV vaccine related efficacy trials </a:t>
            </a:r>
            <a:r>
              <a:rPr lang="en-US" sz="1700" dirty="0" smtClean="0"/>
              <a:t>are </a:t>
            </a:r>
            <a:r>
              <a:rPr lang="en-US" sz="1700" dirty="0"/>
              <a:t>in progress or soon to be </a:t>
            </a:r>
            <a:r>
              <a:rPr lang="en-US" sz="1700" dirty="0" smtClean="0"/>
              <a:t>initiated</a:t>
            </a:r>
            <a:endParaRPr lang="en-US" sz="1700" dirty="0"/>
          </a:p>
          <a:p>
            <a:pPr lvl="0"/>
            <a:r>
              <a:rPr lang="en-US" sz="1700" dirty="0" smtClean="0"/>
              <a:t>These </a:t>
            </a:r>
            <a:r>
              <a:rPr lang="en-US" sz="1700" dirty="0"/>
              <a:t>pivotal efficacy studies will define if either or both neutralizing and/or non-neutralizing antibodies can be tweaked to provide reasonable vaccine efficacy in high risk Clade C regions of the </a:t>
            </a:r>
            <a:r>
              <a:rPr lang="en-US" sz="1700" dirty="0" smtClean="0"/>
              <a:t>world</a:t>
            </a:r>
            <a:endParaRPr lang="en-US" sz="1700" dirty="0"/>
          </a:p>
          <a:p>
            <a:pPr lvl="0"/>
            <a:r>
              <a:rPr lang="en-US" sz="1700" dirty="0"/>
              <a:t>These studies will set the stage for the entire design and development of HIV vaccines for the next </a:t>
            </a:r>
            <a:r>
              <a:rPr lang="en-US" sz="1700" dirty="0" smtClean="0"/>
              <a:t>decade</a:t>
            </a:r>
            <a:endParaRPr lang="en-US" sz="1700" dirty="0"/>
          </a:p>
          <a:p>
            <a:pPr marL="0" indent="0">
              <a:buNone/>
            </a:pPr>
            <a:endParaRPr lang="en-US" sz="1700" dirty="0"/>
          </a:p>
        </p:txBody>
      </p:sp>
      <p:sp>
        <p:nvSpPr>
          <p:cNvPr id="10" name="Rectangle 9"/>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8096460" y="6639163"/>
            <a:ext cx="1084052" cy="246221"/>
          </a:xfrm>
          <a:prstGeom prst="rect">
            <a:avLst/>
          </a:prstGeom>
        </p:spPr>
        <p:txBody>
          <a:bodyPr wrap="square">
            <a:spAutoFit/>
          </a:bodyPr>
          <a:lstStyle/>
          <a:p>
            <a:r>
              <a:rPr lang="en-US" sz="1000" dirty="0" smtClean="0">
                <a:hlinkClick r:id="rId2"/>
              </a:rPr>
              <a:t>Corey WEPL0104 </a:t>
            </a:r>
            <a:endParaRPr lang="en-US" sz="1000" dirty="0"/>
          </a:p>
        </p:txBody>
      </p:sp>
      <p:graphicFrame>
        <p:nvGraphicFramePr>
          <p:cNvPr id="5" name="Content Placeholder 4"/>
          <p:cNvGraphicFramePr>
            <a:graphicFrameLocks/>
          </p:cNvGraphicFramePr>
          <p:nvPr>
            <p:extLst>
              <p:ext uri="{D42A27DB-BD31-4B8C-83A1-F6EECF244321}">
                <p14:modId xmlns:p14="http://schemas.microsoft.com/office/powerpoint/2010/main" val="4268158595"/>
              </p:ext>
            </p:extLst>
          </p:nvPr>
        </p:nvGraphicFramePr>
        <p:xfrm>
          <a:off x="2987824" y="4519661"/>
          <a:ext cx="5688632" cy="2293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p:cNvSpPr txBox="1">
            <a:spLocks/>
          </p:cNvSpPr>
          <p:nvPr/>
        </p:nvSpPr>
        <p:spPr>
          <a:xfrm>
            <a:off x="1403648" y="0"/>
            <a:ext cx="7427168"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800" b="1" dirty="0" smtClean="0">
                <a:solidFill>
                  <a:srgbClr val="E3000F"/>
                </a:solidFill>
              </a:rPr>
              <a:t>Progress on Vaccines</a:t>
            </a:r>
          </a:p>
          <a:p>
            <a:pPr algn="l"/>
            <a:endParaRPr lang="en-US" sz="1800" b="1" dirty="0" smtClean="0">
              <a:solidFill>
                <a:srgbClr val="E3000F"/>
              </a:solidFill>
            </a:endParaRPr>
          </a:p>
          <a:p>
            <a:pPr algn="l"/>
            <a:r>
              <a:rPr lang="en-US" sz="3500" b="1" dirty="0" smtClean="0">
                <a:solidFill>
                  <a:srgbClr val="000000"/>
                </a:solidFill>
              </a:rPr>
              <a:t>Introduction</a:t>
            </a:r>
            <a:endParaRPr lang="en-US" sz="3500" b="1" dirty="0">
              <a:solidFill>
                <a:srgbClr val="000000"/>
              </a:solidFill>
            </a:endParaRPr>
          </a:p>
        </p:txBody>
      </p:sp>
      <p:sp>
        <p:nvSpPr>
          <p:cNvPr id="9" name="Rectangle 8">
            <a:hlinkClick r:id="rId8"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192614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84784"/>
            <a:ext cx="8640960" cy="4525963"/>
          </a:xfrm>
        </p:spPr>
        <p:txBody>
          <a:bodyPr>
            <a:noAutofit/>
          </a:bodyPr>
          <a:lstStyle/>
          <a:p>
            <a:pPr marL="0" indent="0">
              <a:buNone/>
            </a:pPr>
            <a:endParaRPr lang="en-GB" sz="1700" u="sng" dirty="0" smtClean="0">
              <a:latin typeface="Arial"/>
              <a:cs typeface="Arial"/>
            </a:endParaRPr>
          </a:p>
          <a:p>
            <a:pPr lvl="0"/>
            <a:r>
              <a:rPr lang="en-US" sz="1700" dirty="0" smtClean="0">
                <a:latin typeface="Arial"/>
                <a:cs typeface="Arial"/>
              </a:rPr>
              <a:t>HVTN100 </a:t>
            </a:r>
            <a:r>
              <a:rPr lang="en-US" sz="1700" dirty="0">
                <a:latin typeface="Arial"/>
                <a:cs typeface="Arial"/>
              </a:rPr>
              <a:t>= double-blind phase I/II RCT of an investigational HIV-1 vaccine in 252 HIV-uninfected South African </a:t>
            </a:r>
            <a:r>
              <a:rPr lang="en-US" sz="1700" dirty="0" smtClean="0">
                <a:latin typeface="Arial"/>
                <a:cs typeface="Arial"/>
              </a:rPr>
              <a:t>adults</a:t>
            </a:r>
            <a:endParaRPr lang="en-US" sz="1700" dirty="0">
              <a:latin typeface="Arial"/>
              <a:cs typeface="Arial"/>
            </a:endParaRPr>
          </a:p>
          <a:p>
            <a:pPr lvl="0"/>
            <a:r>
              <a:rPr lang="en-US" sz="1700" dirty="0">
                <a:latin typeface="Arial"/>
                <a:cs typeface="Arial"/>
              </a:rPr>
              <a:t>Vaccine design modeled after the RV144 study (ALVAC priming injections with 2 recombinant clade B/E gp120 boosters) in </a:t>
            </a:r>
            <a:r>
              <a:rPr lang="en-US" sz="1700" dirty="0" smtClean="0">
                <a:latin typeface="Arial"/>
                <a:cs typeface="Arial"/>
              </a:rPr>
              <a:t>Thailand</a:t>
            </a:r>
            <a:endParaRPr lang="en-US" sz="1700" dirty="0">
              <a:latin typeface="Arial"/>
              <a:cs typeface="Arial"/>
            </a:endParaRPr>
          </a:p>
          <a:p>
            <a:pPr lvl="0"/>
            <a:r>
              <a:rPr lang="en-GB" sz="1700" dirty="0">
                <a:latin typeface="Arial"/>
                <a:cs typeface="Arial"/>
              </a:rPr>
              <a:t>Vaccine adapted to include clade C specific components: ALVAC clade C plus bivalent gp120 C </a:t>
            </a:r>
            <a:r>
              <a:rPr lang="en-GB" sz="1700" dirty="0" smtClean="0">
                <a:latin typeface="Arial"/>
                <a:cs typeface="Arial"/>
              </a:rPr>
              <a:t>booster</a:t>
            </a:r>
            <a:endParaRPr lang="en-US" sz="1700" dirty="0">
              <a:latin typeface="Arial"/>
              <a:cs typeface="Arial"/>
            </a:endParaRPr>
          </a:p>
          <a:p>
            <a:endParaRPr lang="en-US" sz="1700" dirty="0">
              <a:latin typeface="Arial"/>
              <a:cs typeface="Arial"/>
            </a:endParaRPr>
          </a:p>
        </p:txBody>
      </p:sp>
      <p:sp>
        <p:nvSpPr>
          <p:cNvPr id="24" name="Rectangle 23"/>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884368" y="6639163"/>
            <a:ext cx="1296144" cy="246221"/>
          </a:xfrm>
          <a:prstGeom prst="rect">
            <a:avLst/>
          </a:prstGeom>
        </p:spPr>
        <p:txBody>
          <a:bodyPr wrap="square">
            <a:spAutoFit/>
          </a:bodyPr>
          <a:lstStyle/>
          <a:p>
            <a:r>
              <a:rPr lang="en-US" sz="1000" dirty="0" smtClean="0">
                <a:hlinkClick r:id="rId3"/>
              </a:rPr>
              <a:t>Bekker TUAX0102LB</a:t>
            </a:r>
            <a:endParaRPr lang="en-US" sz="1000" dirty="0"/>
          </a:p>
        </p:txBody>
      </p:sp>
      <p:grpSp>
        <p:nvGrpSpPr>
          <p:cNvPr id="6" name="Group 5"/>
          <p:cNvGrpSpPr/>
          <p:nvPr/>
        </p:nvGrpSpPr>
        <p:grpSpPr>
          <a:xfrm>
            <a:off x="1835696" y="3735287"/>
            <a:ext cx="5369025" cy="2790057"/>
            <a:chOff x="457935" y="1216335"/>
            <a:chExt cx="8228131" cy="5058145"/>
          </a:xfrm>
        </p:grpSpPr>
        <p:cxnSp>
          <p:nvCxnSpPr>
            <p:cNvPr id="7" name="Straight Arrow Connector 6"/>
            <p:cNvCxnSpPr/>
            <p:nvPr/>
          </p:nvCxnSpPr>
          <p:spPr>
            <a:xfrm flipV="1">
              <a:off x="5859931" y="3709358"/>
              <a:ext cx="587962" cy="548709"/>
            </a:xfrm>
            <a:prstGeom prst="straightConnector1">
              <a:avLst/>
            </a:prstGeom>
            <a:ln w="127000">
              <a:solidFill>
                <a:srgbClr val="33993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2696981" y="3709358"/>
              <a:ext cx="587962" cy="548709"/>
            </a:xfrm>
            <a:prstGeom prst="straightConnector1">
              <a:avLst/>
            </a:prstGeom>
            <a:ln w="127000">
              <a:solidFill>
                <a:srgbClr val="33993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385869" y="1216335"/>
              <a:ext cx="2372263" cy="1715468"/>
              <a:chOff x="3424688" y="1328473"/>
              <a:chExt cx="2372263" cy="1715468"/>
            </a:xfrm>
          </p:grpSpPr>
          <p:sp>
            <p:nvSpPr>
              <p:cNvPr id="19" name="Rounded Rectangle 18"/>
              <p:cNvSpPr/>
              <p:nvPr/>
            </p:nvSpPr>
            <p:spPr>
              <a:xfrm>
                <a:off x="3441940" y="1354347"/>
                <a:ext cx="2355011" cy="1689594"/>
              </a:xfrm>
              <a:prstGeom prst="roundRect">
                <a:avLst/>
              </a:prstGeom>
              <a:solidFill>
                <a:schemeClr val="bg1">
                  <a:lumMod val="6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sp>
            <p:nvSpPr>
              <p:cNvPr id="20" name="TextBox 19"/>
              <p:cNvSpPr txBox="1"/>
              <p:nvPr/>
            </p:nvSpPr>
            <p:spPr>
              <a:xfrm>
                <a:off x="3424688" y="1328473"/>
                <a:ext cx="2294626" cy="1715468"/>
              </a:xfrm>
              <a:prstGeom prst="rect">
                <a:avLst/>
              </a:prstGeom>
            </p:spPr>
            <p:txBody>
              <a:bodyPr vert="horz" wrap="square" lIns="91440" tIns="45720" rIns="91440" bIns="45720" rtlCol="0">
                <a:noAutofit/>
              </a:bodyPr>
              <a:lstStyle/>
              <a:p>
                <a:pPr algn="ctr"/>
                <a:r>
                  <a:rPr lang="en-US" sz="1500" dirty="0" smtClean="0">
                    <a:solidFill>
                      <a:schemeClr val="bg1"/>
                    </a:solidFill>
                    <a:latin typeface="+mj-lt"/>
                  </a:rPr>
                  <a:t>Construct Bivalent </a:t>
                </a:r>
                <a:r>
                  <a:rPr lang="en-US" sz="1500" dirty="0" smtClean="0">
                    <a:solidFill>
                      <a:srgbClr val="FFFF00"/>
                    </a:solidFill>
                    <a:latin typeface="+mj-lt"/>
                  </a:rPr>
                  <a:t>Subtype C gp120</a:t>
                </a:r>
                <a:r>
                  <a:rPr lang="en-US" sz="1500" dirty="0" smtClean="0">
                    <a:solidFill>
                      <a:schemeClr val="bg1"/>
                    </a:solidFill>
                    <a:latin typeface="+mj-lt"/>
                  </a:rPr>
                  <a:t>/</a:t>
                </a:r>
                <a:r>
                  <a:rPr lang="en-US" sz="1500" dirty="0" smtClean="0">
                    <a:solidFill>
                      <a:srgbClr val="7030A0"/>
                    </a:solidFill>
                    <a:latin typeface="+mj-lt"/>
                  </a:rPr>
                  <a:t>MF59</a:t>
                </a:r>
              </a:p>
            </p:txBody>
          </p:sp>
        </p:grpSp>
        <p:grpSp>
          <p:nvGrpSpPr>
            <p:cNvPr id="10" name="Group 9"/>
            <p:cNvGrpSpPr/>
            <p:nvPr/>
          </p:nvGrpSpPr>
          <p:grpSpPr>
            <a:xfrm>
              <a:off x="6331055" y="2291756"/>
              <a:ext cx="2355011" cy="1544128"/>
              <a:chOff x="6037772" y="2403894"/>
              <a:chExt cx="2355011" cy="1544128"/>
            </a:xfrm>
          </p:grpSpPr>
          <p:sp>
            <p:nvSpPr>
              <p:cNvPr id="17" name="Rounded Rectangle 16"/>
              <p:cNvSpPr/>
              <p:nvPr/>
            </p:nvSpPr>
            <p:spPr>
              <a:xfrm>
                <a:off x="6037772" y="2403894"/>
                <a:ext cx="2355011" cy="1544128"/>
              </a:xfrm>
              <a:prstGeom prst="roundRect">
                <a:avLst/>
              </a:prstGeom>
              <a:solidFill>
                <a:schemeClr val="bg1">
                  <a:lumMod val="6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sp>
            <p:nvSpPr>
              <p:cNvPr id="18" name="TextBox 17"/>
              <p:cNvSpPr txBox="1"/>
              <p:nvPr/>
            </p:nvSpPr>
            <p:spPr>
              <a:xfrm>
                <a:off x="6067964" y="2756142"/>
                <a:ext cx="2294626" cy="839633"/>
              </a:xfrm>
              <a:prstGeom prst="rect">
                <a:avLst/>
              </a:prstGeom>
            </p:spPr>
            <p:txBody>
              <a:bodyPr vert="horz" wrap="square" lIns="91440" tIns="45720" rIns="91440" bIns="45720" rtlCol="0">
                <a:noAutofit/>
              </a:bodyPr>
              <a:lstStyle/>
              <a:p>
                <a:pPr algn="ctr"/>
                <a:r>
                  <a:rPr lang="en-US" sz="1500" dirty="0" smtClean="0">
                    <a:solidFill>
                      <a:schemeClr val="accent1">
                        <a:lumMod val="75000"/>
                      </a:schemeClr>
                    </a:solidFill>
                    <a:latin typeface="+mj-lt"/>
                  </a:rPr>
                  <a:t>Add Booster at</a:t>
                </a:r>
              </a:p>
              <a:p>
                <a:pPr algn="ctr"/>
                <a:r>
                  <a:rPr lang="en-US" sz="1500" dirty="0" smtClean="0">
                    <a:solidFill>
                      <a:schemeClr val="accent1">
                        <a:lumMod val="75000"/>
                      </a:schemeClr>
                    </a:solidFill>
                    <a:latin typeface="+mj-lt"/>
                  </a:rPr>
                  <a:t>12 months</a:t>
                </a:r>
              </a:p>
            </p:txBody>
          </p:sp>
        </p:grpSp>
        <p:grpSp>
          <p:nvGrpSpPr>
            <p:cNvPr id="11" name="Group 10"/>
            <p:cNvGrpSpPr/>
            <p:nvPr/>
          </p:nvGrpSpPr>
          <p:grpSpPr>
            <a:xfrm>
              <a:off x="457935" y="2291756"/>
              <a:ext cx="2355011" cy="1544128"/>
              <a:chOff x="794350" y="2340634"/>
              <a:chExt cx="2355011" cy="1544128"/>
            </a:xfrm>
          </p:grpSpPr>
          <p:sp>
            <p:nvSpPr>
              <p:cNvPr id="15" name="Rounded Rectangle 14"/>
              <p:cNvSpPr/>
              <p:nvPr/>
            </p:nvSpPr>
            <p:spPr>
              <a:xfrm>
                <a:off x="794350" y="2340634"/>
                <a:ext cx="2355011" cy="1544128"/>
              </a:xfrm>
              <a:prstGeom prst="roundRect">
                <a:avLst/>
              </a:prstGeom>
              <a:solidFill>
                <a:schemeClr val="bg1">
                  <a:lumMod val="6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sp>
            <p:nvSpPr>
              <p:cNvPr id="16" name="TextBox 15"/>
              <p:cNvSpPr txBox="1"/>
              <p:nvPr/>
            </p:nvSpPr>
            <p:spPr>
              <a:xfrm>
                <a:off x="824542" y="2528980"/>
                <a:ext cx="2294626" cy="1167436"/>
              </a:xfrm>
              <a:prstGeom prst="rect">
                <a:avLst/>
              </a:prstGeom>
            </p:spPr>
            <p:txBody>
              <a:bodyPr vert="horz" wrap="square" lIns="91440" tIns="45720" rIns="91440" bIns="45720" rtlCol="0">
                <a:noAutofit/>
              </a:bodyPr>
              <a:lstStyle/>
              <a:p>
                <a:pPr algn="ctr"/>
                <a:r>
                  <a:rPr lang="en-US" sz="1500" dirty="0" smtClean="0">
                    <a:solidFill>
                      <a:schemeClr val="bg1"/>
                    </a:solidFill>
                    <a:latin typeface="+mj-lt"/>
                  </a:rPr>
                  <a:t>Construct </a:t>
                </a:r>
                <a:r>
                  <a:rPr lang="en-US" sz="1500" dirty="0" smtClean="0">
                    <a:solidFill>
                      <a:srgbClr val="FFFF00"/>
                    </a:solidFill>
                    <a:latin typeface="+mj-lt"/>
                  </a:rPr>
                  <a:t>ALVAC-HIV-C</a:t>
                </a:r>
              </a:p>
              <a:p>
                <a:pPr algn="ctr"/>
                <a:r>
                  <a:rPr lang="en-US" sz="1500" dirty="0" smtClean="0">
                    <a:solidFill>
                      <a:srgbClr val="FFFF00"/>
                    </a:solidFill>
                    <a:latin typeface="+mj-lt"/>
                  </a:rPr>
                  <a:t>(vCP2438)</a:t>
                </a:r>
              </a:p>
            </p:txBody>
          </p:sp>
        </p:grpSp>
        <p:sp>
          <p:nvSpPr>
            <p:cNvPr id="12" name="Oval 11"/>
            <p:cNvSpPr/>
            <p:nvPr/>
          </p:nvSpPr>
          <p:spPr>
            <a:xfrm>
              <a:off x="2751827" y="3994035"/>
              <a:ext cx="3640347" cy="2280445"/>
            </a:xfrm>
            <a:prstGeom prst="ellipse">
              <a:avLst/>
            </a:prstGeom>
            <a:solidFill>
              <a:schemeClr val="bg1">
                <a:lumMod val="65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TextBox 12"/>
            <p:cNvSpPr txBox="1"/>
            <p:nvPr/>
          </p:nvSpPr>
          <p:spPr>
            <a:xfrm>
              <a:off x="3086100" y="4173369"/>
              <a:ext cx="2971800" cy="2005606"/>
            </a:xfrm>
            <a:prstGeom prst="rect">
              <a:avLst/>
            </a:prstGeom>
          </p:spPr>
          <p:txBody>
            <a:bodyPr vert="horz" wrap="square" lIns="91440" tIns="45720" rIns="91440" bIns="45720" rtlCol="0">
              <a:noAutofit/>
            </a:bodyPr>
            <a:lstStyle/>
            <a:p>
              <a:pPr algn="ctr"/>
              <a:r>
                <a:rPr lang="en-US" sz="1500" dirty="0" smtClean="0">
                  <a:solidFill>
                    <a:schemeClr val="bg1"/>
                  </a:solidFill>
                  <a:latin typeface="+mj-lt"/>
                </a:rPr>
                <a:t>Optimize regimen for </a:t>
              </a:r>
              <a:r>
                <a:rPr lang="en-US" sz="1500" dirty="0" smtClean="0">
                  <a:solidFill>
                    <a:srgbClr val="FFFF00"/>
                  </a:solidFill>
                  <a:latin typeface="+mj-lt"/>
                </a:rPr>
                <a:t>regional relevance, </a:t>
              </a:r>
              <a:r>
                <a:rPr lang="en-US" sz="1500" dirty="0" smtClean="0">
                  <a:solidFill>
                    <a:srgbClr val="7030A0"/>
                  </a:solidFill>
                  <a:latin typeface="+mj-lt"/>
                </a:rPr>
                <a:t>increased potency, </a:t>
              </a:r>
              <a:r>
                <a:rPr lang="en-US" sz="1500" dirty="0" smtClean="0">
                  <a:solidFill>
                    <a:schemeClr val="accent1">
                      <a:lumMod val="75000"/>
                    </a:schemeClr>
                  </a:solidFill>
                  <a:latin typeface="+mj-lt"/>
                </a:rPr>
                <a:t>and durability</a:t>
              </a:r>
            </a:p>
          </p:txBody>
        </p:sp>
        <p:cxnSp>
          <p:nvCxnSpPr>
            <p:cNvPr id="14" name="Straight Arrow Connector 13"/>
            <p:cNvCxnSpPr>
              <a:stCxn id="19" idx="2"/>
              <a:endCxn id="12" idx="0"/>
            </p:cNvCxnSpPr>
            <p:nvPr/>
          </p:nvCxnSpPr>
          <p:spPr>
            <a:xfrm flipH="1">
              <a:off x="4572001" y="2931803"/>
              <a:ext cx="8626" cy="1062232"/>
            </a:xfrm>
            <a:prstGeom prst="straightConnector1">
              <a:avLst/>
            </a:prstGeom>
            <a:ln w="127000">
              <a:solidFill>
                <a:srgbClr val="339933"/>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itle 1"/>
          <p:cNvSpPr txBox="1">
            <a:spLocks/>
          </p:cNvSpPr>
          <p:nvPr/>
        </p:nvSpPr>
        <p:spPr>
          <a:xfrm>
            <a:off x="1403648" y="0"/>
            <a:ext cx="7427168"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800" b="1" dirty="0" smtClean="0">
                <a:solidFill>
                  <a:srgbClr val="E3000F"/>
                </a:solidFill>
              </a:rPr>
              <a:t>Progress on Vaccines</a:t>
            </a:r>
          </a:p>
          <a:p>
            <a:pPr algn="l"/>
            <a:endParaRPr lang="en-US" sz="1800" b="1" dirty="0" smtClean="0"/>
          </a:p>
          <a:p>
            <a:pPr algn="l"/>
            <a:r>
              <a:rPr lang="en-US" sz="3500" b="1" dirty="0" smtClean="0"/>
              <a:t>HVTN 100 </a:t>
            </a:r>
            <a:endParaRPr lang="en-US" sz="3500" b="1" dirty="0"/>
          </a:p>
        </p:txBody>
      </p:sp>
      <p:sp>
        <p:nvSpPr>
          <p:cNvPr id="22" name="Rectangle 21">
            <a:hlinkClick r:id="rId4"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062747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919864" y="6639163"/>
            <a:ext cx="1260648" cy="246221"/>
          </a:xfrm>
          <a:prstGeom prst="rect">
            <a:avLst/>
          </a:prstGeom>
        </p:spPr>
        <p:txBody>
          <a:bodyPr wrap="square">
            <a:spAutoFit/>
          </a:bodyPr>
          <a:lstStyle/>
          <a:p>
            <a:r>
              <a:rPr lang="en-US" sz="1000" dirty="0" smtClean="0">
                <a:hlinkClick r:id="rId3"/>
              </a:rPr>
              <a:t>Bekker TUAX0102LB</a:t>
            </a:r>
            <a:endParaRPr lang="en-US" sz="1000" dirty="0"/>
          </a:p>
        </p:txBody>
      </p:sp>
      <p:sp>
        <p:nvSpPr>
          <p:cNvPr id="8" name="Title 1"/>
          <p:cNvSpPr txBox="1">
            <a:spLocks/>
          </p:cNvSpPr>
          <p:nvPr/>
        </p:nvSpPr>
        <p:spPr>
          <a:xfrm>
            <a:off x="1403648" y="0"/>
            <a:ext cx="7427168" cy="14847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800" b="1" dirty="0">
                <a:solidFill>
                  <a:srgbClr val="E3000F"/>
                </a:solidFill>
              </a:rPr>
              <a:t>Progress on </a:t>
            </a:r>
            <a:r>
              <a:rPr lang="en-US" sz="1800" b="1" dirty="0" smtClean="0">
                <a:solidFill>
                  <a:srgbClr val="E3000F"/>
                </a:solidFill>
              </a:rPr>
              <a:t>Vaccines</a:t>
            </a:r>
          </a:p>
          <a:p>
            <a:pPr algn="l"/>
            <a:endParaRPr lang="en-US" sz="1800" b="1" dirty="0"/>
          </a:p>
          <a:p>
            <a:pPr algn="l"/>
            <a:r>
              <a:rPr lang="en-US" sz="3500" b="1" dirty="0"/>
              <a:t>HVTN 100 </a:t>
            </a:r>
          </a:p>
        </p:txBody>
      </p:sp>
      <p:pic>
        <p:nvPicPr>
          <p:cNvPr id="2" name="Picture 1" descr="HVT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920" y="5013176"/>
            <a:ext cx="1806848" cy="1806848"/>
          </a:xfrm>
          <a:prstGeom prst="rect">
            <a:avLst/>
          </a:prstGeom>
        </p:spPr>
      </p:pic>
      <p:sp>
        <p:nvSpPr>
          <p:cNvPr id="3" name="Content Placeholder 2"/>
          <p:cNvSpPr>
            <a:spLocks noGrp="1"/>
          </p:cNvSpPr>
          <p:nvPr>
            <p:ph idx="1"/>
          </p:nvPr>
        </p:nvSpPr>
        <p:spPr>
          <a:xfrm>
            <a:off x="251520" y="1484784"/>
            <a:ext cx="8640960" cy="4525963"/>
          </a:xfrm>
        </p:spPr>
        <p:txBody>
          <a:bodyPr>
            <a:normAutofit/>
          </a:bodyPr>
          <a:lstStyle/>
          <a:p>
            <a:pPr marL="0" indent="0">
              <a:buNone/>
            </a:pPr>
            <a:endParaRPr lang="en-GB" sz="1700" u="sng" dirty="0" smtClean="0">
              <a:latin typeface="Arial"/>
              <a:cs typeface="Arial"/>
            </a:endParaRPr>
          </a:p>
          <a:p>
            <a:pPr lvl="0"/>
            <a:r>
              <a:rPr lang="en-US" sz="1700" dirty="0" smtClean="0"/>
              <a:t>Cellular </a:t>
            </a:r>
            <a:r>
              <a:rPr lang="en-US" sz="1700" dirty="0"/>
              <a:t>and </a:t>
            </a:r>
            <a:r>
              <a:rPr lang="en-US" sz="1700" dirty="0" err="1"/>
              <a:t>humoral</a:t>
            </a:r>
            <a:r>
              <a:rPr lang="en-US" sz="1700" dirty="0"/>
              <a:t> immune responses evaluated based on 4 criteria </a:t>
            </a:r>
          </a:p>
          <a:p>
            <a:pPr lvl="0"/>
            <a:r>
              <a:rPr lang="en-US" sz="1700" dirty="0"/>
              <a:t>These were associated with vaccine take, potency and correlates of risk in RV144</a:t>
            </a:r>
          </a:p>
          <a:p>
            <a:pPr lvl="0"/>
            <a:r>
              <a:rPr lang="en-US" sz="1700" dirty="0"/>
              <a:t>HVTN100 met and sometimes exceeded all 4 of the predefined criteria and the immune responses seen in RV144</a:t>
            </a:r>
          </a:p>
          <a:p>
            <a:pPr lvl="0"/>
            <a:r>
              <a:rPr lang="en-GB" sz="1700" dirty="0"/>
              <a:t>All participants developed </a:t>
            </a:r>
            <a:r>
              <a:rPr lang="en-GB" sz="1700" dirty="0" err="1"/>
              <a:t>IgG</a:t>
            </a:r>
            <a:r>
              <a:rPr lang="en-GB" sz="1700" dirty="0"/>
              <a:t> binding antibodies to all three clade C gp120 vaccine-matched envelope insert antigens.</a:t>
            </a:r>
            <a:endParaRPr lang="en-US" sz="1700" dirty="0"/>
          </a:p>
          <a:p>
            <a:pPr lvl="0"/>
            <a:r>
              <a:rPr lang="en-GB" sz="1700" dirty="0"/>
              <a:t>80% of participants demonstrated an </a:t>
            </a:r>
            <a:r>
              <a:rPr lang="en-GB" sz="1700" dirty="0" err="1"/>
              <a:t>IgG</a:t>
            </a:r>
            <a:r>
              <a:rPr lang="en-GB" sz="1700" dirty="0"/>
              <a:t> response to at least one of the three vaccine-matched V1V2 antigens.</a:t>
            </a:r>
            <a:endParaRPr lang="en-US" sz="1700" dirty="0"/>
          </a:p>
          <a:p>
            <a:pPr lvl="0"/>
            <a:endParaRPr lang="en-US" sz="1700" dirty="0" smtClean="0"/>
          </a:p>
          <a:p>
            <a:pPr lvl="0"/>
            <a:r>
              <a:rPr lang="en-US" sz="1700" dirty="0" smtClean="0"/>
              <a:t>The </a:t>
            </a:r>
            <a:r>
              <a:rPr lang="en-US" sz="1700" dirty="0"/>
              <a:t>level of immune responses to these key immunogenicity markers support the decision to move forward with pivotal efficacy trial HVTN 702</a:t>
            </a:r>
          </a:p>
          <a:p>
            <a:pPr lvl="0"/>
            <a:r>
              <a:rPr lang="en-US" sz="1700" dirty="0"/>
              <a:t>HVTN 702 = double blind Phase III RCT of 5,400 adults, beginning November 2016, running over four years</a:t>
            </a:r>
          </a:p>
          <a:p>
            <a:pPr lvl="0"/>
            <a:endParaRPr lang="en-US" sz="1700" dirty="0" smtClean="0">
              <a:latin typeface="Arial"/>
              <a:cs typeface="Arial"/>
            </a:endParaRPr>
          </a:p>
        </p:txBody>
      </p:sp>
      <p:sp>
        <p:nvSpPr>
          <p:cNvPr id="7" name="Rectangle 6">
            <a:hlinkClick r:id="rId5"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1514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51520" y="1484784"/>
            <a:ext cx="8640960" cy="5184576"/>
          </a:xfrm>
        </p:spPr>
        <p:txBody>
          <a:bodyPr>
            <a:noAutofit/>
          </a:bodyPr>
          <a:lstStyle/>
          <a:p>
            <a:pPr marL="0" indent="0">
              <a:buNone/>
            </a:pPr>
            <a:endParaRPr lang="en-US" sz="1700" u="sng" dirty="0" smtClean="0"/>
          </a:p>
          <a:p>
            <a:pPr lvl="0"/>
            <a:r>
              <a:rPr lang="en-GB" sz="1700" dirty="0" smtClean="0"/>
              <a:t>VRC01</a:t>
            </a:r>
            <a:r>
              <a:rPr lang="en-GB" sz="1700" dirty="0"/>
              <a:t>: Broadly neutralising </a:t>
            </a:r>
            <a:r>
              <a:rPr lang="en-GB" sz="1700" dirty="0" smtClean="0"/>
              <a:t>antibody </a:t>
            </a:r>
            <a:r>
              <a:rPr lang="en-GB" sz="1700" dirty="0"/>
              <a:t>prevented infection in animal </a:t>
            </a:r>
            <a:r>
              <a:rPr lang="en-GB" sz="1700" dirty="0" smtClean="0"/>
              <a:t>models</a:t>
            </a:r>
          </a:p>
          <a:p>
            <a:pPr lvl="1">
              <a:buFont typeface="Lucida Grande"/>
              <a:buChar char="-"/>
            </a:pPr>
            <a:r>
              <a:rPr lang="en-GB" sz="1700" dirty="0"/>
              <a:t>S</a:t>
            </a:r>
            <a:r>
              <a:rPr lang="en-GB" sz="1700" dirty="0" smtClean="0"/>
              <a:t>afe </a:t>
            </a:r>
            <a:r>
              <a:rPr lang="en-GB" sz="1700" dirty="0"/>
              <a:t>and well tolerated during three Phase I trials with 140 human </a:t>
            </a:r>
            <a:r>
              <a:rPr lang="en-GB" sz="1700" dirty="0" smtClean="0"/>
              <a:t>participants</a:t>
            </a:r>
            <a:endParaRPr lang="en-US" sz="1700" dirty="0"/>
          </a:p>
          <a:p>
            <a:pPr lvl="0"/>
            <a:r>
              <a:rPr lang="en-US" sz="1700" dirty="0"/>
              <a:t>Can a passively infused monoclonal antibody prevent HIV-1 infection in high risk adults?</a:t>
            </a:r>
          </a:p>
          <a:p>
            <a:pPr lvl="0"/>
            <a:r>
              <a:rPr lang="en-GB" sz="1700" dirty="0"/>
              <a:t>Two placebo controlled trials opened</a:t>
            </a:r>
            <a:r>
              <a:rPr lang="en-US" sz="1700" dirty="0"/>
              <a:t> earlier in </a:t>
            </a:r>
            <a:r>
              <a:rPr lang="en-US" sz="1700" dirty="0" smtClean="0"/>
              <a:t>2016</a:t>
            </a:r>
            <a:endParaRPr lang="en-US" sz="1700" dirty="0"/>
          </a:p>
          <a:p>
            <a:pPr lvl="0">
              <a:buFont typeface="Arial"/>
              <a:buChar char="•"/>
            </a:pPr>
            <a:endParaRPr lang="en-US" sz="1700" dirty="0" smtClean="0"/>
          </a:p>
          <a:p>
            <a:pPr lvl="0">
              <a:buFont typeface="Arial"/>
              <a:buChar char="•"/>
            </a:pPr>
            <a:endParaRPr lang="en-US" sz="1700" dirty="0" smtClean="0"/>
          </a:p>
          <a:p>
            <a:pPr lvl="0">
              <a:buFont typeface="Arial"/>
              <a:buChar char="•"/>
            </a:pPr>
            <a:endParaRPr lang="en-US" sz="1700" dirty="0" smtClean="0"/>
          </a:p>
          <a:p>
            <a:pPr lvl="0">
              <a:buFont typeface="Arial"/>
              <a:buChar char="•"/>
            </a:pPr>
            <a:endParaRPr lang="en-US" sz="1700" dirty="0"/>
          </a:p>
          <a:p>
            <a:pPr lvl="0">
              <a:buFont typeface="Arial"/>
              <a:buChar char="•"/>
            </a:pPr>
            <a:endParaRPr lang="en-US" sz="1700" dirty="0" smtClean="0"/>
          </a:p>
          <a:p>
            <a:pPr lvl="0">
              <a:buFont typeface="Arial"/>
              <a:buChar char="•"/>
            </a:pPr>
            <a:r>
              <a:rPr lang="en-US" sz="1700" dirty="0" smtClean="0"/>
              <a:t>Powered </a:t>
            </a:r>
            <a:r>
              <a:rPr lang="en-US" sz="1700" dirty="0"/>
              <a:t>to detect 60% efficacy; and to associate VRC01 plasma level with </a:t>
            </a:r>
            <a:r>
              <a:rPr lang="en-US" sz="1700" dirty="0" smtClean="0"/>
              <a:t>protection</a:t>
            </a:r>
            <a:endParaRPr lang="en-US" sz="1700" dirty="0"/>
          </a:p>
          <a:p>
            <a:pPr lvl="0"/>
            <a:r>
              <a:rPr lang="en-US" sz="1700" dirty="0"/>
              <a:t>Variation in the doses may define the optimal concentrations of neutralizing activity associated with protection from acquisition in two cohorts with different routes of acquisition/genital tract </a:t>
            </a:r>
            <a:r>
              <a:rPr lang="en-US" sz="1700" dirty="0" smtClean="0"/>
              <a:t>immunology</a:t>
            </a:r>
            <a:endParaRPr lang="en-US" sz="1700" dirty="0"/>
          </a:p>
          <a:p>
            <a:endParaRPr lang="en-US" sz="1700" dirty="0"/>
          </a:p>
        </p:txBody>
      </p:sp>
      <p:sp>
        <p:nvSpPr>
          <p:cNvPr id="4" name="Rectangle 3"/>
          <p:cNvSpPr/>
          <p:nvPr/>
        </p:nvSpPr>
        <p:spPr>
          <a:xfrm>
            <a:off x="8100392" y="6639163"/>
            <a:ext cx="1116632" cy="246221"/>
          </a:xfrm>
          <a:prstGeom prst="rect">
            <a:avLst/>
          </a:prstGeom>
        </p:spPr>
        <p:txBody>
          <a:bodyPr wrap="square">
            <a:spAutoFit/>
          </a:bodyPr>
          <a:lstStyle/>
          <a:p>
            <a:r>
              <a:rPr lang="en-US" sz="1000" dirty="0" smtClean="0">
                <a:hlinkClick r:id="rId3"/>
              </a:rPr>
              <a:t>Corey WEPL0104 </a:t>
            </a:r>
            <a:endParaRPr lang="en-US" sz="1000" dirty="0"/>
          </a:p>
        </p:txBody>
      </p:sp>
      <p:sp>
        <p:nvSpPr>
          <p:cNvPr id="5" name="Rectangle 4"/>
          <p:cNvSpPr/>
          <p:nvPr/>
        </p:nvSpPr>
        <p:spPr>
          <a:xfrm>
            <a:off x="7170723" y="6639163"/>
            <a:ext cx="1073685" cy="246221"/>
          </a:xfrm>
          <a:prstGeom prst="rect">
            <a:avLst/>
          </a:prstGeom>
        </p:spPr>
        <p:txBody>
          <a:bodyPr wrap="square">
            <a:spAutoFit/>
          </a:bodyPr>
          <a:lstStyle/>
          <a:p>
            <a:r>
              <a:rPr lang="en-US" sz="1000" dirty="0" smtClean="0">
                <a:hlinkClick r:id="rId4"/>
              </a:rPr>
              <a:t>Mgodi TUSY0305</a:t>
            </a:r>
            <a:endParaRPr lang="en-US" sz="1000"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4180" y="3771916"/>
            <a:ext cx="1025236" cy="1025236"/>
          </a:xfrm>
          <a:prstGeom prst="rect">
            <a:avLst/>
          </a:prstGeom>
        </p:spPr>
      </p:pic>
      <p:pic>
        <p:nvPicPr>
          <p:cNvPr id="9" name="Picture 8" descr="HPTN Africa.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8064" y="3794049"/>
            <a:ext cx="1449052" cy="1003103"/>
          </a:xfrm>
          <a:prstGeom prst="rect">
            <a:avLst/>
          </a:prstGeom>
        </p:spPr>
      </p:pic>
      <p:sp>
        <p:nvSpPr>
          <p:cNvPr id="10" name="TextBox 9"/>
          <p:cNvSpPr txBox="1"/>
          <p:nvPr/>
        </p:nvSpPr>
        <p:spPr>
          <a:xfrm>
            <a:off x="2658616" y="3496743"/>
            <a:ext cx="2057400" cy="292297"/>
          </a:xfrm>
          <a:prstGeom prst="rect">
            <a:avLst/>
          </a:prstGeom>
        </p:spPr>
        <p:txBody>
          <a:bodyPr vert="horz" wrap="square" lIns="91440" tIns="45720" rIns="91440" bIns="45720" rtlCol="0">
            <a:noAutofit/>
          </a:bodyPr>
          <a:lstStyle/>
          <a:p>
            <a:r>
              <a:rPr lang="en-US" sz="1400" b="1" dirty="0" smtClean="0">
                <a:solidFill>
                  <a:srgbClr val="000000"/>
                </a:solidFill>
                <a:latin typeface="Arial"/>
                <a:cs typeface="Arial"/>
              </a:rPr>
              <a:t>HVTN 704/HPTN 085</a:t>
            </a:r>
          </a:p>
        </p:txBody>
      </p:sp>
      <p:sp>
        <p:nvSpPr>
          <p:cNvPr id="11" name="TextBox 10"/>
          <p:cNvSpPr txBox="1"/>
          <p:nvPr/>
        </p:nvSpPr>
        <p:spPr>
          <a:xfrm>
            <a:off x="4932040" y="3496744"/>
            <a:ext cx="2057400" cy="292296"/>
          </a:xfrm>
          <a:prstGeom prst="rect">
            <a:avLst/>
          </a:prstGeom>
        </p:spPr>
        <p:txBody>
          <a:bodyPr vert="horz" wrap="square" lIns="91440" tIns="45720" rIns="91440" bIns="45720" rtlCol="0">
            <a:noAutofit/>
          </a:bodyPr>
          <a:lstStyle/>
          <a:p>
            <a:r>
              <a:rPr lang="en-US" sz="1400" b="1" dirty="0" smtClean="0">
                <a:solidFill>
                  <a:srgbClr val="000000"/>
                </a:solidFill>
                <a:latin typeface="Arial"/>
                <a:cs typeface="Arial"/>
              </a:rPr>
              <a:t>HVTN 703/HPTN 081</a:t>
            </a:r>
          </a:p>
        </p:txBody>
      </p:sp>
      <p:sp>
        <p:nvSpPr>
          <p:cNvPr id="12" name="TextBox 11"/>
          <p:cNvSpPr txBox="1"/>
          <p:nvPr/>
        </p:nvSpPr>
        <p:spPr>
          <a:xfrm>
            <a:off x="1691680" y="3933056"/>
            <a:ext cx="1584176" cy="307777"/>
          </a:xfrm>
          <a:prstGeom prst="rect">
            <a:avLst/>
          </a:prstGeom>
          <a:noFill/>
        </p:spPr>
        <p:txBody>
          <a:bodyPr wrap="square" rtlCol="0">
            <a:spAutoFit/>
          </a:bodyPr>
          <a:lstStyle/>
          <a:p>
            <a:r>
              <a:rPr lang="en-US" sz="1400" dirty="0" smtClean="0">
                <a:solidFill>
                  <a:srgbClr val="000000"/>
                </a:solidFill>
                <a:latin typeface="Arial"/>
                <a:cs typeface="Arial"/>
              </a:rPr>
              <a:t>2,700 MSM &amp; TG</a:t>
            </a:r>
            <a:endParaRPr lang="en-US" sz="1400" dirty="0">
              <a:solidFill>
                <a:srgbClr val="000000"/>
              </a:solidFill>
              <a:latin typeface="Arial"/>
              <a:cs typeface="Arial"/>
            </a:endParaRPr>
          </a:p>
        </p:txBody>
      </p:sp>
      <p:sp>
        <p:nvSpPr>
          <p:cNvPr id="13" name="TextBox 12"/>
          <p:cNvSpPr txBox="1"/>
          <p:nvPr/>
        </p:nvSpPr>
        <p:spPr>
          <a:xfrm>
            <a:off x="6516216" y="3933056"/>
            <a:ext cx="1296144" cy="307777"/>
          </a:xfrm>
          <a:prstGeom prst="rect">
            <a:avLst/>
          </a:prstGeom>
          <a:noFill/>
        </p:spPr>
        <p:txBody>
          <a:bodyPr wrap="square" rtlCol="0">
            <a:spAutoFit/>
          </a:bodyPr>
          <a:lstStyle/>
          <a:p>
            <a:r>
              <a:rPr lang="en-US" sz="1400" dirty="0" smtClean="0">
                <a:solidFill>
                  <a:srgbClr val="000000"/>
                </a:solidFill>
                <a:latin typeface="Arial"/>
                <a:cs typeface="Arial"/>
              </a:rPr>
              <a:t>1,500 Women</a:t>
            </a:r>
            <a:endParaRPr lang="en-US" sz="1400" dirty="0">
              <a:solidFill>
                <a:srgbClr val="000000"/>
              </a:solidFill>
              <a:latin typeface="Arial"/>
              <a:cs typeface="Arial"/>
            </a:endParaRPr>
          </a:p>
        </p:txBody>
      </p:sp>
      <p:sp>
        <p:nvSpPr>
          <p:cNvPr id="16" name="Title 1"/>
          <p:cNvSpPr txBox="1">
            <a:spLocks/>
          </p:cNvSpPr>
          <p:nvPr/>
        </p:nvSpPr>
        <p:spPr>
          <a:xfrm>
            <a:off x="1403648" y="0"/>
            <a:ext cx="7740352" cy="1484784"/>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900" b="1" dirty="0">
                <a:solidFill>
                  <a:srgbClr val="ED5C66"/>
                </a:solidFill>
              </a:rPr>
              <a:t>Progress on </a:t>
            </a:r>
            <a:r>
              <a:rPr lang="en-US" sz="1900" b="1" dirty="0" smtClean="0">
                <a:solidFill>
                  <a:srgbClr val="ED5C66"/>
                </a:solidFill>
              </a:rPr>
              <a:t>Vaccines</a:t>
            </a:r>
          </a:p>
          <a:p>
            <a:pPr algn="l"/>
            <a:endParaRPr lang="en-US" sz="1800" b="1" dirty="0"/>
          </a:p>
          <a:p>
            <a:pPr algn="l"/>
            <a:r>
              <a:rPr lang="en-US" sz="3800" b="1" dirty="0" smtClean="0"/>
              <a:t>The Antibody Mediated Prevention (AMP) Studies</a:t>
            </a:r>
            <a:endParaRPr lang="en-US" sz="3800" b="1" dirty="0"/>
          </a:p>
        </p:txBody>
      </p:sp>
      <p:sp>
        <p:nvSpPr>
          <p:cNvPr id="15" name="Rectangle 14">
            <a:hlinkClick r:id="rId7"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11079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381328"/>
            <a:ext cx="9144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656319" y="6639163"/>
            <a:ext cx="1487681" cy="246221"/>
          </a:xfrm>
          <a:prstGeom prst="rect">
            <a:avLst/>
          </a:prstGeom>
        </p:spPr>
        <p:txBody>
          <a:bodyPr wrap="square">
            <a:spAutoFit/>
          </a:bodyPr>
          <a:lstStyle/>
          <a:p>
            <a:r>
              <a:rPr lang="en-US" sz="1000" dirty="0" smtClean="0">
                <a:hlinkClick r:id="rId3"/>
              </a:rPr>
              <a:t>Schuitemaker TUSY0306 </a:t>
            </a:r>
            <a:endParaRPr lang="en-US" sz="1000" dirty="0"/>
          </a:p>
        </p:txBody>
      </p:sp>
      <p:sp>
        <p:nvSpPr>
          <p:cNvPr id="9" name="Title 1"/>
          <p:cNvSpPr txBox="1">
            <a:spLocks/>
          </p:cNvSpPr>
          <p:nvPr/>
        </p:nvSpPr>
        <p:spPr>
          <a:xfrm>
            <a:off x="1403648" y="0"/>
            <a:ext cx="7427168" cy="1484784"/>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1900" b="1" dirty="0">
                <a:solidFill>
                  <a:srgbClr val="E6000F"/>
                </a:solidFill>
              </a:rPr>
              <a:t>Progress on </a:t>
            </a:r>
            <a:r>
              <a:rPr lang="en-US" sz="1900" b="1" dirty="0" smtClean="0">
                <a:solidFill>
                  <a:srgbClr val="E6000F"/>
                </a:solidFill>
              </a:rPr>
              <a:t>Vaccines</a:t>
            </a:r>
          </a:p>
          <a:p>
            <a:pPr algn="l"/>
            <a:endParaRPr lang="en-US" sz="1800" b="1" dirty="0"/>
          </a:p>
          <a:p>
            <a:pPr algn="l"/>
            <a:r>
              <a:rPr lang="en-US" sz="3600" b="1" dirty="0" smtClean="0"/>
              <a:t>Janssen Prophylactic Vaccine Development </a:t>
            </a:r>
            <a:r>
              <a:rPr lang="en-US" sz="3600" b="1" dirty="0" err="1" smtClean="0"/>
              <a:t>Programme</a:t>
            </a:r>
            <a:endParaRPr lang="en-US" sz="3600" b="1" dirty="0"/>
          </a:p>
        </p:txBody>
      </p:sp>
      <p:sp>
        <p:nvSpPr>
          <p:cNvPr id="3" name="Content Placeholder 2"/>
          <p:cNvSpPr>
            <a:spLocks noGrp="1"/>
          </p:cNvSpPr>
          <p:nvPr>
            <p:ph idx="1"/>
          </p:nvPr>
        </p:nvSpPr>
        <p:spPr>
          <a:xfrm>
            <a:off x="251520" y="1412776"/>
            <a:ext cx="8640960" cy="5445224"/>
          </a:xfrm>
        </p:spPr>
        <p:txBody>
          <a:bodyPr>
            <a:noAutofit/>
          </a:bodyPr>
          <a:lstStyle/>
          <a:p>
            <a:pPr marL="0" indent="0">
              <a:buNone/>
            </a:pPr>
            <a:endParaRPr lang="en-GB" sz="1600" u="sng" dirty="0" smtClean="0"/>
          </a:p>
          <a:p>
            <a:pPr lvl="0"/>
            <a:r>
              <a:rPr lang="en-GB" sz="1600" dirty="0" smtClean="0"/>
              <a:t>Ambitious </a:t>
            </a:r>
            <a:r>
              <a:rPr lang="en-GB" sz="1600" dirty="0"/>
              <a:t>research programme to develop a prime-boost vaccine that would act against a wide variety of HIV </a:t>
            </a:r>
            <a:r>
              <a:rPr lang="en-GB" sz="1600" dirty="0" smtClean="0"/>
              <a:t>subtypes</a:t>
            </a:r>
            <a:endParaRPr lang="en-US" sz="1600" dirty="0"/>
          </a:p>
          <a:p>
            <a:pPr lvl="0"/>
            <a:r>
              <a:rPr lang="en-GB" sz="1600" dirty="0"/>
              <a:t>Two or more prime doses of a ‘mosaic antigen’ made up of gene sequences from a wide variety of different HIV viruses in a viral shell, followed by two boost doses of HIV envelope </a:t>
            </a:r>
            <a:r>
              <a:rPr lang="en-GB" sz="1600" dirty="0" smtClean="0"/>
              <a:t>protein</a:t>
            </a:r>
            <a:endParaRPr lang="en-US" sz="1600" dirty="0"/>
          </a:p>
          <a:p>
            <a:pPr lvl="0"/>
            <a:r>
              <a:rPr lang="en-GB" sz="1600" dirty="0"/>
              <a:t>APPROACH study: </a:t>
            </a:r>
            <a:endParaRPr lang="en-GB" sz="1600" dirty="0" smtClean="0"/>
          </a:p>
          <a:p>
            <a:pPr lvl="1">
              <a:buFont typeface="Lucida Grande"/>
              <a:buChar char="-"/>
            </a:pPr>
            <a:r>
              <a:rPr lang="en-GB" sz="1600" dirty="0" smtClean="0"/>
              <a:t>Ad26</a:t>
            </a:r>
            <a:r>
              <a:rPr lang="en-GB" sz="1600" dirty="0"/>
              <a:t>.Mos.HIV and heterologous </a:t>
            </a:r>
            <a:r>
              <a:rPr lang="en-GB" sz="1600" dirty="0" smtClean="0"/>
              <a:t>regimens</a:t>
            </a:r>
          </a:p>
          <a:p>
            <a:pPr lvl="1">
              <a:buFont typeface="Lucida Grande"/>
              <a:buChar char="-"/>
            </a:pPr>
            <a:r>
              <a:rPr lang="en-GB" sz="1600" dirty="0" smtClean="0"/>
              <a:t>All </a:t>
            </a:r>
            <a:r>
              <a:rPr lang="en-GB" sz="1600" dirty="0"/>
              <a:t>400 </a:t>
            </a:r>
            <a:r>
              <a:rPr lang="en-GB" sz="1600" dirty="0" smtClean="0"/>
              <a:t>participants received </a:t>
            </a:r>
            <a:r>
              <a:rPr lang="en-GB" sz="1600" dirty="0"/>
              <a:t>their </a:t>
            </a:r>
            <a:r>
              <a:rPr lang="en-GB" sz="1600" dirty="0" smtClean="0"/>
              <a:t>3rdvaccination </a:t>
            </a:r>
            <a:r>
              <a:rPr lang="en-GB" sz="1600" dirty="0"/>
              <a:t>at 6</a:t>
            </a:r>
            <a:r>
              <a:rPr lang="en-GB" sz="1600" dirty="0" smtClean="0"/>
              <a:t> months</a:t>
            </a:r>
          </a:p>
          <a:p>
            <a:pPr lvl="1">
              <a:buFont typeface="Lucida Grande"/>
              <a:buChar char="-"/>
            </a:pPr>
            <a:r>
              <a:rPr lang="en-GB" sz="1600" dirty="0"/>
              <a:t>F</a:t>
            </a:r>
            <a:r>
              <a:rPr lang="en-GB" sz="1600" dirty="0" smtClean="0"/>
              <a:t>ollow </a:t>
            </a:r>
            <a:r>
              <a:rPr lang="en-GB" sz="1600" dirty="0"/>
              <a:t>up is to twelve </a:t>
            </a:r>
            <a:r>
              <a:rPr lang="en-GB" sz="1600" dirty="0" smtClean="0"/>
              <a:t>months</a:t>
            </a:r>
            <a:endParaRPr lang="en-US" sz="1600" dirty="0"/>
          </a:p>
          <a:p>
            <a:pPr lvl="0">
              <a:buFont typeface="Arial"/>
              <a:buChar char="•"/>
            </a:pPr>
            <a:r>
              <a:rPr lang="en-GB" sz="1600" dirty="0"/>
              <a:t>TRAVERSE study: </a:t>
            </a:r>
            <a:endParaRPr lang="en-GB" sz="1600" dirty="0" smtClean="0"/>
          </a:p>
          <a:p>
            <a:pPr lvl="1">
              <a:buFont typeface="Lucida Grande"/>
              <a:buChar char="-"/>
            </a:pPr>
            <a:r>
              <a:rPr lang="en-GB" sz="1600" dirty="0" smtClean="0"/>
              <a:t>Ad26</a:t>
            </a:r>
            <a:r>
              <a:rPr lang="en-GB" sz="1600" dirty="0"/>
              <a:t>.Mos4.HIV (4-valent) compared to Ad26.Mos.HIV (3-valent</a:t>
            </a:r>
            <a:r>
              <a:rPr lang="en-GB" sz="1600" dirty="0" smtClean="0"/>
              <a:t>)</a:t>
            </a:r>
          </a:p>
          <a:p>
            <a:pPr lvl="1">
              <a:buFont typeface="Lucida Grande"/>
              <a:buChar char="-"/>
            </a:pPr>
            <a:r>
              <a:rPr lang="en-GB" sz="1600" dirty="0" smtClean="0"/>
              <a:t>First </a:t>
            </a:r>
            <a:r>
              <a:rPr lang="en-GB" sz="1600" dirty="0"/>
              <a:t>of 198 participants </a:t>
            </a:r>
            <a:r>
              <a:rPr lang="en-GB" sz="1600" dirty="0" smtClean="0"/>
              <a:t>recruited</a:t>
            </a:r>
            <a:endParaRPr lang="en-US" sz="1600" dirty="0"/>
          </a:p>
          <a:p>
            <a:pPr lvl="0">
              <a:buFont typeface="Arial"/>
              <a:buChar char="•"/>
            </a:pPr>
            <a:r>
              <a:rPr lang="en-GB" sz="1600" dirty="0"/>
              <a:t>ASCENT study: </a:t>
            </a:r>
            <a:endParaRPr lang="en-GB" sz="1600" dirty="0" smtClean="0"/>
          </a:p>
          <a:p>
            <a:pPr lvl="1">
              <a:buFont typeface="Lucida Grande"/>
              <a:buChar char="-"/>
            </a:pPr>
            <a:r>
              <a:rPr lang="en-GB" sz="1600" dirty="0" smtClean="0"/>
              <a:t>Ad26</a:t>
            </a:r>
            <a:r>
              <a:rPr lang="en-GB" sz="1600" dirty="0"/>
              <a:t>.Mos4.HIV and Mosaic gp140+Clade C gp140 compared to Ad26.Mos4.HIV and Clade C gp140 </a:t>
            </a:r>
            <a:r>
              <a:rPr lang="en-GB" sz="1600" dirty="0" smtClean="0"/>
              <a:t>alone</a:t>
            </a:r>
          </a:p>
          <a:p>
            <a:pPr lvl="1">
              <a:buFont typeface="Lucida Grande"/>
              <a:buChar char="-"/>
            </a:pPr>
            <a:r>
              <a:rPr lang="en-GB" sz="1600" dirty="0" smtClean="0"/>
              <a:t>Opens </a:t>
            </a:r>
            <a:r>
              <a:rPr lang="en-GB" sz="1600" dirty="0"/>
              <a:t>quarter 4 </a:t>
            </a:r>
            <a:r>
              <a:rPr lang="en-GB" sz="1600" dirty="0" smtClean="0"/>
              <a:t>2016</a:t>
            </a:r>
          </a:p>
          <a:p>
            <a:pPr lvl="1">
              <a:buFont typeface="Lucida Grande"/>
              <a:buChar char="-"/>
            </a:pPr>
            <a:r>
              <a:rPr lang="en-GB" sz="1600" dirty="0" smtClean="0"/>
              <a:t>150 participants</a:t>
            </a:r>
            <a:endParaRPr lang="en-US" sz="1600" dirty="0"/>
          </a:p>
        </p:txBody>
      </p:sp>
      <p:sp>
        <p:nvSpPr>
          <p:cNvPr id="8" name="Rectangle 7">
            <a:hlinkClick r:id="rId4" action="ppaction://hlinksldjump"/>
          </p:cNvPr>
          <p:cNvSpPr/>
          <p:nvPr/>
        </p:nvSpPr>
        <p:spPr>
          <a:xfrm>
            <a:off x="251520" y="260648"/>
            <a:ext cx="864096" cy="9361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165039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7270</TotalTime>
  <Words>9617</Words>
  <Application>Microsoft Macintosh PowerPoint</Application>
  <PresentationFormat>On-screen Show (4:3)</PresentationFormat>
  <Paragraphs>577</Paragraphs>
  <Slides>34</Slides>
  <Notes>27</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IAS Toolkits Track A: Basic and Translational Science AIDS 2016 Highlights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Mona Dolan</dc:creator>
  <cp:lastModifiedBy>Irina</cp:lastModifiedBy>
  <cp:revision>326</cp:revision>
  <dcterms:created xsi:type="dcterms:W3CDTF">2015-07-06T08:16:27Z</dcterms:created>
  <dcterms:modified xsi:type="dcterms:W3CDTF">2017-02-09T17:42:28Z</dcterms:modified>
</cp:coreProperties>
</file>