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2.xml" ContentType="application/vnd.openxmlformats-officedocument.themeOverride+xml"/>
  <Override PartName="/ppt/drawings/drawing2.xml" ContentType="application/vnd.openxmlformats-officedocument.drawingml.chartshapes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3.xml" ContentType="application/vnd.openxmlformats-officedocument.themeOverride+xml"/>
  <Override PartName="/ppt/drawings/drawing3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notesMasterIdLst>
    <p:notesMasterId r:id="rId14"/>
  </p:notesMasterIdLst>
  <p:handoutMasterIdLst>
    <p:handoutMasterId r:id="rId15"/>
  </p:handoutMasterIdLst>
  <p:sldIdLst>
    <p:sldId id="257" r:id="rId3"/>
    <p:sldId id="265" r:id="rId4"/>
    <p:sldId id="263" r:id="rId5"/>
    <p:sldId id="266" r:id="rId6"/>
    <p:sldId id="271" r:id="rId7"/>
    <p:sldId id="267" r:id="rId8"/>
    <p:sldId id="270" r:id="rId9"/>
    <p:sldId id="269" r:id="rId10"/>
    <p:sldId id="272" r:id="rId11"/>
    <p:sldId id="268" r:id="rId12"/>
    <p:sldId id="258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C64EA"/>
    <a:srgbClr val="B00000"/>
    <a:srgbClr val="4443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28" autoAdjust="0"/>
    <p:restoredTop sz="76047" autoAdjust="0"/>
  </p:normalViewPr>
  <p:slideViewPr>
    <p:cSldViewPr snapToGrid="0">
      <p:cViewPr varScale="1">
        <p:scale>
          <a:sx n="52" d="100"/>
          <a:sy n="52" d="100"/>
        </p:scale>
        <p:origin x="1188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9" d="100"/>
          <a:sy n="89" d="100"/>
        </p:scale>
        <p:origin x="3788" y="4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E:\Work\Current%20work\ECOM%20Right%20to%20Health\ECOM%20Reg%20Consultation%20Tbilisi%202018\PPT%20on%20Cascade%20and%20FGA\graphs%20for%20Cascade%20PPT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2.xml"/><Relationship Id="rId1" Type="http://schemas.microsoft.com/office/2011/relationships/chartStyle" Target="style2.xml"/><Relationship Id="rId5" Type="http://schemas.openxmlformats.org/officeDocument/2006/relationships/chartUserShapes" Target="../drawings/drawing1.xml"/><Relationship Id="rId4" Type="http://schemas.openxmlformats.org/officeDocument/2006/relationships/package" Target="../embeddings/Microsoft_Excel_Worksheet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3.xml"/><Relationship Id="rId1" Type="http://schemas.microsoft.com/office/2011/relationships/chartStyle" Target="style3.xml"/><Relationship Id="rId5" Type="http://schemas.openxmlformats.org/officeDocument/2006/relationships/chartUserShapes" Target="../drawings/drawing2.xml"/><Relationship Id="rId4" Type="http://schemas.openxmlformats.org/officeDocument/2006/relationships/package" Target="../embeddings/Microsoft_Excel_Worksheet1.xlsx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4.xml"/><Relationship Id="rId1" Type="http://schemas.microsoft.com/office/2011/relationships/chartStyle" Target="style4.xml"/><Relationship Id="rId5" Type="http://schemas.openxmlformats.org/officeDocument/2006/relationships/chartUserShapes" Target="../drawings/drawing3.xml"/><Relationship Id="rId4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/>
              <a:t>HIV Service Cascade for MSM</a:t>
            </a:r>
          </a:p>
          <a:p>
            <a:pPr>
              <a:defRPr sz="1800"/>
            </a:pPr>
            <a:r>
              <a:rPr lang="en-US" sz="1800"/>
              <a:t>(% from HIV+MSM estimeted)</a:t>
            </a:r>
          </a:p>
        </c:rich>
      </c:tx>
      <c:layout>
        <c:manualLayout>
          <c:xMode val="edge"/>
          <c:yMode val="edge"/>
          <c:x val="0.35234055499434502"/>
          <c:y val="4.46218730977709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'Graph to PPT %%'!$B$2</c:f>
              <c:strCache>
                <c:ptCount val="1"/>
                <c:pt idx="0">
                  <c:v>Estimated Num om HIV+ MSM (100%)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rgbClr val="FF0000"/>
              </a:solidFill>
            </a:ln>
            <a:effectLst/>
            <a:sp3d>
              <a:contourClr>
                <a:srgbClr val="FF0000"/>
              </a:contourClr>
            </a:sp3d>
          </c:spPr>
          <c:invertIfNegative val="0"/>
          <c:cat>
            <c:strRef>
              <c:f>'Graph to PPT %%'!$A$3:$A$8</c:f>
              <c:strCache>
                <c:ptCount val="6"/>
                <c:pt idx="0">
                  <c:v>Armenia</c:v>
                </c:pt>
                <c:pt idx="1">
                  <c:v>Belarus</c:v>
                </c:pt>
                <c:pt idx="2">
                  <c:v>Georgia</c:v>
                </c:pt>
                <c:pt idx="3">
                  <c:v>Kyrgyzstan</c:v>
                </c:pt>
                <c:pt idx="4">
                  <c:v>Macedonia 1</c:v>
                </c:pt>
                <c:pt idx="5">
                  <c:v>Macedonia 2</c:v>
                </c:pt>
              </c:strCache>
            </c:strRef>
          </c:cat>
          <c:val>
            <c:numRef>
              <c:f>'Graph to PPT %%'!$B$3:$B$8</c:f>
              <c:numCache>
                <c:formatCode>General</c:formatCode>
                <c:ptCount val="6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  <c:pt idx="3">
                  <c:v>100</c:v>
                </c:pt>
                <c:pt idx="4">
                  <c:v>100</c:v>
                </c:pt>
                <c:pt idx="5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F82-4935-A29A-51356E02DBFD}"/>
            </c:ext>
          </c:extLst>
        </c:ser>
        <c:ser>
          <c:idx val="1"/>
          <c:order val="1"/>
          <c:tx>
            <c:strRef>
              <c:f>'Graph to PPT %%'!$C$2</c:f>
              <c:strCache>
                <c:ptCount val="1"/>
                <c:pt idx="0">
                  <c:v>Know their HIV+ status</c:v>
                </c:pt>
              </c:strCache>
            </c:strRef>
          </c:tx>
          <c:spPr>
            <a:solidFill>
              <a:srgbClr val="F98607"/>
            </a:solidFill>
            <a:ln>
              <a:noFill/>
            </a:ln>
            <a:effectLst/>
            <a:sp3d/>
          </c:spPr>
          <c:invertIfNegative val="0"/>
          <c:cat>
            <c:strRef>
              <c:f>'Graph to PPT %%'!$A$3:$A$8</c:f>
              <c:strCache>
                <c:ptCount val="6"/>
                <c:pt idx="0">
                  <c:v>Armenia</c:v>
                </c:pt>
                <c:pt idx="1">
                  <c:v>Belarus</c:v>
                </c:pt>
                <c:pt idx="2">
                  <c:v>Georgia</c:v>
                </c:pt>
                <c:pt idx="3">
                  <c:v>Kyrgyzstan</c:v>
                </c:pt>
                <c:pt idx="4">
                  <c:v>Macedonia 1</c:v>
                </c:pt>
                <c:pt idx="5">
                  <c:v>Macedonia 2</c:v>
                </c:pt>
              </c:strCache>
            </c:strRef>
          </c:cat>
          <c:val>
            <c:numRef>
              <c:f>'Graph to PPT %%'!$C$3:$C$8</c:f>
              <c:numCache>
                <c:formatCode>General</c:formatCode>
                <c:ptCount val="6"/>
                <c:pt idx="0">
                  <c:v>75</c:v>
                </c:pt>
                <c:pt idx="1">
                  <c:v>5.6</c:v>
                </c:pt>
                <c:pt idx="2">
                  <c:v>14</c:v>
                </c:pt>
                <c:pt idx="3">
                  <c:v>12.1</c:v>
                </c:pt>
                <c:pt idx="4">
                  <c:v>67</c:v>
                </c:pt>
                <c:pt idx="5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F82-4935-A29A-51356E02DBFD}"/>
            </c:ext>
          </c:extLst>
        </c:ser>
        <c:ser>
          <c:idx val="2"/>
          <c:order val="2"/>
          <c:tx>
            <c:strRef>
              <c:f>'Graph to PPT %%'!$D$2</c:f>
              <c:strCache>
                <c:ptCount val="1"/>
                <c:pt idx="0">
                  <c:v>On ARV Treatment</c:v>
                </c:pt>
              </c:strCache>
            </c:strRef>
          </c:tx>
          <c:spPr>
            <a:solidFill>
              <a:srgbClr val="FFFF00"/>
            </a:solidFill>
            <a:ln>
              <a:noFill/>
            </a:ln>
            <a:effectLst/>
            <a:sp3d/>
          </c:spPr>
          <c:invertIfNegative val="0"/>
          <c:cat>
            <c:strRef>
              <c:f>'Graph to PPT %%'!$A$3:$A$8</c:f>
              <c:strCache>
                <c:ptCount val="6"/>
                <c:pt idx="0">
                  <c:v>Armenia</c:v>
                </c:pt>
                <c:pt idx="1">
                  <c:v>Belarus</c:v>
                </c:pt>
                <c:pt idx="2">
                  <c:v>Georgia</c:v>
                </c:pt>
                <c:pt idx="3">
                  <c:v>Kyrgyzstan</c:v>
                </c:pt>
                <c:pt idx="4">
                  <c:v>Macedonia 1</c:v>
                </c:pt>
                <c:pt idx="5">
                  <c:v>Macedonia 2</c:v>
                </c:pt>
              </c:strCache>
            </c:strRef>
          </c:cat>
          <c:val>
            <c:numRef>
              <c:f>'Graph to PPT %%'!$D$3:$D$8</c:f>
              <c:numCache>
                <c:formatCode>General</c:formatCode>
                <c:ptCount val="6"/>
                <c:pt idx="0">
                  <c:v>55</c:v>
                </c:pt>
                <c:pt idx="1">
                  <c:v>4.5999999999999996</c:v>
                </c:pt>
                <c:pt idx="2">
                  <c:v>10.64</c:v>
                </c:pt>
                <c:pt idx="3">
                  <c:v>6.8</c:v>
                </c:pt>
                <c:pt idx="4">
                  <c:v>50.2</c:v>
                </c:pt>
                <c:pt idx="5">
                  <c:v>11.3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F82-4935-A29A-51356E02DBFD}"/>
            </c:ext>
          </c:extLst>
        </c:ser>
        <c:ser>
          <c:idx val="3"/>
          <c:order val="3"/>
          <c:tx>
            <c:strRef>
              <c:f>'Graph to PPT %%'!$E$2</c:f>
              <c:strCache>
                <c:ptCount val="1"/>
                <c:pt idx="0">
                  <c:v>Have undetectable VL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  <a:sp3d/>
          </c:spPr>
          <c:invertIfNegative val="0"/>
          <c:cat>
            <c:strRef>
              <c:f>'Graph to PPT %%'!$A$3:$A$8</c:f>
              <c:strCache>
                <c:ptCount val="6"/>
                <c:pt idx="0">
                  <c:v>Armenia</c:v>
                </c:pt>
                <c:pt idx="1">
                  <c:v>Belarus</c:v>
                </c:pt>
                <c:pt idx="2">
                  <c:v>Georgia</c:v>
                </c:pt>
                <c:pt idx="3">
                  <c:v>Kyrgyzstan</c:v>
                </c:pt>
                <c:pt idx="4">
                  <c:v>Macedonia 1</c:v>
                </c:pt>
                <c:pt idx="5">
                  <c:v>Macedonia 2</c:v>
                </c:pt>
              </c:strCache>
            </c:strRef>
          </c:cat>
          <c:val>
            <c:numRef>
              <c:f>'Graph to PPT %%'!$E$3:$E$8</c:f>
              <c:numCache>
                <c:formatCode>General</c:formatCode>
                <c:ptCount val="6"/>
                <c:pt idx="0">
                  <c:v>39</c:v>
                </c:pt>
                <c:pt idx="1">
                  <c:v>3.7</c:v>
                </c:pt>
                <c:pt idx="2">
                  <c:v>9.4</c:v>
                </c:pt>
                <c:pt idx="3">
                  <c:v>4.4000000000000004</c:v>
                </c:pt>
                <c:pt idx="4">
                  <c:v>44.5</c:v>
                </c:pt>
                <c:pt idx="5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F82-4935-A29A-51356E02DBF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91903136"/>
        <c:axId val="491907728"/>
        <c:axId val="0"/>
      </c:bar3DChart>
      <c:catAx>
        <c:axId val="4919031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91907728"/>
        <c:crosses val="autoZero"/>
        <c:auto val="1"/>
        <c:lblAlgn val="ctr"/>
        <c:lblOffset val="100"/>
        <c:noMultiLvlLbl val="0"/>
      </c:catAx>
      <c:valAx>
        <c:axId val="4919077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919031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egendEntry>
        <c:idx val="2"/>
        <c:txPr>
          <a:bodyPr rot="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egendEntry>
        <c:idx val="3"/>
        <c:txPr>
          <a:bodyPr rot="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/>
              <a:t>HIV cascade in MSM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1261017310686888"/>
          <c:y val="0.16230504498643791"/>
          <c:w val="0.84995421707990992"/>
          <c:h val="0.6536481878624826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rgbClr val="0070C0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70C0"/>
              </a:solidFill>
              <a:ln>
                <a:solidFill>
                  <a:srgbClr val="0070C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56F0-4C1E-A764-8DF7717CB163}"/>
              </c:ext>
            </c:extLst>
          </c:dPt>
          <c:dPt>
            <c:idx val="1"/>
            <c:invertIfNegative val="0"/>
            <c:bubble3D val="0"/>
            <c:spPr>
              <a:solidFill>
                <a:srgbClr val="0070C0"/>
              </a:solidFill>
              <a:ln>
                <a:solidFill>
                  <a:srgbClr val="0070C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56F0-4C1E-A764-8DF7717CB163}"/>
              </c:ext>
            </c:extLst>
          </c:dPt>
          <c:dPt>
            <c:idx val="2"/>
            <c:invertIfNegative val="0"/>
            <c:bubble3D val="0"/>
            <c:spPr>
              <a:solidFill>
                <a:srgbClr val="0070C0"/>
              </a:solidFill>
              <a:ln>
                <a:solidFill>
                  <a:srgbClr val="0070C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56F0-4C1E-A764-8DF7717CB163}"/>
              </c:ext>
            </c:extLst>
          </c:dPt>
          <c:dPt>
            <c:idx val="3"/>
            <c:invertIfNegative val="0"/>
            <c:bubble3D val="0"/>
            <c:spPr>
              <a:solidFill>
                <a:srgbClr val="0070C0"/>
              </a:solidFill>
              <a:ln>
                <a:solidFill>
                  <a:srgbClr val="0070C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56F0-4C1E-A764-8DF7717CB163}"/>
              </c:ext>
            </c:extLst>
          </c:dPt>
          <c:dLbls>
            <c:dLbl>
              <c:idx val="0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56F0-4C1E-A764-8DF7717CB163}"/>
                </c:ext>
              </c:extLst>
            </c:dLbl>
            <c:dLbl>
              <c:idx val="1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56F0-4C1E-A764-8DF7717CB163}"/>
                </c:ext>
              </c:extLst>
            </c:dLbl>
            <c:dLbl>
              <c:idx val="2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56F0-4C1E-A764-8DF7717CB163}"/>
                </c:ext>
              </c:extLst>
            </c:dLbl>
            <c:dLbl>
              <c:idx val="3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56F0-4C1E-A764-8DF7717CB16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Living with HIV</c:v>
                </c:pt>
                <c:pt idx="1">
                  <c:v>Diagnosed</c:v>
                </c:pt>
                <c:pt idx="2">
                  <c:v>on ARV treatment</c:v>
                </c:pt>
                <c:pt idx="3">
                  <c:v>Virally supressed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4490</c:v>
                </c:pt>
                <c:pt idx="1">
                  <c:v>640</c:v>
                </c:pt>
                <c:pt idx="2">
                  <c:v>479</c:v>
                </c:pt>
                <c:pt idx="3">
                  <c:v>422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56F0-4C1E-A764-8DF7717CB16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799363664"/>
        <c:axId val="-799357680"/>
      </c:barChart>
      <c:catAx>
        <c:axId val="-7993636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799357680"/>
        <c:crosses val="autoZero"/>
        <c:auto val="1"/>
        <c:lblAlgn val="ctr"/>
        <c:lblOffset val="100"/>
        <c:noMultiLvlLbl val="0"/>
      </c:catAx>
      <c:valAx>
        <c:axId val="-7993576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7993636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  <c:userShapes r:id="rId5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/>
              <a:t>HIV cascade in</a:t>
            </a:r>
            <a:r>
              <a:rPr lang="en-US" b="1" baseline="0"/>
              <a:t> genaral population</a:t>
            </a:r>
            <a:endParaRPr lang="en-US" b="1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8.9465587634878968E-2"/>
          <c:y val="0.15908730158730158"/>
          <c:w val="0.84333744456789472"/>
          <c:h val="0.6699865641794775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HIV cascade in MSM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rgbClr val="0070C0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70C0"/>
              </a:solidFill>
              <a:ln>
                <a:solidFill>
                  <a:srgbClr val="0070C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BFA3-43A8-A6D7-7972FA588BE4}"/>
              </c:ext>
            </c:extLst>
          </c:dPt>
          <c:dPt>
            <c:idx val="1"/>
            <c:invertIfNegative val="0"/>
            <c:bubble3D val="0"/>
            <c:spPr>
              <a:solidFill>
                <a:srgbClr val="0070C0"/>
              </a:solidFill>
              <a:ln>
                <a:solidFill>
                  <a:srgbClr val="0070C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BFA3-43A8-A6D7-7972FA588BE4}"/>
              </c:ext>
            </c:extLst>
          </c:dPt>
          <c:dPt>
            <c:idx val="2"/>
            <c:invertIfNegative val="0"/>
            <c:bubble3D val="0"/>
            <c:spPr>
              <a:solidFill>
                <a:srgbClr val="0070C0"/>
              </a:solidFill>
              <a:ln>
                <a:solidFill>
                  <a:srgbClr val="0070C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BFA3-43A8-A6D7-7972FA588BE4}"/>
              </c:ext>
            </c:extLst>
          </c:dPt>
          <c:dPt>
            <c:idx val="3"/>
            <c:invertIfNegative val="0"/>
            <c:bubble3D val="0"/>
            <c:spPr>
              <a:solidFill>
                <a:srgbClr val="0070C0"/>
              </a:solidFill>
              <a:ln>
                <a:solidFill>
                  <a:srgbClr val="0070C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BFA3-43A8-A6D7-7972FA588BE4}"/>
              </c:ext>
            </c:extLst>
          </c:dPt>
          <c:dLbls>
            <c:dLbl>
              <c:idx val="0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BFA3-43A8-A6D7-7972FA588BE4}"/>
                </c:ext>
              </c:extLst>
            </c:dLbl>
            <c:dLbl>
              <c:idx val="1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BFA3-43A8-A6D7-7972FA588BE4}"/>
                </c:ext>
              </c:extLst>
            </c:dLbl>
            <c:dLbl>
              <c:idx val="2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BFA3-43A8-A6D7-7972FA588BE4}"/>
                </c:ext>
              </c:extLst>
            </c:dLbl>
            <c:dLbl>
              <c:idx val="3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BFA3-43A8-A6D7-7972FA588BE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Living with HIV</c:v>
                </c:pt>
                <c:pt idx="1">
                  <c:v>Diagnosed</c:v>
                </c:pt>
                <c:pt idx="2">
                  <c:v>on ARV treatment</c:v>
                </c:pt>
                <c:pt idx="3">
                  <c:v>Virally supressed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10500</c:v>
                </c:pt>
                <c:pt idx="1">
                  <c:v>5090</c:v>
                </c:pt>
                <c:pt idx="2">
                  <c:v>4144</c:v>
                </c:pt>
                <c:pt idx="3">
                  <c:v>3703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BFA3-43A8-A6D7-7972FA588BE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801201936"/>
        <c:axId val="-801201392"/>
      </c:barChart>
      <c:catAx>
        <c:axId val="-8012019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801201392"/>
        <c:crosses val="autoZero"/>
        <c:auto val="1"/>
        <c:lblAlgn val="ctr"/>
        <c:lblOffset val="100"/>
        <c:noMultiLvlLbl val="0"/>
      </c:catAx>
      <c:valAx>
        <c:axId val="-8012013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8012019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  <c:userShapes r:id="rId5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/>
              <a:t>HIV cascade in</a:t>
            </a:r>
            <a:r>
              <a:rPr lang="en-US" b="1" baseline="0"/>
              <a:t> Men</a:t>
            </a:r>
            <a:endParaRPr lang="en-US" b="1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7.6595217264508603E-2"/>
          <c:y val="0.11940476190476192"/>
          <c:w val="0.8979418197725284"/>
          <c:h val="0.6977643419572554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HIV cascade in MSM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rgbClr val="0070C0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70C0"/>
              </a:solidFill>
              <a:ln>
                <a:solidFill>
                  <a:srgbClr val="0070C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77A3-4EE9-813B-B7C53FF10C8D}"/>
              </c:ext>
            </c:extLst>
          </c:dPt>
          <c:dPt>
            <c:idx val="1"/>
            <c:invertIfNegative val="0"/>
            <c:bubble3D val="0"/>
            <c:spPr>
              <a:solidFill>
                <a:srgbClr val="0070C0"/>
              </a:solidFill>
              <a:ln>
                <a:solidFill>
                  <a:srgbClr val="0070C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77A3-4EE9-813B-B7C53FF10C8D}"/>
              </c:ext>
            </c:extLst>
          </c:dPt>
          <c:dPt>
            <c:idx val="2"/>
            <c:invertIfNegative val="0"/>
            <c:bubble3D val="0"/>
            <c:spPr>
              <a:solidFill>
                <a:srgbClr val="0070C0"/>
              </a:solidFill>
              <a:ln>
                <a:solidFill>
                  <a:srgbClr val="0070C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77A3-4EE9-813B-B7C53FF10C8D}"/>
              </c:ext>
            </c:extLst>
          </c:dPt>
          <c:dPt>
            <c:idx val="3"/>
            <c:invertIfNegative val="0"/>
            <c:bubble3D val="0"/>
            <c:spPr>
              <a:solidFill>
                <a:srgbClr val="0070C0"/>
              </a:solidFill>
              <a:ln>
                <a:solidFill>
                  <a:srgbClr val="0070C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77A3-4EE9-813B-B7C53FF10C8D}"/>
              </c:ext>
            </c:extLst>
          </c:dPt>
          <c:dLbls>
            <c:dLbl>
              <c:idx val="0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77A3-4EE9-813B-B7C53FF10C8D}"/>
                </c:ext>
              </c:extLst>
            </c:dLbl>
            <c:dLbl>
              <c:idx val="1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77A3-4EE9-813B-B7C53FF10C8D}"/>
                </c:ext>
              </c:extLst>
            </c:dLbl>
            <c:dLbl>
              <c:idx val="2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77A3-4EE9-813B-B7C53FF10C8D}"/>
                </c:ext>
              </c:extLst>
            </c:dLbl>
            <c:dLbl>
              <c:idx val="3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77A3-4EE9-813B-B7C53FF10C8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Living with HIV</c:v>
                </c:pt>
                <c:pt idx="1">
                  <c:v>Diagnosed</c:v>
                </c:pt>
                <c:pt idx="2">
                  <c:v>on ARV treatment</c:v>
                </c:pt>
                <c:pt idx="3">
                  <c:v>Virally supressed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8400</c:v>
                </c:pt>
                <c:pt idx="1">
                  <c:v>3658</c:v>
                </c:pt>
                <c:pt idx="2">
                  <c:v>2811</c:v>
                </c:pt>
                <c:pt idx="3">
                  <c:v>2490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77A3-4EE9-813B-B7C53FF10C8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859609936"/>
        <c:axId val="-859607216"/>
      </c:barChart>
      <c:catAx>
        <c:axId val="-8596099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859607216"/>
        <c:crosses val="autoZero"/>
        <c:auto val="1"/>
        <c:lblAlgn val="ctr"/>
        <c:lblOffset val="100"/>
        <c:noMultiLvlLbl val="0"/>
      </c:catAx>
      <c:valAx>
        <c:axId val="-859607216"/>
        <c:scaling>
          <c:orientation val="minMax"/>
          <c:max val="1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8596099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  <c:userShapes r:id="rId5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0.18874</cdr:x>
      <cdr:y>0.64827</cdr:y>
    </cdr:from>
    <cdr:to>
      <cdr:x>0.39073</cdr:x>
      <cdr:y>0.84672</cdr:y>
    </cdr:to>
    <cdr:sp macro="" textlink="">
      <cdr:nvSpPr>
        <cdr:cNvPr id="4" name="Right Arrow 3"/>
        <cdr:cNvSpPr/>
      </cdr:nvSpPr>
      <cdr:spPr>
        <a:xfrm xmlns:a="http://schemas.openxmlformats.org/drawingml/2006/main">
          <a:off x="704335" y="1881428"/>
          <a:ext cx="753753" cy="575943"/>
        </a:xfrm>
        <a:prstGeom xmlns:a="http://schemas.openxmlformats.org/drawingml/2006/main" prst="rightArrow">
          <a:avLst/>
        </a:prstGeom>
        <a:solidFill xmlns:a="http://schemas.openxmlformats.org/drawingml/2006/main">
          <a:srgbClr val="FF0000"/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anchor="ctr"/>
        <a:lstStyle xmlns:a="http://schemas.openxmlformats.org/drawingml/2006/main"/>
        <a:p xmlns:a="http://schemas.openxmlformats.org/drawingml/2006/main">
          <a:pPr algn="ctr"/>
          <a:r>
            <a:rPr lang="en-US" sz="1600" b="1" dirty="0">
              <a:solidFill>
                <a:schemeClr val="bg1"/>
              </a:solidFill>
            </a:rPr>
            <a:t>14%</a:t>
          </a:r>
        </a:p>
      </cdr:txBody>
    </cdr:sp>
  </cdr:relSizeAnchor>
  <cdr:relSizeAnchor xmlns:cdr="http://schemas.openxmlformats.org/drawingml/2006/chartDrawing">
    <cdr:from>
      <cdr:x>0.47637</cdr:x>
      <cdr:y>0.64629</cdr:y>
    </cdr:from>
    <cdr:to>
      <cdr:x>0.6097</cdr:x>
      <cdr:y>0.84476</cdr:y>
    </cdr:to>
    <cdr:sp macro="" textlink="">
      <cdr:nvSpPr>
        <cdr:cNvPr id="5" name="Right Arrow 4"/>
        <cdr:cNvSpPr/>
      </cdr:nvSpPr>
      <cdr:spPr>
        <a:xfrm xmlns:a="http://schemas.openxmlformats.org/drawingml/2006/main">
          <a:off x="1777689" y="1875654"/>
          <a:ext cx="497553" cy="576001"/>
        </a:xfrm>
        <a:prstGeom xmlns:a="http://schemas.openxmlformats.org/drawingml/2006/main" prst="rightArrow">
          <a:avLst/>
        </a:prstGeom>
        <a:solidFill xmlns:a="http://schemas.openxmlformats.org/drawingml/2006/main">
          <a:srgbClr val="92D050"/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anchor="ctr"/>
        <a:lstStyle xmlns:a="http://schemas.openxmlformats.org/drawingml/2006/main"/>
        <a:p xmlns:a="http://schemas.openxmlformats.org/drawingml/2006/main">
          <a:pPr algn="ctr"/>
          <a:r>
            <a:rPr lang="en-US" sz="1100" b="1" dirty="0">
              <a:solidFill>
                <a:schemeClr val="tx1"/>
              </a:solidFill>
            </a:rPr>
            <a:t>75%</a:t>
          </a:r>
        </a:p>
      </cdr:txBody>
    </cdr:sp>
  </cdr:relSizeAnchor>
  <cdr:relSizeAnchor xmlns:cdr="http://schemas.openxmlformats.org/drawingml/2006/chartDrawing">
    <cdr:from>
      <cdr:x>0.68203</cdr:x>
      <cdr:y>0.64501</cdr:y>
    </cdr:from>
    <cdr:to>
      <cdr:x>0.81536</cdr:x>
      <cdr:y>0.84346</cdr:y>
    </cdr:to>
    <cdr:sp macro="" textlink="">
      <cdr:nvSpPr>
        <cdr:cNvPr id="6" name="Right Arrow 5"/>
        <cdr:cNvSpPr/>
      </cdr:nvSpPr>
      <cdr:spPr>
        <a:xfrm xmlns:a="http://schemas.openxmlformats.org/drawingml/2006/main">
          <a:off x="2545173" y="1871945"/>
          <a:ext cx="497553" cy="575943"/>
        </a:xfrm>
        <a:prstGeom xmlns:a="http://schemas.openxmlformats.org/drawingml/2006/main" prst="rightArrow">
          <a:avLst/>
        </a:prstGeom>
        <a:solidFill xmlns:a="http://schemas.openxmlformats.org/drawingml/2006/main">
          <a:srgbClr val="92D050"/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anchor="ctr"/>
        <a:lstStyle xmlns:a="http://schemas.openxmlformats.org/drawingml/2006/main"/>
        <a:p xmlns:a="http://schemas.openxmlformats.org/drawingml/2006/main">
          <a:pPr algn="ctr"/>
          <a:r>
            <a:rPr lang="en-US" sz="1100" b="1" dirty="0">
              <a:solidFill>
                <a:schemeClr val="tx1"/>
              </a:solidFill>
            </a:rPr>
            <a:t>88%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0.20615</cdr:x>
      <cdr:y>0.4465</cdr:y>
    </cdr:from>
    <cdr:to>
      <cdr:x>0.38031</cdr:x>
      <cdr:y>0.63578</cdr:y>
    </cdr:to>
    <cdr:sp macro="" textlink="">
      <cdr:nvSpPr>
        <cdr:cNvPr id="2" name="Right Arrow 1"/>
        <cdr:cNvSpPr/>
      </cdr:nvSpPr>
      <cdr:spPr>
        <a:xfrm xmlns:a="http://schemas.openxmlformats.org/drawingml/2006/main">
          <a:off x="827903" y="1295826"/>
          <a:ext cx="699399" cy="549330"/>
        </a:xfrm>
        <a:prstGeom xmlns:a="http://schemas.openxmlformats.org/drawingml/2006/main" prst="rightArrow">
          <a:avLst/>
        </a:prstGeom>
        <a:solidFill xmlns:a="http://schemas.openxmlformats.org/drawingml/2006/main">
          <a:srgbClr val="FFFF00"/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anchor="ctr"/>
        <a:lstStyle xmlns:a="http://schemas.openxmlformats.org/drawingml/2006/main"/>
        <a:p xmlns:a="http://schemas.openxmlformats.org/drawingml/2006/main">
          <a:pPr algn="ctr"/>
          <a:r>
            <a:rPr lang="en-US" sz="1600" b="1" dirty="0">
              <a:solidFill>
                <a:schemeClr val="tx1"/>
              </a:solidFill>
            </a:rPr>
            <a:t>48%</a:t>
          </a:r>
        </a:p>
      </cdr:txBody>
    </cdr:sp>
  </cdr:relSizeAnchor>
  <cdr:relSizeAnchor xmlns:cdr="http://schemas.openxmlformats.org/drawingml/2006/chartDrawing">
    <cdr:from>
      <cdr:x>0.68461</cdr:x>
      <cdr:y>0.55422</cdr:y>
    </cdr:from>
    <cdr:to>
      <cdr:x>0.80858</cdr:x>
      <cdr:y>0.74351</cdr:y>
    </cdr:to>
    <cdr:sp macro="" textlink="">
      <cdr:nvSpPr>
        <cdr:cNvPr id="3" name="Right Arrow 2"/>
        <cdr:cNvSpPr/>
      </cdr:nvSpPr>
      <cdr:spPr>
        <a:xfrm xmlns:a="http://schemas.openxmlformats.org/drawingml/2006/main">
          <a:off x="2749351" y="1608452"/>
          <a:ext cx="497857" cy="549359"/>
        </a:xfrm>
        <a:prstGeom xmlns:a="http://schemas.openxmlformats.org/drawingml/2006/main" prst="rightArrow">
          <a:avLst/>
        </a:prstGeom>
        <a:solidFill xmlns:a="http://schemas.openxmlformats.org/drawingml/2006/main">
          <a:srgbClr val="92D050"/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anchor="ctr"/>
        <a:lstStyle xmlns:a="http://schemas.openxmlformats.org/drawingml/2006/main"/>
        <a:p xmlns:a="http://schemas.openxmlformats.org/drawingml/2006/main">
          <a:pPr algn="ctr"/>
          <a:r>
            <a:rPr lang="en-US" sz="1100" b="1">
              <a:solidFill>
                <a:schemeClr val="tx1"/>
              </a:solidFill>
            </a:rPr>
            <a:t>89%</a:t>
          </a:r>
        </a:p>
      </cdr:txBody>
    </cdr:sp>
  </cdr:relSizeAnchor>
  <cdr:relSizeAnchor xmlns:cdr="http://schemas.openxmlformats.org/drawingml/2006/chartDrawing">
    <cdr:from>
      <cdr:x>0.46374</cdr:x>
      <cdr:y>0.5</cdr:y>
    </cdr:from>
    <cdr:to>
      <cdr:x>0.5877</cdr:x>
      <cdr:y>0.68929</cdr:y>
    </cdr:to>
    <cdr:sp macro="" textlink="">
      <cdr:nvSpPr>
        <cdr:cNvPr id="4" name="Right Arrow 3"/>
        <cdr:cNvSpPr/>
      </cdr:nvSpPr>
      <cdr:spPr>
        <a:xfrm xmlns:a="http://schemas.openxmlformats.org/drawingml/2006/main">
          <a:off x="1862338" y="1451103"/>
          <a:ext cx="497816" cy="549359"/>
        </a:xfrm>
        <a:prstGeom xmlns:a="http://schemas.openxmlformats.org/drawingml/2006/main" prst="rightArrow">
          <a:avLst/>
        </a:prstGeom>
        <a:solidFill xmlns:a="http://schemas.openxmlformats.org/drawingml/2006/main">
          <a:srgbClr val="92D050"/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anchor="ctr"/>
        <a:lstStyle xmlns:a="http://schemas.openxmlformats.org/drawingml/2006/main"/>
        <a:p xmlns:a="http://schemas.openxmlformats.org/drawingml/2006/main">
          <a:pPr algn="ctr"/>
          <a:r>
            <a:rPr lang="en-US" sz="1100" b="1" dirty="0">
              <a:solidFill>
                <a:schemeClr val="tx1"/>
              </a:solidFill>
            </a:rPr>
            <a:t>81%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0.21212</cdr:x>
      <cdr:y>0.46353</cdr:y>
    </cdr:from>
    <cdr:to>
      <cdr:x>0.40404</cdr:x>
      <cdr:y>0.66902</cdr:y>
    </cdr:to>
    <cdr:sp macro="" textlink="">
      <cdr:nvSpPr>
        <cdr:cNvPr id="2" name="Right Arrow 1"/>
        <cdr:cNvSpPr/>
      </cdr:nvSpPr>
      <cdr:spPr>
        <a:xfrm xmlns:a="http://schemas.openxmlformats.org/drawingml/2006/main">
          <a:off x="778476" y="1345259"/>
          <a:ext cx="704335" cy="596375"/>
        </a:xfrm>
        <a:prstGeom xmlns:a="http://schemas.openxmlformats.org/drawingml/2006/main" prst="rightArrow">
          <a:avLst/>
        </a:prstGeom>
        <a:solidFill xmlns:a="http://schemas.openxmlformats.org/drawingml/2006/main">
          <a:srgbClr val="FFFF00"/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anchor="ctr"/>
        <a:lstStyle xmlns:a="http://schemas.openxmlformats.org/drawingml/2006/main"/>
        <a:p xmlns:a="http://schemas.openxmlformats.org/drawingml/2006/main">
          <a:pPr algn="ctr"/>
          <a:r>
            <a:rPr lang="en-US" sz="1600" b="1" dirty="0">
              <a:solidFill>
                <a:schemeClr val="tx1"/>
              </a:solidFill>
            </a:rPr>
            <a:t>44%</a:t>
          </a:r>
        </a:p>
      </cdr:txBody>
    </cdr:sp>
  </cdr:relSizeAnchor>
  <cdr:relSizeAnchor xmlns:cdr="http://schemas.openxmlformats.org/drawingml/2006/chartDrawing">
    <cdr:from>
      <cdr:x>0.71879</cdr:x>
      <cdr:y>0.55505</cdr:y>
    </cdr:from>
    <cdr:to>
      <cdr:x>0.84813</cdr:x>
      <cdr:y>0.76054</cdr:y>
    </cdr:to>
    <cdr:sp macro="" textlink="">
      <cdr:nvSpPr>
        <cdr:cNvPr id="3" name="Right Arrow 2"/>
        <cdr:cNvSpPr/>
      </cdr:nvSpPr>
      <cdr:spPr>
        <a:xfrm xmlns:a="http://schemas.openxmlformats.org/drawingml/2006/main">
          <a:off x="2637928" y="1610858"/>
          <a:ext cx="474673" cy="596375"/>
        </a:xfrm>
        <a:prstGeom xmlns:a="http://schemas.openxmlformats.org/drawingml/2006/main" prst="rightArrow">
          <a:avLst/>
        </a:prstGeom>
        <a:solidFill xmlns:a="http://schemas.openxmlformats.org/drawingml/2006/main">
          <a:srgbClr val="92D050"/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anchor="ctr"/>
        <a:lstStyle xmlns:a="http://schemas.openxmlformats.org/drawingml/2006/main"/>
        <a:p xmlns:a="http://schemas.openxmlformats.org/drawingml/2006/main">
          <a:pPr algn="ctr"/>
          <a:r>
            <a:rPr lang="en-US" sz="1050" b="1" dirty="0">
              <a:solidFill>
                <a:schemeClr val="tx1"/>
              </a:solidFill>
            </a:rPr>
            <a:t>89%</a:t>
          </a:r>
        </a:p>
      </cdr:txBody>
    </cdr:sp>
  </cdr:relSizeAnchor>
  <cdr:relSizeAnchor xmlns:cdr="http://schemas.openxmlformats.org/drawingml/2006/chartDrawing">
    <cdr:from>
      <cdr:x>0.5</cdr:x>
      <cdr:y>0.53801</cdr:y>
    </cdr:from>
    <cdr:to>
      <cdr:x>0.62934</cdr:x>
      <cdr:y>0.7435</cdr:y>
    </cdr:to>
    <cdr:sp macro="" textlink="">
      <cdr:nvSpPr>
        <cdr:cNvPr id="4" name="Right Arrow 3"/>
        <cdr:cNvSpPr/>
      </cdr:nvSpPr>
      <cdr:spPr>
        <a:xfrm xmlns:a="http://schemas.openxmlformats.org/drawingml/2006/main">
          <a:off x="1834978" y="1561431"/>
          <a:ext cx="474672" cy="596375"/>
        </a:xfrm>
        <a:prstGeom xmlns:a="http://schemas.openxmlformats.org/drawingml/2006/main" prst="rightArrow">
          <a:avLst/>
        </a:prstGeom>
        <a:solidFill xmlns:a="http://schemas.openxmlformats.org/drawingml/2006/main">
          <a:srgbClr val="92D050"/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anchor="ctr"/>
        <a:lstStyle xmlns:a="http://schemas.openxmlformats.org/drawingml/2006/main"/>
        <a:p xmlns:a="http://schemas.openxmlformats.org/drawingml/2006/main">
          <a:pPr algn="ctr"/>
          <a:r>
            <a:rPr lang="en-US" sz="1100" b="1" dirty="0">
              <a:solidFill>
                <a:schemeClr val="tx1"/>
              </a:solidFill>
            </a:rPr>
            <a:t>77%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14350D-3152-46D6-9947-E749D9CC4E67}" type="datetimeFigureOut">
              <a:rPr lang="ru-RU" smtClean="0"/>
              <a:t>31.05.2018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5F9C61-120B-4B53-A0C9-52D225B24E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24508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95A89D-A563-4039-BAFF-2089F3244730}" type="datetimeFigureOut">
              <a:rPr lang="en-US" smtClean="0"/>
              <a:t>5/31/2018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4472A7-1FE3-427E-8C1C-77778FF8E2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7010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4472A7-1FE3-427E-8C1C-77778FF8E2F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9473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В рамках работы, качеству данных уделялось</a:t>
            </a:r>
            <a:r>
              <a:rPr lang="ru-RU" baseline="0" dirty="0" smtClean="0"/>
              <a:t> отдельное внимание. Кроме того, что инструмент ставит жесткие критерии для качества данных, которые ложатся в основу каскада, одной из задач исследования является оценить доступность и качество имевшихся в стране на момент исследования данных об услугах для МСМ.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Мы уверены, что успешная </a:t>
            </a:r>
            <a:r>
              <a:rPr lang="ru-RU" dirty="0" err="1" smtClean="0"/>
              <a:t>адвокация</a:t>
            </a:r>
            <a:r>
              <a:rPr lang="ru-RU" dirty="0" smtClean="0"/>
              <a:t> может быть</a:t>
            </a:r>
            <a:r>
              <a:rPr lang="ru-RU" baseline="0" dirty="0" smtClean="0"/>
              <a:t> только на основе качественных данных.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4472A7-1FE3-427E-8C1C-77778FF8E2F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06415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Это</a:t>
            </a:r>
            <a:r>
              <a:rPr lang="ru-RU" baseline="0" dirty="0" smtClean="0"/>
              <a:t> сводная таблица основных показателей, из которых складывается каскад.</a:t>
            </a:r>
          </a:p>
          <a:p>
            <a:r>
              <a:rPr lang="ru-RU" baseline="0" dirty="0" smtClean="0"/>
              <a:t>Далее, чтобы было удобнее, мы увидим эти данные в </a:t>
            </a:r>
            <a:r>
              <a:rPr lang="ru-RU" baseline="0" smtClean="0"/>
              <a:t>графическом виде.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4472A7-1FE3-427E-8C1C-77778FF8E2F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9947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Как видно, на</a:t>
            </a:r>
            <a:r>
              <a:rPr lang="ru-RU" baseline="0" dirty="0" smtClean="0"/>
              <a:t> данный момент, </a:t>
            </a:r>
            <a:r>
              <a:rPr lang="ru-RU" dirty="0" smtClean="0"/>
              <a:t>для большинства стран самой значительной является проблема привлечения МСМ к тестированию.</a:t>
            </a:r>
            <a:endParaRPr lang="ru-RU" baseline="0" dirty="0" smtClean="0"/>
          </a:p>
          <a:p>
            <a:endParaRPr lang="ru-RU" baseline="0" dirty="0" smtClean="0"/>
          </a:p>
          <a:p>
            <a:r>
              <a:rPr lang="ru-RU" baseline="0" dirty="0" smtClean="0"/>
              <a:t>На остальных этапах каскада показатели значительно лучше, Так, в среднем примерно 70 процентов всех, МСМ, кто знает о своем положительном ВИЧ статусе, получают АРВ терапию, и более чем у 70% из получающих терапию достигнута неопределяемая вирусная нагрузка.</a:t>
            </a:r>
          </a:p>
          <a:p>
            <a:r>
              <a:rPr lang="ru-RU" baseline="0" dirty="0" smtClean="0"/>
              <a:t>Исключение составляет лишь Армения, где, по данным Республиканского центра СПИД, оценочное число ВИЧ+ МСМ равно 100. Из них, информацию о своем ВИЧ статусе имеют 75 человек, получают АРВ терапию 55 человека, и у 39 достигнута неопределяемая вирусная нагрузка.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4472A7-1FE3-427E-8C1C-77778FF8E2F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70882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Сравнивая доступность</a:t>
            </a:r>
            <a:r>
              <a:rPr lang="ru-RU" baseline="0" dirty="0" smtClean="0"/>
              <a:t> и эффективность услуг тестирования и лечения для разных групп, мы видим, что существенное отличие существует именно на этапе тестирования. То есть на том этапе, который считается «входом» в услуги лечения. И, похоже, этот вход для МСМ – закрыт.</a:t>
            </a:r>
          </a:p>
          <a:p>
            <a:r>
              <a:rPr lang="ru-RU" baseline="0" dirty="0" smtClean="0"/>
              <a:t>При этом, конечно, важно отметить, что эта работа недостаточно эффективна для всех групп населения. То есть тут мы видим пример равенства в отсутствии доступа…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4472A7-1FE3-427E-8C1C-77778FF8E2F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0835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82473" y="677752"/>
            <a:ext cx="7472218" cy="123417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 smtClean="0"/>
              <a:t>Click to edit Master title style</a:t>
            </a:r>
            <a:endParaRPr lang="ru-R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82472" y="2641600"/>
            <a:ext cx="7472219" cy="2641600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93A3F-D388-495A-80A3-27347EDA45EE}" type="slidenum">
              <a:rPr lang="ru-RU" smtClean="0"/>
              <a:t>‹#›</a:t>
            </a:fld>
            <a:endParaRPr lang="ru-RU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3393" y="6336868"/>
            <a:ext cx="384607" cy="3846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65109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272472"/>
            <a:ext cx="3932237" cy="1087541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ru-RU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6"/>
            <a:ext cx="6172200" cy="455849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3473638"/>
            <a:ext cx="3932237" cy="207227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8FC3D0E-14D6-43FD-81B9-FCDF4BC4B857}" type="datetimeFigureOut">
              <a:rPr lang="ru-RU" smtClean="0"/>
              <a:t>31.05.2018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93A3F-D388-495A-80A3-27347EDA45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50415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27830" y="2348222"/>
            <a:ext cx="10525970" cy="312735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8FC3D0E-14D6-43FD-81B9-FCDF4BC4B857}" type="datetimeFigureOut">
              <a:rPr lang="ru-RU" smtClean="0"/>
              <a:t>31.05.2018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93A3F-D388-495A-80A3-27347EDA45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63052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294116"/>
            <a:ext cx="9144000" cy="1605414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05738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93A3F-D388-495A-80A3-27347EDA45EE}" type="slidenum">
              <a:rPr lang="ru-RU" smtClean="0"/>
              <a:t>‹#›</a:t>
            </a:fld>
            <a:endParaRPr lang="ru-RU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3393" y="6336868"/>
            <a:ext cx="384607" cy="3846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54284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294116"/>
            <a:ext cx="9144000" cy="1605414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05738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93A3F-D388-495A-80A3-27347EDA45EE}" type="slidenum">
              <a:rPr lang="ru-RU" smtClean="0"/>
              <a:t>‹#›</a:t>
            </a:fld>
            <a:endParaRPr lang="ru-RU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3393" y="6336868"/>
            <a:ext cx="384607" cy="3846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46712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93A3F-D388-495A-80A3-27347EDA45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9900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2321169"/>
            <a:ext cx="10515600" cy="2241306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8FC3D0E-14D6-43FD-81B9-FCDF4BC4B857}" type="datetimeFigureOut">
              <a:rPr lang="ru-RU" smtClean="0"/>
              <a:t>31.05.2018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93A3F-D388-495A-80A3-27347EDA45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67672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8FC3D0E-14D6-43FD-81B9-FCDF4BC4B857}" type="datetimeFigureOut">
              <a:rPr lang="ru-RU" smtClean="0"/>
              <a:t>31.05.2018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93A3F-D388-495A-80A3-27347EDA45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478518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8FC3D0E-14D6-43FD-81B9-FCDF4BC4B857}" type="datetimeFigureOut">
              <a:rPr lang="ru-RU" smtClean="0"/>
              <a:t>31.05.2018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93A3F-D388-495A-80A3-27347EDA45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363580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8FC3D0E-14D6-43FD-81B9-FCDF4BC4B857}" type="datetimeFigureOut">
              <a:rPr lang="ru-RU" smtClean="0"/>
              <a:t>31.05.2018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93A3F-D388-495A-80A3-27347EDA45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545055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8FC3D0E-14D6-43FD-81B9-FCDF4BC4B857}" type="datetimeFigureOut">
              <a:rPr lang="ru-RU" smtClean="0"/>
              <a:t>31.05.2018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93A3F-D388-495A-80A3-27347EDA45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7468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294116"/>
            <a:ext cx="9144000" cy="1605414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05738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93A3F-D388-495A-80A3-27347EDA45EE}" type="slidenum">
              <a:rPr lang="ru-RU" smtClean="0"/>
              <a:t>‹#›</a:t>
            </a:fld>
            <a:endParaRPr lang="ru-RU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3393" y="6336868"/>
            <a:ext cx="384607" cy="3846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4441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321169"/>
            <a:ext cx="3932237" cy="964449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3338372"/>
            <a:ext cx="3932237" cy="2530616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8FC3D0E-14D6-43FD-81B9-FCDF4BC4B857}" type="datetimeFigureOut">
              <a:rPr lang="ru-RU" smtClean="0"/>
              <a:t>31.05.2018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93A3F-D388-495A-80A3-27347EDA45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056303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272472"/>
            <a:ext cx="3932237" cy="1087541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ru-RU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3473638"/>
            <a:ext cx="3932237" cy="239535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8FC3D0E-14D6-43FD-81B9-FCDF4BC4B857}" type="datetimeFigureOut">
              <a:rPr lang="ru-RU" smtClean="0"/>
              <a:t>31.05.2018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93A3F-D388-495A-80A3-27347EDA45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012336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8FC3D0E-14D6-43FD-81B9-FCDF4BC4B857}" type="datetimeFigureOut">
              <a:rPr lang="ru-RU" smtClean="0"/>
              <a:t>31.05.2018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93A3F-D388-495A-80A3-27347EDA45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808430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8FC3D0E-14D6-43FD-81B9-FCDF4BC4B857}" type="datetimeFigureOut">
              <a:rPr lang="ru-RU" smtClean="0"/>
              <a:t>31.05.2018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93A3F-D388-495A-80A3-27347EDA45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4860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29892" y="180404"/>
            <a:ext cx="7723908" cy="1803708"/>
          </a:xfrm>
        </p:spPr>
        <p:txBody>
          <a:bodyPr>
            <a:normAutofit/>
          </a:bodyPr>
          <a:lstStyle>
            <a:lvl1pPr>
              <a:defRPr sz="38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830" y="2348222"/>
            <a:ext cx="10525970" cy="3143590"/>
          </a:xfrm>
        </p:spPr>
        <p:txBody>
          <a:bodyPr/>
          <a:lstStyle>
            <a:lvl1pPr>
              <a:defRPr sz="2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85800" indent="-228600">
              <a:buFont typeface="Calibri" panose="020F0502020204030204" pitchFamily="34" charset="0"/>
              <a:buChar char="‐"/>
              <a:defRPr sz="2200">
                <a:solidFill>
                  <a:schemeClr val="tx1">
                    <a:lumMod val="50000"/>
                    <a:lumOff val="50000"/>
                  </a:schemeClr>
                </a:solidFill>
              </a:defRPr>
            </a:lvl2pPr>
            <a:lvl3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3pPr>
            <a:lvl4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4pPr>
            <a:lvl5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93A3F-D388-495A-80A3-27347EDA45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35896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2321169"/>
            <a:ext cx="10515600" cy="2241306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967275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8FC3D0E-14D6-43FD-81B9-FCDF4BC4B857}" type="datetimeFigureOut">
              <a:rPr lang="ru-RU" smtClean="0"/>
              <a:t>31.05.2018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93A3F-D388-495A-80A3-27347EDA45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0917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348220"/>
            <a:ext cx="5181600" cy="324639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348219"/>
            <a:ext cx="5181600" cy="324639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8FC3D0E-14D6-43FD-81B9-FCDF4BC4B857}" type="datetimeFigureOut">
              <a:rPr lang="ru-RU" smtClean="0"/>
              <a:t>31.05.2018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93A3F-D388-495A-80A3-27347EDA45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12348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0368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0368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8FC3D0E-14D6-43FD-81B9-FCDF4BC4B857}" type="datetimeFigureOut">
              <a:rPr lang="ru-RU" smtClean="0"/>
              <a:t>31.05.2018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93A3F-D388-495A-80A3-27347EDA45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33220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8FC3D0E-14D6-43FD-81B9-FCDF4BC4B857}" type="datetimeFigureOut">
              <a:rPr lang="ru-RU" smtClean="0"/>
              <a:t>31.05.2018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93A3F-D388-495A-80A3-27347EDA45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12596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8FC3D0E-14D6-43FD-81B9-FCDF4BC4B857}" type="datetimeFigureOut">
              <a:rPr lang="ru-RU" smtClean="0"/>
              <a:t>31.05.2018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93A3F-D388-495A-80A3-27347EDA45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7642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321169"/>
            <a:ext cx="3932237" cy="964449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61800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3338372"/>
            <a:ext cx="3932237" cy="226706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8FC3D0E-14D6-43FD-81B9-FCDF4BC4B857}" type="datetimeFigureOut">
              <a:rPr lang="ru-RU" smtClean="0"/>
              <a:t>31.05.2018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93A3F-D388-495A-80A3-27347EDA45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56454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18" Type="http://schemas.openxmlformats.org/officeDocument/2006/relationships/image" Target="../media/image6.jpeg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9.png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jpeg"/><Relationship Id="rId20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7.gi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18" Type="http://schemas.openxmlformats.org/officeDocument/2006/relationships/image" Target="../media/image5.png"/><Relationship Id="rId3" Type="http://schemas.openxmlformats.org/officeDocument/2006/relationships/slideLayout" Target="../slideLayouts/slideLayout14.xml"/><Relationship Id="rId21" Type="http://schemas.openxmlformats.org/officeDocument/2006/relationships/image" Target="../media/image1.jpeg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image" Target="../media/image4.jpeg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12.jpeg"/><Relationship Id="rId20" Type="http://schemas.openxmlformats.org/officeDocument/2006/relationships/image" Target="../media/image7.gif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1.png"/><Relationship Id="rId10" Type="http://schemas.openxmlformats.org/officeDocument/2006/relationships/slideLayout" Target="../slideLayouts/slideLayout21.xml"/><Relationship Id="rId19" Type="http://schemas.openxmlformats.org/officeDocument/2006/relationships/image" Target="../media/image6.jpeg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0.png"/><Relationship Id="rId22" Type="http://schemas.openxmlformats.org/officeDocument/2006/relationships/image" Target="../media/image8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39057" y="6176962"/>
            <a:ext cx="829970" cy="663807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327528">
            <a:off x="120595" y="5514212"/>
            <a:ext cx="11968375" cy="94435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49580" y="180404"/>
            <a:ext cx="7604219" cy="18037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ru-R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830" y="2348222"/>
            <a:ext cx="10525970" cy="34706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5105" y="6374822"/>
            <a:ext cx="6957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593A3F-D388-495A-80A3-27347EDA45EE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6993" y="6238480"/>
            <a:ext cx="1729071" cy="60228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6064" y="6505165"/>
            <a:ext cx="1185727" cy="146463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1504" y="6381507"/>
            <a:ext cx="393780" cy="39378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4997" y="6356350"/>
            <a:ext cx="571918" cy="379815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0057" y="6381507"/>
            <a:ext cx="734634" cy="343465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3393" y="6336868"/>
            <a:ext cx="384607" cy="384607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189" y="193958"/>
            <a:ext cx="3267808" cy="1865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00879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44434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928133" y="365125"/>
            <a:ext cx="7425666" cy="18037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ru-R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830" y="2348221"/>
            <a:ext cx="10525970" cy="38287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97038" y="6356350"/>
            <a:ext cx="6957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593A3F-D388-495A-80A3-27347EDA45EE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916" y="0"/>
            <a:ext cx="3706217" cy="2163506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437670">
            <a:off x="-31" y="5063322"/>
            <a:ext cx="12246730" cy="3255999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8304" y="6298001"/>
            <a:ext cx="1666938" cy="580646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6064" y="6505165"/>
            <a:ext cx="1185727" cy="146463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1504" y="6381507"/>
            <a:ext cx="393780" cy="393780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 userDrawn="1"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4997" y="6356350"/>
            <a:ext cx="571918" cy="379815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 userDrawn="1"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0057" y="6381507"/>
            <a:ext cx="734634" cy="343465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 userDrawn="1"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39057" y="6176962"/>
            <a:ext cx="829970" cy="663807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 userDrawn="1"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3393" y="6336868"/>
            <a:ext cx="384607" cy="3846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9666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2248405"/>
            <a:ext cx="10515600" cy="1742828"/>
          </a:xfrm>
        </p:spPr>
        <p:txBody>
          <a:bodyPr>
            <a:noAutofit/>
          </a:bodyPr>
          <a:lstStyle/>
          <a:p>
            <a:pPr algn="ctr"/>
            <a:r>
              <a:rPr lang="ru-RU" sz="48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Каскад услуг для МСМ в связи с ВИЧ  и Оценка пробелов в финансировании</a:t>
            </a:r>
            <a:endParaRPr lang="ru-RU" sz="48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317611"/>
            <a:ext cx="10515600" cy="967275"/>
          </a:xfrm>
        </p:spPr>
        <p:txBody>
          <a:bodyPr>
            <a:noAutofit/>
          </a:bodyPr>
          <a:lstStyle/>
          <a:p>
            <a:pPr algn="ctr"/>
            <a:r>
              <a:rPr lang="ru-RU" sz="2800" i="1" dirty="0" smtClean="0">
                <a:solidFill>
                  <a:srgbClr val="C00000"/>
                </a:solidFill>
              </a:rPr>
              <a:t>Инструменты, которые ЛГБТ сообщество может использовать для </a:t>
            </a:r>
            <a:r>
              <a:rPr lang="ru-RU" sz="2800" i="1" dirty="0" err="1" smtClean="0">
                <a:solidFill>
                  <a:srgbClr val="C00000"/>
                </a:solidFill>
              </a:rPr>
              <a:t>адвокации</a:t>
            </a:r>
            <a:r>
              <a:rPr lang="ru-RU" sz="2800" i="1" dirty="0" smtClean="0">
                <a:solidFill>
                  <a:srgbClr val="C00000"/>
                </a:solidFill>
              </a:rPr>
              <a:t>, лидерства и значимого участия в управлении программами охраны здоровья</a:t>
            </a:r>
            <a:endParaRPr lang="ru-RU" sz="2800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6629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Оценка пробелов в финансировании</a:t>
            </a:r>
            <a:r>
              <a:rPr lang="ru-RU" b="1" dirty="0" smtClean="0"/>
              <a:t>: инструмент и план работы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7719"/>
            <a:ext cx="9267568" cy="3657600"/>
          </a:xfrm>
        </p:spPr>
        <p:txBody>
          <a:bodyPr>
            <a:normAutofit fontScale="92500" lnSpcReduction="10000"/>
          </a:bodyPr>
          <a:lstStyle/>
          <a:p>
            <a:pPr lvl="1"/>
            <a:r>
              <a:rPr lang="ru-RU" b="1" dirty="0" smtClean="0"/>
              <a:t>Цель: оценить </a:t>
            </a:r>
            <a:r>
              <a:rPr lang="ru-RU" dirty="0" smtClean="0"/>
              <a:t>объем средств, недостающих для обеспечения МСМ и транс людей комплексными и качественными услугами на основе рекомендаций ВОЗ.</a:t>
            </a:r>
            <a:r>
              <a:rPr lang="en-GB" dirty="0" smtClean="0"/>
              <a:t> </a:t>
            </a:r>
            <a:r>
              <a:rPr lang="ru-RU" dirty="0" smtClean="0"/>
              <a:t>Тем самым можно будет оценить, насколько эффективно правительство инвестирует в национальные действия для противодействия ВИЧ-инфекции.</a:t>
            </a:r>
          </a:p>
          <a:p>
            <a:pPr lvl="1">
              <a:spcBef>
                <a:spcPts val="1200"/>
              </a:spcBef>
            </a:pPr>
            <a:r>
              <a:rPr lang="ru-RU" b="1" dirty="0" smtClean="0"/>
              <a:t>Метод: сбор и анализ </a:t>
            </a:r>
            <a:r>
              <a:rPr lang="ru-RU" dirty="0" smtClean="0"/>
              <a:t>имеющихся в странах данных о стоимости услуг (на 1 клиента) и анализ недостающего финансирования на основе данных о размере социальной группы и информации о существующем финансировании.</a:t>
            </a:r>
          </a:p>
          <a:p>
            <a:pPr>
              <a:spcBef>
                <a:spcPts val="1200"/>
              </a:spcBef>
            </a:pPr>
            <a:r>
              <a:rPr lang="ru-RU" dirty="0" smtClean="0"/>
              <a:t>Инструмент разработан. Проведен тренинг для национальных команд по сбору данных и подготовке отчета. </a:t>
            </a:r>
          </a:p>
          <a:p>
            <a:r>
              <a:rPr lang="ru-RU" dirty="0" smtClean="0"/>
              <a:t>Данные собираются (готовы 3 национальных отчета). </a:t>
            </a:r>
            <a:r>
              <a:rPr lang="ru-RU" dirty="0"/>
              <a:t>После завершения работы в </a:t>
            </a:r>
            <a:r>
              <a:rPr lang="ru-RU" dirty="0" smtClean="0"/>
              <a:t>странах, </a:t>
            </a:r>
            <a:r>
              <a:rPr lang="ru-RU" dirty="0"/>
              <a:t>будет подготовлен </a:t>
            </a:r>
            <a:r>
              <a:rPr lang="ru-RU" b="1" dirty="0"/>
              <a:t>региональный обзор</a:t>
            </a:r>
            <a:r>
              <a:rPr lang="ru-RU" dirty="0"/>
              <a:t>.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0660049">
            <a:off x="10282371" y="1660318"/>
            <a:ext cx="2511926" cy="4445263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3829689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700988"/>
            <a:ext cx="9144000" cy="1605414"/>
          </a:xfrm>
        </p:spPr>
        <p:txBody>
          <a:bodyPr/>
          <a:lstStyle/>
          <a:p>
            <a:r>
              <a:rPr lang="ru-RU" dirty="0" smtClean="0"/>
              <a:t>Спасибо за ваше участие!</a:t>
            </a:r>
            <a:endParaRPr lang="ru-R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16194" y="3719378"/>
            <a:ext cx="7751805" cy="1548919"/>
          </a:xfrm>
        </p:spPr>
        <p:txBody>
          <a:bodyPr>
            <a:noAutofit/>
          </a:bodyPr>
          <a:lstStyle/>
          <a:p>
            <a:pPr algn="l">
              <a:spcBef>
                <a:spcPts val="600"/>
              </a:spcBef>
            </a:pPr>
            <a:r>
              <a:rPr lang="ru-RU" sz="1800" dirty="0" smtClean="0">
                <a:solidFill>
                  <a:schemeClr val="bg1">
                    <a:lumMod val="75000"/>
                  </a:schemeClr>
                </a:solidFill>
              </a:rPr>
              <a:t>Геннадий </a:t>
            </a:r>
            <a:r>
              <a:rPr lang="ru-RU" sz="1800" dirty="0" err="1" smtClean="0">
                <a:solidFill>
                  <a:schemeClr val="bg1">
                    <a:lumMod val="75000"/>
                  </a:schemeClr>
                </a:solidFill>
              </a:rPr>
              <a:t>Рощупкин</a:t>
            </a:r>
            <a:r>
              <a:rPr lang="ru-RU" sz="1800" dirty="0" smtClean="0">
                <a:solidFill>
                  <a:schemeClr val="bg1">
                    <a:lumMod val="75000"/>
                  </a:schemeClr>
                </a:solidFill>
              </a:rPr>
              <a:t>, ЕКОМ,</a:t>
            </a:r>
          </a:p>
          <a:p>
            <a:pPr algn="l">
              <a:spcBef>
                <a:spcPts val="600"/>
              </a:spcBef>
            </a:pPr>
            <a:r>
              <a:rPr lang="ru-RU" sz="1800" dirty="0" smtClean="0">
                <a:solidFill>
                  <a:schemeClr val="bg1">
                    <a:lumMod val="75000"/>
                  </a:schemeClr>
                </a:solidFill>
              </a:rPr>
              <a:t>Координатор по развитию систем здоровья сообществ,</a:t>
            </a:r>
            <a:endParaRPr lang="en-GB" sz="1800" dirty="0" smtClean="0">
              <a:solidFill>
                <a:schemeClr val="bg1">
                  <a:lumMod val="75000"/>
                </a:schemeClr>
              </a:solidFill>
            </a:endParaRPr>
          </a:p>
          <a:p>
            <a:pPr algn="l">
              <a:spcBef>
                <a:spcPts val="600"/>
              </a:spcBef>
            </a:pPr>
            <a:endParaRPr lang="ru-RU" sz="1800" dirty="0" smtClean="0"/>
          </a:p>
          <a:p>
            <a:pPr algn="l">
              <a:spcBef>
                <a:spcPts val="0"/>
              </a:spcBef>
            </a:pPr>
            <a:r>
              <a:rPr lang="en-GB" sz="1800" b="1" dirty="0" smtClean="0">
                <a:solidFill>
                  <a:srgbClr val="00B0F0"/>
                </a:solidFill>
              </a:rPr>
              <a:t>www.ecom.ngo</a:t>
            </a:r>
          </a:p>
          <a:p>
            <a:pPr algn="l">
              <a:spcBef>
                <a:spcPts val="600"/>
              </a:spcBef>
            </a:pPr>
            <a:r>
              <a:rPr lang="en-US" sz="1800" b="1" dirty="0">
                <a:solidFill>
                  <a:srgbClr val="00B0F0"/>
                </a:solidFill>
              </a:rPr>
              <a:t>www.facebook.com/ecom.ngo/</a:t>
            </a:r>
            <a:endParaRPr lang="ru-RU" sz="1800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7140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Инструменты для </a:t>
            </a:r>
            <a:r>
              <a:rPr lang="ru-RU" b="1" dirty="0" err="1" smtClean="0"/>
              <a:t>адвокации</a:t>
            </a:r>
            <a:r>
              <a:rPr lang="ru-RU" b="1" dirty="0" smtClean="0"/>
              <a:t>, лидерства и участия в управлении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В рамках проекта «Право на здоровье» ЕКОМ разработал инструменты, позволяющие организациям ЛГБТ сообщества собирать качественные данные о доступности и качестве услуг, а также об эффективности гос. и других инвестиций в услуги профилактики и лечения ВИЧ среди МСМ и транс людей:</a:t>
            </a:r>
          </a:p>
          <a:p>
            <a:pPr lvl="1"/>
            <a:endParaRPr lang="ru-RU" sz="2400" dirty="0">
              <a:solidFill>
                <a:srgbClr val="B00000"/>
              </a:solidFill>
            </a:endParaRPr>
          </a:p>
          <a:p>
            <a:pPr lvl="1"/>
            <a:r>
              <a:rPr lang="ru-RU" sz="2400" dirty="0" smtClean="0">
                <a:solidFill>
                  <a:srgbClr val="B00000"/>
                </a:solidFill>
              </a:rPr>
              <a:t>Каскад непрерывной помощи для МСМ в связи </a:t>
            </a:r>
            <a:r>
              <a:rPr lang="ru-RU" sz="2400" smtClean="0">
                <a:solidFill>
                  <a:srgbClr val="B00000"/>
                </a:solidFill>
              </a:rPr>
              <a:t>с ВИЧ  </a:t>
            </a:r>
            <a:endParaRPr lang="ru-RU" sz="2400" dirty="0" smtClean="0">
              <a:solidFill>
                <a:srgbClr val="B00000"/>
              </a:solidFill>
            </a:endParaRPr>
          </a:p>
          <a:p>
            <a:pPr lvl="1">
              <a:spcBef>
                <a:spcPts val="1200"/>
              </a:spcBef>
            </a:pPr>
            <a:r>
              <a:rPr lang="ru-RU" sz="2400" dirty="0">
                <a:solidFill>
                  <a:srgbClr val="B00000"/>
                </a:solidFill>
              </a:rPr>
              <a:t>О</a:t>
            </a:r>
            <a:r>
              <a:rPr lang="ru-RU" sz="2400" dirty="0" smtClean="0">
                <a:solidFill>
                  <a:srgbClr val="B00000"/>
                </a:solidFill>
              </a:rPr>
              <a:t>ценка пробелов в финансировании услуг профилактики и лечения ВИЧ среди МСМ и транс людей</a:t>
            </a:r>
            <a:endParaRPr lang="en-US" sz="2400" dirty="0">
              <a:solidFill>
                <a:srgbClr val="B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4779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Каскад услуг: </a:t>
            </a:r>
            <a:r>
              <a:rPr lang="ru-RU" b="1" dirty="0" smtClean="0">
                <a:solidFill>
                  <a:srgbClr val="C00000"/>
                </a:solidFill>
              </a:rPr>
              <a:t>цель и задачи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u="sng" dirty="0" smtClean="0"/>
              <a:t>Цель</a:t>
            </a:r>
            <a:r>
              <a:rPr lang="ru-RU" dirty="0" smtClean="0"/>
              <a:t>: Усиление </a:t>
            </a:r>
            <a:r>
              <a:rPr lang="ru-RU" dirty="0" err="1" smtClean="0"/>
              <a:t>адвокационного</a:t>
            </a:r>
            <a:r>
              <a:rPr lang="ru-RU" dirty="0" smtClean="0"/>
              <a:t> и исследовательского потенциала организаций сообщества </a:t>
            </a:r>
            <a:endParaRPr lang="ru-RU" dirty="0"/>
          </a:p>
          <a:p>
            <a:pPr lvl="1"/>
            <a:r>
              <a:rPr lang="ru-RU" u="sng" dirty="0" smtClean="0"/>
              <a:t>Задача 1 (программная)</a:t>
            </a:r>
            <a:r>
              <a:rPr lang="ru-RU" dirty="0" smtClean="0"/>
              <a:t>: Повышение качества данных, используемых организациями сообщества для </a:t>
            </a:r>
            <a:r>
              <a:rPr lang="ru-RU" dirty="0" err="1" smtClean="0"/>
              <a:t>адвокации</a:t>
            </a:r>
            <a:r>
              <a:rPr lang="ru-RU" dirty="0" smtClean="0"/>
              <a:t>, а так же для планирования своей собственной работы.</a:t>
            </a:r>
          </a:p>
          <a:p>
            <a:pPr lvl="1"/>
            <a:r>
              <a:rPr lang="ru-RU" u="sng" dirty="0" smtClean="0"/>
              <a:t>Задача 2 (техническая)</a:t>
            </a:r>
            <a:r>
              <a:rPr lang="ru-RU" dirty="0" smtClean="0"/>
              <a:t>: </a:t>
            </a:r>
            <a:r>
              <a:rPr lang="ru-RU" dirty="0" err="1" smtClean="0"/>
              <a:t>Дезагрегация</a:t>
            </a:r>
            <a:r>
              <a:rPr lang="ru-RU" dirty="0" smtClean="0"/>
              <a:t> данных о МСМ и транс людях из «общего» каскада лечения ВИЧ-инфекции (т.н. «90-90-90»)</a:t>
            </a:r>
          </a:p>
          <a:p>
            <a:pPr lvl="1"/>
            <a:r>
              <a:rPr lang="ru-RU" u="sng" dirty="0" smtClean="0"/>
              <a:t>Задача 3 (техническая)</a:t>
            </a:r>
            <a:r>
              <a:rPr lang="ru-RU" dirty="0" smtClean="0"/>
              <a:t>: Попытка построения каскад профилактических услуг (или каскад для одной из наиболее важных услуг, такой как ДКП, например)</a:t>
            </a:r>
          </a:p>
        </p:txBody>
      </p:sp>
    </p:spTree>
    <p:extLst>
      <p:ext uri="{BB962C8B-B14F-4D97-AF65-F5344CB8AC3E}">
        <p14:creationId xmlns:p14="http://schemas.microsoft.com/office/powerpoint/2010/main" val="3180336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Каскад услуг: </a:t>
            </a:r>
            <a:r>
              <a:rPr lang="ru-RU" b="1" dirty="0" smtClean="0">
                <a:solidFill>
                  <a:srgbClr val="C00000"/>
                </a:solidFill>
              </a:rPr>
              <a:t>инструмент и работа в странах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830" y="2348222"/>
            <a:ext cx="6388516" cy="3143590"/>
          </a:xfrm>
        </p:spPr>
        <p:txBody>
          <a:bodyPr/>
          <a:lstStyle/>
          <a:p>
            <a:r>
              <a:rPr lang="ru-RU" b="1" dirty="0" smtClean="0"/>
              <a:t>Подготовлено</a:t>
            </a:r>
            <a:r>
              <a:rPr lang="ru-RU" dirty="0" smtClean="0"/>
              <a:t> «Руководство по составлению, анализу и использованию каскада непрерывной помощи для МСМ в связи с ВИЧ»,</a:t>
            </a:r>
          </a:p>
          <a:p>
            <a:r>
              <a:rPr lang="ru-RU" dirty="0" smtClean="0"/>
              <a:t> </a:t>
            </a:r>
            <a:r>
              <a:rPr lang="ru-RU" b="1" dirty="0" smtClean="0"/>
              <a:t>Проведен</a:t>
            </a:r>
            <a:r>
              <a:rPr lang="ru-RU" dirty="0" smtClean="0"/>
              <a:t> тренинг национальных команд для сборки каскада,</a:t>
            </a:r>
          </a:p>
          <a:p>
            <a:r>
              <a:rPr lang="ru-RU" b="1" dirty="0" smtClean="0"/>
              <a:t>Собраны</a:t>
            </a:r>
            <a:r>
              <a:rPr lang="ru-RU" dirty="0" smtClean="0"/>
              <a:t> данные в </a:t>
            </a:r>
            <a:r>
              <a:rPr lang="ru-RU" dirty="0"/>
              <a:t>5</a:t>
            </a:r>
            <a:r>
              <a:rPr lang="ru-RU" dirty="0" smtClean="0"/>
              <a:t> странах: Армении, Беларуси, Грузии, Кыргызстане и Македонии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0898010">
            <a:off x="8089721" y="1502819"/>
            <a:ext cx="4416098" cy="261811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91846" y="2768721"/>
            <a:ext cx="4416098" cy="308720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193305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800" b="1" dirty="0"/>
              <a:t>Каскад. Результаты: </a:t>
            </a:r>
            <a:r>
              <a:rPr lang="ru-RU" sz="3800" b="1" dirty="0">
                <a:solidFill>
                  <a:srgbClr val="C00000"/>
                </a:solidFill>
              </a:rPr>
              <a:t>охват услугами</a:t>
            </a:r>
            <a:endParaRPr lang="en-US" sz="3800" dirty="0">
              <a:solidFill>
                <a:srgbClr val="C00000"/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17269578"/>
              </p:ext>
            </p:extLst>
          </p:nvPr>
        </p:nvGraphicFramePr>
        <p:xfrm>
          <a:off x="729050" y="2100647"/>
          <a:ext cx="10503244" cy="343517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75062">
                  <a:extLst>
                    <a:ext uri="{9D8B030D-6E8A-4147-A177-3AD203B41FA5}">
                      <a16:colId xmlns:a16="http://schemas.microsoft.com/office/drawing/2014/main" val="899193471"/>
                    </a:ext>
                  </a:extLst>
                </a:gridCol>
                <a:gridCol w="1554697">
                  <a:extLst>
                    <a:ext uri="{9D8B030D-6E8A-4147-A177-3AD203B41FA5}">
                      <a16:colId xmlns:a16="http://schemas.microsoft.com/office/drawing/2014/main" val="1218095448"/>
                    </a:ext>
                  </a:extLst>
                </a:gridCol>
                <a:gridCol w="1554697">
                  <a:extLst>
                    <a:ext uri="{9D8B030D-6E8A-4147-A177-3AD203B41FA5}">
                      <a16:colId xmlns:a16="http://schemas.microsoft.com/office/drawing/2014/main" val="3132290524"/>
                    </a:ext>
                  </a:extLst>
                </a:gridCol>
                <a:gridCol w="1554697">
                  <a:extLst>
                    <a:ext uri="{9D8B030D-6E8A-4147-A177-3AD203B41FA5}">
                      <a16:colId xmlns:a16="http://schemas.microsoft.com/office/drawing/2014/main" val="3507538628"/>
                    </a:ext>
                  </a:extLst>
                </a:gridCol>
                <a:gridCol w="1554697">
                  <a:extLst>
                    <a:ext uri="{9D8B030D-6E8A-4147-A177-3AD203B41FA5}">
                      <a16:colId xmlns:a16="http://schemas.microsoft.com/office/drawing/2014/main" val="4218932406"/>
                    </a:ext>
                  </a:extLst>
                </a:gridCol>
                <a:gridCol w="1554697">
                  <a:extLst>
                    <a:ext uri="{9D8B030D-6E8A-4147-A177-3AD203B41FA5}">
                      <a16:colId xmlns:a16="http://schemas.microsoft.com/office/drawing/2014/main" val="1216000149"/>
                    </a:ext>
                  </a:extLst>
                </a:gridCol>
                <a:gridCol w="1554697">
                  <a:extLst>
                    <a:ext uri="{9D8B030D-6E8A-4147-A177-3AD203B41FA5}">
                      <a16:colId xmlns:a16="http://schemas.microsoft.com/office/drawing/2014/main" val="1866677047"/>
                    </a:ext>
                  </a:extLst>
                </a:gridCol>
              </a:tblGrid>
              <a:tr h="1717589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Estimated number of MSM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Percent from adult male population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Estimated prevalence of HIV among MSM and number of HIV+ MSM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HIV+ MSM who know their HIV+ status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HIV+ MSM on ART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HIV+ MSM on ART with undetectable VL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831153342"/>
                  </a:ext>
                </a:extLst>
              </a:tr>
              <a:tr h="343518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>
                          <a:effectLst/>
                        </a:rPr>
                        <a:t>Armenia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solidFill>
                            <a:srgbClr val="0070C0"/>
                          </a:solidFill>
                          <a:effectLst/>
                        </a:rPr>
                        <a:t>12461</a:t>
                      </a:r>
                      <a:endParaRPr lang="en-US" sz="1400" b="1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>
                          <a:solidFill>
                            <a:srgbClr val="0070C0"/>
                          </a:solidFill>
                          <a:effectLst/>
                        </a:rPr>
                        <a:t>1,20%</a:t>
                      </a:r>
                      <a:endParaRPr lang="en-US" sz="1400" b="1" i="0" u="none" strike="noStrike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solidFill>
                            <a:srgbClr val="0070C0"/>
                          </a:solidFill>
                          <a:effectLst/>
                        </a:rPr>
                        <a:t>0,8%</a:t>
                      </a:r>
                      <a:r>
                        <a:rPr lang="en-US" sz="1400" b="1" u="none" strike="noStrike" dirty="0">
                          <a:effectLst/>
                        </a:rPr>
                        <a:t> / </a:t>
                      </a:r>
                      <a:r>
                        <a:rPr lang="en-US" sz="1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100</a:t>
                      </a:r>
                      <a:endParaRPr lang="en-US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75 / 75%</a:t>
                      </a:r>
                      <a:endParaRPr lang="en-US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>
                          <a:solidFill>
                            <a:srgbClr val="FF0000"/>
                          </a:solidFill>
                          <a:effectLst/>
                        </a:rPr>
                        <a:t>55 / 73,3%</a:t>
                      </a:r>
                      <a:endParaRPr lang="en-US" sz="14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>
                          <a:solidFill>
                            <a:srgbClr val="FF0000"/>
                          </a:solidFill>
                          <a:effectLst/>
                        </a:rPr>
                        <a:t>39 / 71%</a:t>
                      </a:r>
                      <a:endParaRPr lang="en-US" sz="14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527076094"/>
                  </a:ext>
                </a:extLst>
              </a:tr>
              <a:tr h="343518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>
                          <a:effectLst/>
                        </a:rPr>
                        <a:t>Belarus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solidFill>
                            <a:srgbClr val="0070C0"/>
                          </a:solidFill>
                          <a:effectLst/>
                        </a:rPr>
                        <a:t>60000</a:t>
                      </a:r>
                      <a:endParaRPr lang="en-US" sz="1400" b="1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solidFill>
                            <a:srgbClr val="0070C0"/>
                          </a:solidFill>
                          <a:effectLst/>
                        </a:rPr>
                        <a:t>1,40%</a:t>
                      </a:r>
                      <a:endParaRPr lang="en-US" sz="1400" b="1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solidFill>
                            <a:srgbClr val="0070C0"/>
                          </a:solidFill>
                          <a:effectLst/>
                        </a:rPr>
                        <a:t>7,7% </a:t>
                      </a:r>
                      <a:r>
                        <a:rPr lang="en-US" sz="1400" b="1" u="none" strike="noStrike" dirty="0">
                          <a:effectLst/>
                        </a:rPr>
                        <a:t>/</a:t>
                      </a:r>
                      <a:r>
                        <a:rPr lang="en-US" sz="1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 4621</a:t>
                      </a:r>
                      <a:endParaRPr lang="en-US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259 / 5,6%</a:t>
                      </a:r>
                      <a:endParaRPr lang="en-US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>
                          <a:solidFill>
                            <a:srgbClr val="FF0000"/>
                          </a:solidFill>
                          <a:effectLst/>
                        </a:rPr>
                        <a:t>211 / 81,5%</a:t>
                      </a:r>
                      <a:endParaRPr lang="en-US" sz="14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>
                          <a:solidFill>
                            <a:srgbClr val="FF0000"/>
                          </a:solidFill>
                          <a:effectLst/>
                        </a:rPr>
                        <a:t>172 / 81,5%</a:t>
                      </a:r>
                      <a:endParaRPr lang="en-US" sz="14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121443193"/>
                  </a:ext>
                </a:extLst>
              </a:tr>
              <a:tr h="343518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>
                          <a:effectLst/>
                        </a:rPr>
                        <a:t>Georgia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solidFill>
                            <a:srgbClr val="0070C0"/>
                          </a:solidFill>
                          <a:effectLst/>
                        </a:rPr>
                        <a:t>17200</a:t>
                      </a:r>
                      <a:endParaRPr lang="en-US" sz="1400" b="1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solidFill>
                            <a:srgbClr val="0070C0"/>
                          </a:solidFill>
                          <a:effectLst/>
                        </a:rPr>
                        <a:t>1,32%</a:t>
                      </a:r>
                      <a:endParaRPr lang="en-US" sz="1400" b="1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solidFill>
                            <a:srgbClr val="0070C0"/>
                          </a:solidFill>
                          <a:effectLst/>
                        </a:rPr>
                        <a:t>20,7%</a:t>
                      </a:r>
                      <a:r>
                        <a:rPr lang="en-US" sz="1400" b="1" u="none" strike="noStrike" dirty="0">
                          <a:effectLst/>
                        </a:rPr>
                        <a:t> / </a:t>
                      </a:r>
                      <a:r>
                        <a:rPr lang="en-US" sz="1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4490</a:t>
                      </a:r>
                      <a:endParaRPr lang="en-US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640 / 14%</a:t>
                      </a:r>
                      <a:endParaRPr lang="en-US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479 / 75%</a:t>
                      </a:r>
                      <a:endParaRPr lang="en-US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>
                          <a:solidFill>
                            <a:srgbClr val="FF0000"/>
                          </a:solidFill>
                          <a:effectLst/>
                        </a:rPr>
                        <a:t>422 / 88%</a:t>
                      </a:r>
                      <a:endParaRPr lang="en-US" sz="14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378292120"/>
                  </a:ext>
                </a:extLst>
              </a:tr>
              <a:tr h="343518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>
                          <a:effectLst/>
                        </a:rPr>
                        <a:t>Kyrgyzstan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solidFill>
                            <a:srgbClr val="0070C0"/>
                          </a:solidFill>
                          <a:effectLst/>
                        </a:rPr>
                        <a:t>16900</a:t>
                      </a:r>
                      <a:endParaRPr lang="en-US" sz="1400" b="1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solidFill>
                            <a:srgbClr val="0070C0"/>
                          </a:solidFill>
                          <a:effectLst/>
                        </a:rPr>
                        <a:t>1,20%</a:t>
                      </a:r>
                      <a:endParaRPr lang="en-US" sz="1400" b="1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solidFill>
                            <a:srgbClr val="0070C0"/>
                          </a:solidFill>
                          <a:effectLst/>
                        </a:rPr>
                        <a:t>6,6%</a:t>
                      </a:r>
                      <a:r>
                        <a:rPr lang="en-US" sz="1400" b="1" u="none" strike="noStrike" dirty="0">
                          <a:effectLst/>
                        </a:rPr>
                        <a:t> / </a:t>
                      </a:r>
                      <a:r>
                        <a:rPr lang="en-US" sz="1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1115</a:t>
                      </a:r>
                      <a:endParaRPr lang="en-US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>
                          <a:solidFill>
                            <a:srgbClr val="FF0000"/>
                          </a:solidFill>
                          <a:effectLst/>
                        </a:rPr>
                        <a:t>135 / 12,1%</a:t>
                      </a:r>
                      <a:endParaRPr lang="en-US" sz="14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76 / 56,3%</a:t>
                      </a:r>
                      <a:endParaRPr lang="en-US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49 / 64,5%</a:t>
                      </a:r>
                      <a:endParaRPr lang="en-US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26103809"/>
                  </a:ext>
                </a:extLst>
              </a:tr>
              <a:tr h="343518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>
                          <a:effectLst/>
                        </a:rPr>
                        <a:t>Macedonia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>
                          <a:solidFill>
                            <a:srgbClr val="0070C0"/>
                          </a:solidFill>
                          <a:effectLst/>
                        </a:rPr>
                        <a:t>20214</a:t>
                      </a:r>
                      <a:endParaRPr lang="en-US" sz="1400" b="1" i="0" u="none" strike="noStrike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400" b="1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  / 245 </a:t>
                      </a:r>
                      <a:r>
                        <a:rPr lang="en-US" sz="1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(or 1092)</a:t>
                      </a:r>
                      <a:endParaRPr lang="en-US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>
                          <a:solidFill>
                            <a:srgbClr val="FF0000"/>
                          </a:solidFill>
                          <a:effectLst/>
                        </a:rPr>
                        <a:t>165 / 15%</a:t>
                      </a:r>
                      <a:endParaRPr lang="en-US" sz="14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123 / 75%</a:t>
                      </a:r>
                      <a:endParaRPr lang="en-US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109 / 89%</a:t>
                      </a:r>
                      <a:endParaRPr lang="en-US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9396055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62621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800" b="1" dirty="0" smtClean="0"/>
              <a:t>Каскад. Результаты: </a:t>
            </a:r>
            <a:r>
              <a:rPr lang="ru-RU" sz="3800" b="1" dirty="0" smtClean="0">
                <a:solidFill>
                  <a:srgbClr val="C00000"/>
                </a:solidFill>
              </a:rPr>
              <a:t>охват услугами</a:t>
            </a:r>
            <a:endParaRPr lang="en-US" sz="3800" b="1" dirty="0">
              <a:solidFill>
                <a:srgbClr val="C00000"/>
              </a:solidFill>
            </a:endParaRP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68216255"/>
              </p:ext>
            </p:extLst>
          </p:nvPr>
        </p:nvGraphicFramePr>
        <p:xfrm>
          <a:off x="1198605" y="1984112"/>
          <a:ext cx="9551773" cy="3449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813325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2495775199"/>
              </p:ext>
            </p:extLst>
          </p:nvPr>
        </p:nvGraphicFramePr>
        <p:xfrm>
          <a:off x="7908324" y="2361769"/>
          <a:ext cx="3731741" cy="29022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itle 1"/>
          <p:cNvSpPr txBox="1">
            <a:spLocks/>
          </p:cNvSpPr>
          <p:nvPr/>
        </p:nvSpPr>
        <p:spPr>
          <a:xfrm>
            <a:off x="3620530" y="168048"/>
            <a:ext cx="8019534" cy="18037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800" b="1" dirty="0" smtClean="0"/>
              <a:t>Каскад. Результаты: </a:t>
            </a:r>
            <a:r>
              <a:rPr lang="ru-RU" sz="3800" b="1" dirty="0" smtClean="0">
                <a:solidFill>
                  <a:srgbClr val="C00000"/>
                </a:solidFill>
              </a:rPr>
              <a:t>МСМ в сравнении с др. группами (пример Грузии)</a:t>
            </a:r>
            <a:endParaRPr lang="en-US" sz="3800" b="1" dirty="0">
              <a:solidFill>
                <a:srgbClr val="C00000"/>
              </a:solidFill>
            </a:endParaRPr>
          </a:p>
        </p:txBody>
      </p:sp>
      <p:graphicFrame>
        <p:nvGraphicFramePr>
          <p:cNvPr id="8" name="Chart 7"/>
          <p:cNvGraphicFramePr/>
          <p:nvPr>
            <p:extLst>
              <p:ext uri="{D42A27DB-BD31-4B8C-83A1-F6EECF244321}">
                <p14:modId xmlns:p14="http://schemas.microsoft.com/office/powerpoint/2010/main" val="325312627"/>
              </p:ext>
            </p:extLst>
          </p:nvPr>
        </p:nvGraphicFramePr>
        <p:xfrm>
          <a:off x="0" y="2361770"/>
          <a:ext cx="4015947" cy="29022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9" name="Chart 8"/>
          <p:cNvGraphicFramePr/>
          <p:nvPr>
            <p:extLst>
              <p:ext uri="{D42A27DB-BD31-4B8C-83A1-F6EECF244321}">
                <p14:modId xmlns:p14="http://schemas.microsoft.com/office/powerpoint/2010/main" val="32847732"/>
              </p:ext>
            </p:extLst>
          </p:nvPr>
        </p:nvGraphicFramePr>
        <p:xfrm>
          <a:off x="4127157" y="2361769"/>
          <a:ext cx="3669957" cy="29022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21824199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800" b="1" dirty="0" smtClean="0"/>
              <a:t>Каскад. Результаты: </a:t>
            </a:r>
            <a:r>
              <a:rPr lang="ru-RU" sz="3800" b="1" dirty="0" smtClean="0">
                <a:solidFill>
                  <a:srgbClr val="C00000"/>
                </a:solidFill>
              </a:rPr>
              <a:t>качество данных</a:t>
            </a:r>
            <a:endParaRPr lang="en-US" sz="38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829" y="1984111"/>
            <a:ext cx="10886375" cy="3885348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</a:pPr>
            <a:r>
              <a:rPr lang="ru-RU" sz="1600" b="1" dirty="0" smtClean="0"/>
              <a:t>В странах </a:t>
            </a:r>
            <a:r>
              <a:rPr lang="ru-RU" sz="1600" dirty="0" smtClean="0"/>
              <a:t>есть базовые данные для формирования каскада, но могут отсутствовать данные, которые важные для анализа каскада: можно увидеть «провал» между этапами каскада, но сложно понять его причины.</a:t>
            </a:r>
          </a:p>
          <a:p>
            <a:pPr>
              <a:spcBef>
                <a:spcPts val="600"/>
              </a:spcBef>
            </a:pPr>
            <a:r>
              <a:rPr lang="ru-RU" sz="1600" b="1" dirty="0" smtClean="0"/>
              <a:t>При тестировании</a:t>
            </a:r>
            <a:r>
              <a:rPr lang="ru-RU" sz="1600" dirty="0" smtClean="0"/>
              <a:t>, МСМ часто скрывают от сотрудников медучреждений информацию о своем сексуальном поведении. То есть, реальный охват МСМ тестированием быть выше, чем показывает каскад. Но, если нет доверительных отношений, качество услуг может быть невысоким, что может вести к позднему началу лечения и рискам для приверженности к лечению.</a:t>
            </a:r>
          </a:p>
          <a:p>
            <a:pPr>
              <a:spcBef>
                <a:spcPts val="600"/>
              </a:spcBef>
            </a:pPr>
            <a:r>
              <a:rPr lang="ru-RU" sz="1600" b="1" dirty="0" smtClean="0"/>
              <a:t>Не всегда </a:t>
            </a:r>
            <a:r>
              <a:rPr lang="ru-RU" sz="1600" dirty="0" smtClean="0"/>
              <a:t>соблюдается процедура проведения </a:t>
            </a:r>
            <a:r>
              <a:rPr lang="en-GB" sz="1600" dirty="0" smtClean="0"/>
              <a:t>IBBS</a:t>
            </a:r>
            <a:r>
              <a:rPr lang="ru-RU" sz="1600" dirty="0" smtClean="0"/>
              <a:t>. Есть случаи, когда к исследованию, в качестве МСМ, привлекаются мужчины, не практикующие секс с мужчинами.</a:t>
            </a:r>
          </a:p>
          <a:p>
            <a:pPr>
              <a:spcBef>
                <a:spcPts val="600"/>
              </a:spcBef>
            </a:pPr>
            <a:r>
              <a:rPr lang="ru-RU" sz="1600" b="1" dirty="0" smtClean="0"/>
              <a:t>Оценка численности </a:t>
            </a:r>
            <a:r>
              <a:rPr lang="ru-RU" sz="1600" dirty="0" smtClean="0"/>
              <a:t>МСМ в странах не всегда проводится в соответствии с международными рекомендациями. Процесс не всегда прозрачен. Часто, у сообщества нет возможности значимо участвовать.</a:t>
            </a:r>
          </a:p>
          <a:p>
            <a:pPr>
              <a:spcBef>
                <a:spcPts val="600"/>
              </a:spcBef>
            </a:pPr>
            <a:r>
              <a:rPr lang="ru-RU" sz="1600" b="1" dirty="0" smtClean="0"/>
              <a:t>Часть МСМ</a:t>
            </a:r>
            <a:r>
              <a:rPr lang="ru-RU" sz="1600" dirty="0" smtClean="0"/>
              <a:t>, например </a:t>
            </a:r>
            <a:r>
              <a:rPr lang="ru-RU" sz="1600" dirty="0" err="1" smtClean="0"/>
              <a:t>внутр</a:t>
            </a:r>
            <a:r>
              <a:rPr lang="ru-RU" sz="1600" dirty="0" smtClean="0"/>
              <a:t>. и внеш. мигранты, не обращаются за помощью по месту фактического проживания, в том числе за тестированием, в силу того, что не имеют прав на бесплатную помощь. Это может искажать все данные, начиная с оценки численности.</a:t>
            </a:r>
          </a:p>
          <a:p>
            <a:pPr>
              <a:spcBef>
                <a:spcPts val="600"/>
              </a:spcBef>
            </a:pPr>
            <a:r>
              <a:rPr lang="ru-RU" sz="1600" b="1" dirty="0" smtClean="0">
                <a:solidFill>
                  <a:srgbClr val="C00000"/>
                </a:solidFill>
              </a:rPr>
              <a:t>Данных о транс </a:t>
            </a:r>
            <a:r>
              <a:rPr lang="ru-RU" sz="1600" dirty="0" smtClean="0">
                <a:solidFill>
                  <a:srgbClr val="C00000"/>
                </a:solidFill>
              </a:rPr>
              <a:t>людях почти нет.</a:t>
            </a:r>
          </a:p>
          <a:p>
            <a:pPr>
              <a:spcBef>
                <a:spcPts val="600"/>
              </a:spcBef>
            </a:pPr>
            <a:endParaRPr lang="en-US" sz="16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50299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Каскад: </a:t>
            </a:r>
            <a:r>
              <a:rPr lang="ru-RU" b="1" dirty="0" smtClean="0">
                <a:solidFill>
                  <a:srgbClr val="C00000"/>
                </a:solidFill>
              </a:rPr>
              <a:t>что дальше?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Региональный обзор на основе национальных отчетов, включая каскады профилактических услуг, которые сделали в части стран.</a:t>
            </a:r>
          </a:p>
          <a:p>
            <a:r>
              <a:rPr lang="ru-RU" dirty="0" smtClean="0"/>
              <a:t>Изучение полученного опыта для «полировки» инструмента.</a:t>
            </a:r>
          </a:p>
          <a:p>
            <a:r>
              <a:rPr lang="ru-RU" dirty="0" smtClean="0"/>
              <a:t>Планирование повторного исследования и технической помощи организациям для его проведения.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1205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2295</TotalTime>
  <Words>1145</Words>
  <Application>Microsoft Office PowerPoint</Application>
  <PresentationFormat>Widescreen</PresentationFormat>
  <Paragraphs>122</Paragraphs>
  <Slides>11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1_Office Theme</vt:lpstr>
      <vt:lpstr>Каскад услуг для МСМ в связи с ВИЧ  и Оценка пробелов в финансировании</vt:lpstr>
      <vt:lpstr>Инструменты для адвокации, лидерства и участия в управлении</vt:lpstr>
      <vt:lpstr>Каскад услуг: цель и задачи</vt:lpstr>
      <vt:lpstr>Каскад услуг: инструмент и работа в странах</vt:lpstr>
      <vt:lpstr>Каскад. Результаты: охват услугами</vt:lpstr>
      <vt:lpstr>Каскад. Результаты: охват услугами</vt:lpstr>
      <vt:lpstr>PowerPoint Presentation</vt:lpstr>
      <vt:lpstr>Каскад. Результаты: качество данных</vt:lpstr>
      <vt:lpstr>Каскад: что дальше?</vt:lpstr>
      <vt:lpstr>Оценка пробелов в финансировании: инструмент и план работы</vt:lpstr>
      <vt:lpstr>Спасибо за ваше участие!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Alexandr</dc:creator>
  <cp:lastModifiedBy>Gennady Rosh</cp:lastModifiedBy>
  <cp:revision>147</cp:revision>
  <dcterms:created xsi:type="dcterms:W3CDTF">2018-04-11T14:09:30Z</dcterms:created>
  <dcterms:modified xsi:type="dcterms:W3CDTF">2018-05-31T06:37:56Z</dcterms:modified>
</cp:coreProperties>
</file>