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6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500"/>
    <a:srgbClr val="E40521"/>
    <a:srgbClr val="69B42E"/>
    <a:srgbClr val="0084C8"/>
    <a:srgbClr val="971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93039" autoAdjust="0"/>
  </p:normalViewPr>
  <p:slideViewPr>
    <p:cSldViewPr snapToGrid="0">
      <p:cViewPr varScale="1">
        <p:scale>
          <a:sx n="55" d="100"/>
          <a:sy n="55" d="100"/>
        </p:scale>
        <p:origin x="108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E358D-A3B9-47E9-9D50-AAA8A0BC4F6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0E1AD-7EB8-4198-AE7A-A2C9A5CD6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5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0E1AD-7EB8-4198-AE7A-A2C9A5CD60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9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5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7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4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4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3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9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9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6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2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8E08-523D-43C2-98FB-E6DD4A053B8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E791F-14D6-4902-BD9D-4F9CE6CD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3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9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60083"/>
            <a:ext cx="13714183" cy="10800000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1524000" y="2042192"/>
            <a:ext cx="9144000" cy="164081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18500"/>
                </a:solidFill>
                <a:latin typeface="Exo 2 Semi Bold" panose="00000700000000000000" pitchFamily="2" charset="-52"/>
              </a:rPr>
              <a:t>Обучение государственных</a:t>
            </a:r>
            <a:br>
              <a:rPr lang="ru-RU" sz="4400" dirty="0" smtClean="0">
                <a:solidFill>
                  <a:srgbClr val="F18500"/>
                </a:solidFill>
                <a:latin typeface="Exo 2 Semi Bold" panose="00000700000000000000" pitchFamily="2" charset="-52"/>
              </a:rPr>
            </a:br>
            <a:r>
              <a:rPr lang="ru-RU" sz="4400" dirty="0" smtClean="0">
                <a:solidFill>
                  <a:srgbClr val="F18500"/>
                </a:solidFill>
                <a:latin typeface="Exo 2 Semi Bold" panose="00000700000000000000" pitchFamily="2" charset="-52"/>
              </a:rPr>
              <a:t>служащих</a:t>
            </a:r>
            <a:endParaRPr lang="en-US" sz="4400" dirty="0">
              <a:solidFill>
                <a:srgbClr val="F18500"/>
              </a:solidFill>
              <a:latin typeface="Exo 2 Semi Bold" panose="00000700000000000000" pitchFamily="2" charset="-52"/>
            </a:endParaRPr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55490"/>
            <a:ext cx="9144000" cy="13670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Exo 2 Semi Bold" panose="00000700000000000000" pitchFamily="2" charset="-52"/>
              </a:rPr>
              <a:t>по вопросам соблюдения  прав человека и противодействию стигматизации и дискриминации по отношению к </a:t>
            </a:r>
            <a:r>
              <a:rPr lang="ru-RU" dirty="0" err="1" smtClean="0">
                <a:latin typeface="Exo 2 Semi Bold" panose="00000700000000000000" pitchFamily="2" charset="-52"/>
              </a:rPr>
              <a:t>геям</a:t>
            </a:r>
            <a:r>
              <a:rPr lang="ru-RU" dirty="0" smtClean="0">
                <a:latin typeface="Exo 2 Semi Bold" panose="00000700000000000000" pitchFamily="2" charset="-52"/>
              </a:rPr>
              <a:t>, другим МСМ и транс* людям</a:t>
            </a:r>
            <a:endParaRPr lang="en-US" dirty="0">
              <a:latin typeface="Exo 2 Semi Bold" panose="00000700000000000000" pitchFamily="2" charset="-52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05" y="546180"/>
            <a:ext cx="2700338" cy="91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524000" y="1422026"/>
            <a:ext cx="9144000" cy="644899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chemeClr val="dk1"/>
                </a:solidFill>
                <a:latin typeface="Exo 2 Semi Bold" panose="00000700000000000000" pitchFamily="2" charset="-52"/>
                <a:ea typeface="Times New Roman"/>
                <a:cs typeface="Times New Roman"/>
                <a:sym typeface="Times New Roman"/>
              </a:rPr>
              <a:t>Трансгендерность</a:t>
            </a:r>
            <a:endParaRPr lang="en-US" sz="3600" dirty="0">
              <a:latin typeface="Exo 2 Semi Bold" panose="00000700000000000000" pitchFamily="2" charset="-52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152651" y="2697536"/>
            <a:ext cx="5362574" cy="2427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Состояние несовпадения присвоенного анатомического пола и гендерных ролей при рождении с самоидентификацией человека.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8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/>
            </a:r>
            <a:br>
              <a:rPr lang="ru-RU" sz="18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Некоторые транс* люди идентифицируют себя с полом, противоположным паспортному полу, другие имеют идентичности, выходящие за рамки бинарной </a:t>
            </a:r>
            <a:r>
              <a:rPr lang="ru-RU" sz="1800" dirty="0" err="1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гетеронормативной</a:t>
            </a:r>
            <a: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 системы.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4429" y="2859461"/>
            <a:ext cx="1784946" cy="202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671844" y="1507014"/>
            <a:ext cx="9144000" cy="798546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ru-RU" sz="3600" b="1" dirty="0" err="1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Гетеронормативность</a:t>
            </a:r>
            <a:endParaRPr lang="en-US" sz="3600" b="1" dirty="0">
              <a:latin typeface="Exo 2 Semi Bold" panose="00000700000000000000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24331" y="3125581"/>
            <a:ext cx="74390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000000"/>
              </a:buClr>
              <a:buSzPts val="2400"/>
            </a:pPr>
            <a:r>
              <a:rPr lang="ru-RU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В</a:t>
            </a:r>
            <a: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се люди гетеросексуальны</a:t>
            </a:r>
            <a:r>
              <a:rPr lang="ru-RU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!</a:t>
            </a:r>
            <a: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 </a:t>
            </a:r>
            <a:b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r>
              <a:rPr lang="ru-RU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Г</a:t>
            </a:r>
            <a: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ендерная идентичность </a:t>
            </a:r>
            <a:r>
              <a:rPr lang="ru-RU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= </a:t>
            </a:r>
            <a: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анатомическ</a:t>
            </a:r>
            <a:r>
              <a:rPr lang="ru-RU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ий пол!</a:t>
            </a:r>
          </a:p>
          <a:p>
            <a:pPr lvl="0" algn="ctr">
              <a:buClr>
                <a:srgbClr val="000000"/>
              </a:buClr>
              <a:buSzPts val="2400"/>
            </a:pPr>
            <a:endParaRPr lang="ru-RU" dirty="0"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rgbClr val="000000"/>
              </a:buClr>
              <a:buSzPts val="2400"/>
            </a:pPr>
            <a:r>
              <a:rPr lang="ru-RU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Е</a:t>
            </a:r>
            <a: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сть только два возможных варианта пола: мужчины и женщины</a:t>
            </a:r>
            <a:r>
              <a:rPr lang="ru-RU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!</a:t>
            </a:r>
            <a:endParaRPr lang="ru-RU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58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1524000" y="1422027"/>
            <a:ext cx="9144000" cy="63537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Exo 2 Semi Bold" panose="00000700000000000000" pitchFamily="2" charset="-52"/>
              </a:rPr>
              <a:t>Вопросы для обсуждения</a:t>
            </a:r>
            <a:endParaRPr lang="en-US" sz="3600" b="1" dirty="0">
              <a:latin typeface="Exo 2 Semi Bold" panose="00000700000000000000" pitchFamily="2" charset="-52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4543" y="2550163"/>
            <a:ext cx="535781" cy="535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3117" y="3493678"/>
            <a:ext cx="478631" cy="52786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4287" y="4496735"/>
            <a:ext cx="557213" cy="4922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30920" y="2554008"/>
            <a:ext cx="600075" cy="57066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35339" y="2533745"/>
            <a:ext cx="3551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Как Вы думаете, все ли люди вписываются в эту систему?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35339" y="3284127"/>
            <a:ext cx="37091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Какие ситуации могут возникнуть при несоответствии внешности и данных в паспорте?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35339" y="4295334"/>
            <a:ext cx="35510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Как следует обращаться к человеку, который сообщил, что он является транс* персоной?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3066" y="3508325"/>
            <a:ext cx="535781" cy="535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715124" y="2423842"/>
            <a:ext cx="4600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Кто из сотрудников правоохранительных органов (при необходимости) должен проводить личный досмотр транс* персоны?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715124" y="3458550"/>
            <a:ext cx="39852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Какие документы могут подтвердить, что человек является трансгендером?</a:t>
            </a:r>
          </a:p>
        </p:txBody>
      </p:sp>
    </p:spTree>
    <p:extLst>
      <p:ext uri="{BB962C8B-B14F-4D97-AF65-F5344CB8AC3E}">
        <p14:creationId xmlns:p14="http://schemas.microsoft.com/office/powerpoint/2010/main" val="7370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543050" y="1474592"/>
            <a:ext cx="9144000" cy="157340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Exo 2 Semi Bold" panose="00000700000000000000" pitchFamily="2" charset="-52"/>
              </a:rPr>
              <a:t>В чем сложность в реализации принципов равенства и </a:t>
            </a:r>
            <a:r>
              <a:rPr lang="ru-RU" sz="3600" b="1" dirty="0" err="1">
                <a:latin typeface="Exo 2 Semi Bold" panose="00000700000000000000" pitchFamily="2" charset="-52"/>
              </a:rPr>
              <a:t>недискриминации</a:t>
            </a:r>
            <a:r>
              <a:rPr lang="ru-RU" sz="3600" b="1" dirty="0">
                <a:latin typeface="Exo 2 Semi Bold" panose="00000700000000000000" pitchFamily="2" charset="-52"/>
              </a:rPr>
              <a:t>?</a:t>
            </a:r>
            <a:endParaRPr lang="en-US" sz="3600" dirty="0">
              <a:latin typeface="Exo 2 Semi Bold" panose="00000700000000000000" pitchFamily="2" charset="-52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3006653" y="3447768"/>
            <a:ext cx="7080322" cy="1703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упрощенном понимании гендерного равенства;</a:t>
            </a:r>
            <a:b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8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построении своих действий на гендерных стереотипах;</a:t>
            </a:r>
            <a:b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8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пренебрежении фактом, что гендер может быть влиятельным фактором правонарушения.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1129" y="3594501"/>
            <a:ext cx="178594" cy="1712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1129" y="4127685"/>
            <a:ext cx="178594" cy="1712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1129" y="4660869"/>
            <a:ext cx="178594" cy="1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762374" y="1622730"/>
            <a:ext cx="4905375" cy="115430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Times New Roman"/>
                <a:cs typeface="Times New Roman"/>
                <a:sym typeface="Times New Roman"/>
              </a:rPr>
              <a:t>Участие меньшинств в работе ПО</a:t>
            </a:r>
            <a:endParaRPr lang="en-US" sz="3600" dirty="0">
              <a:latin typeface="Exo 2 Semi Bold" panose="00000700000000000000" pitchFamily="2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1250" y="3480608"/>
            <a:ext cx="5324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Pts val="2400"/>
            </a:pPr>
            <a: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Чем более разнообразным является состав правоохранительных органов, тем более эффективно она работает и тем большее доверие она вызывает у населения.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3399" y="2777038"/>
            <a:ext cx="1741687" cy="226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2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739967" y="1708615"/>
            <a:ext cx="9031771" cy="126860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4400"/>
            </a:pPr>
            <a:r>
              <a:rPr lang="ru-RU" sz="3600" b="1" dirty="0" smtClean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Преступления</a:t>
            </a:r>
            <a:br>
              <a:rPr lang="ru-RU" sz="3600" b="1" dirty="0" smtClean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</a:br>
            <a:r>
              <a:rPr lang="ru-RU" sz="3600" b="1" dirty="0" smtClean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на </a:t>
            </a:r>
            <a:r>
              <a:rPr lang="ru-RU" sz="3600" b="1" dirty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почве ненависти</a:t>
            </a:r>
            <a:endParaRPr lang="ru-RU" sz="2400" b="1" dirty="0">
              <a:solidFill>
                <a:schemeClr val="dk1"/>
              </a:solidFill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406718" y="3519028"/>
            <a:ext cx="7698271" cy="14496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ru-RU" sz="1800" dirty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Задачи: </a:t>
            </a:r>
            <a:r>
              <a:rPr lang="ru-RU" sz="1800" dirty="0" smtClean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рассмотреть </a:t>
            </a:r>
            <a:r>
              <a:rPr lang="ru-RU" sz="1800" dirty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особенности коммуникации и поведения правоохранительных органов в современном </a:t>
            </a:r>
            <a:r>
              <a:rPr lang="ru-RU" sz="1800" dirty="0" err="1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мультикультурном</a:t>
            </a:r>
            <a:r>
              <a:rPr lang="ru-RU" sz="1800" dirty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 обществе, а также научиться идентифицировать преступления на почве ненависти.</a:t>
            </a:r>
          </a:p>
        </p:txBody>
      </p:sp>
    </p:spTree>
    <p:extLst>
      <p:ext uri="{BB962C8B-B14F-4D97-AF65-F5344CB8AC3E}">
        <p14:creationId xmlns:p14="http://schemas.microsoft.com/office/powerpoint/2010/main" val="32765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1739967" y="1441915"/>
            <a:ext cx="9031771" cy="126860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4400"/>
            </a:pPr>
            <a:r>
              <a:rPr lang="ru-RU" sz="3600" b="1" dirty="0" smtClean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Преступления</a:t>
            </a:r>
            <a:br>
              <a:rPr lang="ru-RU" sz="3600" b="1" dirty="0" smtClean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</a:br>
            <a:r>
              <a:rPr lang="ru-RU" sz="3600" b="1" dirty="0" smtClean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на </a:t>
            </a:r>
            <a:r>
              <a:rPr lang="ru-RU" sz="3600" b="1" dirty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почве ненависти</a:t>
            </a:r>
            <a:endParaRPr lang="ru-RU" sz="2400" b="1" dirty="0">
              <a:solidFill>
                <a:schemeClr val="dk1"/>
              </a:solidFill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2505" y="3182934"/>
            <a:ext cx="1944350" cy="1941516"/>
          </a:xfrm>
          <a:prstGeom prst="rect">
            <a:avLst/>
          </a:prstGeom>
        </p:spPr>
      </p:pic>
      <p:sp>
        <p:nvSpPr>
          <p:cNvPr id="14" name="Подзаголовок 2"/>
          <p:cNvSpPr txBox="1">
            <a:spLocks/>
          </p:cNvSpPr>
          <p:nvPr/>
        </p:nvSpPr>
        <p:spPr>
          <a:xfrm>
            <a:off x="2292278" y="3360532"/>
            <a:ext cx="6405356" cy="1763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это преступные действия, вызванные предубеждениям в отношении конкретной группы лиц.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это всегда деяние, образующее состав правонарушения, ответственность за которое предусмотрена уголовным законодательством.</a:t>
            </a:r>
            <a:endParaRPr lang="ru-RU" sz="1600" dirty="0">
              <a:solidFill>
                <a:schemeClr val="dk1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6754" y="3450115"/>
            <a:ext cx="178594" cy="1712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6754" y="4192849"/>
            <a:ext cx="178594" cy="1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543050" y="1598417"/>
            <a:ext cx="9144000" cy="644899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Инциденты на почве ненависти</a:t>
            </a:r>
            <a:endParaRPr lang="ru-RU" sz="3600" dirty="0"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274404" y="3158916"/>
            <a:ext cx="5193196" cy="1536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8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Это </a:t>
            </a:r>
            <a: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действия, связанные с предубеждениями, но не являющееся преступлением, так как преступление не было доказано или оно носило социальный характер, например, публичное оскорбление.</a:t>
            </a:r>
            <a:endParaRPr lang="ru-RU" sz="1800" dirty="0"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3880" y="2956613"/>
            <a:ext cx="1944350" cy="194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2586244" y="1576385"/>
            <a:ext cx="6741414" cy="172085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Что отличает преступления на почве ненависти от других преступлений</a:t>
            </a:r>
            <a:r>
              <a:rPr lang="ru-RU" sz="3600" b="1" dirty="0" smtClean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?</a:t>
            </a:r>
            <a:endParaRPr lang="ru-RU" sz="3600" dirty="0"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501719" y="3723597"/>
            <a:ext cx="3499281" cy="1470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Последствия для жертвы;</a:t>
            </a:r>
            <a:endParaRPr lang="ru-RU" sz="1600" dirty="0">
              <a:latin typeface="Exo 2" panose="00000500000000000000" pitchFamily="2" charset="-52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Последствия для сообщества;</a:t>
            </a:r>
            <a:endParaRPr lang="ru-RU" sz="1600" dirty="0">
              <a:latin typeface="Exo 2" panose="00000500000000000000" pitchFamily="2" charset="-52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Последствия для общества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.</a:t>
            </a:r>
            <a:endParaRPr lang="ru-RU" sz="1600" dirty="0">
              <a:latin typeface="Exo 2" panose="00000500000000000000" pitchFamily="2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4531" y="3706816"/>
            <a:ext cx="357188" cy="32813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4531" y="4197650"/>
            <a:ext cx="357188" cy="32813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4531" y="4668192"/>
            <a:ext cx="357188" cy="32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543050" y="1598417"/>
            <a:ext cx="9144000" cy="107163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Признаки </a:t>
            </a:r>
            <a:r>
              <a:rPr lang="ru-RU" sz="3600" b="1" dirty="0">
                <a:latin typeface="Exo 2 Semi Bold" panose="00000700000000000000" pitchFamily="2" charset="-52"/>
              </a:rPr>
              <a:t>преступлений 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на почве</a:t>
            </a:r>
            <a:r>
              <a:rPr lang="ru-RU" sz="3600" b="1" dirty="0">
                <a:latin typeface="Exo 2 Semi Bold" panose="00000700000000000000" pitchFamily="2" charset="-52"/>
              </a:rPr>
              <a:t> 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гомофобии или</a:t>
            </a:r>
            <a:r>
              <a:rPr lang="ru-RU" sz="3600" b="1" dirty="0">
                <a:latin typeface="Exo 2 Semi Bold" panose="00000700000000000000" pitchFamily="2" charset="-52"/>
              </a:rPr>
              <a:t> </a:t>
            </a:r>
            <a:r>
              <a:rPr lang="ru-RU" sz="3600" b="1" dirty="0" smtClean="0">
                <a:latin typeface="Exo 2 Semi Bold" panose="00000700000000000000" pitchFamily="2" charset="-52"/>
              </a:rPr>
              <a:t>трансфобии</a:t>
            </a:r>
            <a:endParaRPr lang="ru-RU" sz="3600" dirty="0"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386968" y="3487159"/>
            <a:ext cx="6128382" cy="1528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впечатления пострадавшей стороны и/или свидетелей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;</a:t>
            </a:r>
            <a:b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внешний вид, поведение и высказывания жертвы;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публичная деятельность жертвы в пользу ЛГБТ-сообщества;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3576742"/>
            <a:ext cx="178594" cy="1712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4068463"/>
            <a:ext cx="178594" cy="1712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4551219"/>
            <a:ext cx="178594" cy="1712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79254" y="3066243"/>
            <a:ext cx="1710519" cy="21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60083"/>
            <a:ext cx="13714183" cy="1080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1893" y="1677035"/>
            <a:ext cx="9144000" cy="6789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Exo 2 Semi Bold" panose="00000700000000000000" pitchFamily="2" charset="-52"/>
              </a:rPr>
              <a:t>Блок </a:t>
            </a:r>
            <a:r>
              <a:rPr lang="en-US" sz="3600" b="1" dirty="0" smtClean="0">
                <a:latin typeface="Exo 2 Semi Bold" panose="00000700000000000000" pitchFamily="2" charset="-52"/>
              </a:rPr>
              <a:t>4</a:t>
            </a:r>
            <a:endParaRPr lang="en-US" sz="3600" b="1" dirty="0">
              <a:latin typeface="Exo 2 Semi Bold" panose="00000700000000000000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2757" y="2477135"/>
            <a:ext cx="9222271" cy="118080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4400"/>
            </a:pPr>
            <a:r>
              <a:rPr lang="ru-RU" b="1" dirty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Равенство, </a:t>
            </a:r>
            <a:r>
              <a:rPr lang="ru-RU" b="1" dirty="0" err="1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недискриминация</a:t>
            </a:r>
            <a:r>
              <a:rPr lang="ru-RU" b="1" dirty="0">
                <a:solidFill>
                  <a:srgbClr val="000000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 и противодействие преступлениям на почве ненависти в работе правоохранительных органов</a:t>
            </a:r>
            <a:endParaRPr lang="ru-RU" sz="1600" b="1" dirty="0">
              <a:solidFill>
                <a:schemeClr val="dk1"/>
              </a:solidFill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1836121" y="4053254"/>
            <a:ext cx="8475544" cy="1111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ru-RU" sz="1800" dirty="0" smtClean="0">
                <a:latin typeface="Exo 2" panose="00000500000000000000" pitchFamily="2" charset="-52"/>
              </a:rPr>
              <a:t>Цель: </a:t>
            </a:r>
            <a:r>
              <a:rPr lang="ru-RU" sz="1800" dirty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рассмотреть принципы равенства и </a:t>
            </a:r>
            <a:r>
              <a:rPr lang="ru-RU" sz="1800" dirty="0" err="1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недискриминации</a:t>
            </a:r>
            <a:r>
              <a:rPr lang="ru-RU" sz="1800" dirty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 в работе правоохранительных органов, а также научить идентифицировать преступления на почве </a:t>
            </a:r>
            <a:r>
              <a:rPr lang="ru-RU" sz="1800" dirty="0" smtClean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ненависти.</a:t>
            </a:r>
            <a:endParaRPr lang="en-US" sz="1800" dirty="0">
              <a:latin typeface="Exo 2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376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543050" y="1598417"/>
            <a:ext cx="9144000" cy="107163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Признаки </a:t>
            </a:r>
            <a:r>
              <a:rPr lang="ru-RU" sz="3600" b="1" dirty="0">
                <a:latin typeface="Exo 2 Semi Bold" panose="00000700000000000000" pitchFamily="2" charset="-52"/>
              </a:rPr>
              <a:t>преступлений 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на почве</a:t>
            </a:r>
            <a:r>
              <a:rPr lang="ru-RU" sz="3600" b="1" dirty="0">
                <a:latin typeface="Exo 2 Semi Bold" panose="00000700000000000000" pitchFamily="2" charset="-52"/>
              </a:rPr>
              <a:t> 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гомофобии или</a:t>
            </a:r>
            <a:r>
              <a:rPr lang="ru-RU" sz="3600" b="1" dirty="0">
                <a:latin typeface="Exo 2 Semi Bold" panose="00000700000000000000" pitchFamily="2" charset="-52"/>
              </a:rPr>
              <a:t> </a:t>
            </a:r>
            <a:r>
              <a:rPr lang="ru-RU" sz="3600" b="1" dirty="0" smtClean="0">
                <a:latin typeface="Exo 2 Semi Bold" panose="00000700000000000000" pitchFamily="2" charset="-52"/>
              </a:rPr>
              <a:t>трансфобии</a:t>
            </a:r>
            <a:endParaRPr lang="ru-RU" sz="3600" dirty="0"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386968" y="3181350"/>
            <a:ext cx="8166732" cy="2352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место, где произошло происшествие;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поведение и внешний вид преступников, в том числе символы, татуировки и одежда;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latin typeface="Exo 2" panose="00000500000000000000" pitchFamily="2" charset="-52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открытое участие жертвы в ЛГБТ-мероприятиях;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latin typeface="Exo 2" panose="00000500000000000000" pitchFamily="2" charset="-52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признание самими преступниками гомо- или </a:t>
            </a:r>
            <a:r>
              <a:rPr lang="ru-RU" sz="1600" dirty="0" err="1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трансфобного</a:t>
            </a: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 мотива;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3281467"/>
            <a:ext cx="178594" cy="1712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3792238"/>
            <a:ext cx="178594" cy="1712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4494069"/>
            <a:ext cx="178594" cy="1712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4991225"/>
            <a:ext cx="178594" cy="1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0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543050" y="1598417"/>
            <a:ext cx="9144000" cy="107163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Признаки </a:t>
            </a:r>
            <a:r>
              <a:rPr lang="ru-RU" sz="3600" b="1" dirty="0">
                <a:latin typeface="Exo 2 Semi Bold" panose="00000700000000000000" pitchFamily="2" charset="-52"/>
              </a:rPr>
              <a:t>преступлений 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на почве</a:t>
            </a:r>
            <a:r>
              <a:rPr lang="ru-RU" sz="3600" b="1" dirty="0">
                <a:latin typeface="Exo 2 Semi Bold" panose="00000700000000000000" pitchFamily="2" charset="-52"/>
              </a:rPr>
              <a:t> 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гомофобии или</a:t>
            </a:r>
            <a:r>
              <a:rPr lang="ru-RU" sz="3600" b="1" dirty="0">
                <a:latin typeface="Exo 2 Semi Bold" panose="00000700000000000000" pitchFamily="2" charset="-52"/>
              </a:rPr>
              <a:t> </a:t>
            </a:r>
            <a:r>
              <a:rPr lang="ru-RU" sz="3600" b="1" dirty="0" smtClean="0">
                <a:latin typeface="Exo 2 Semi Bold" panose="00000700000000000000" pitchFamily="2" charset="-52"/>
              </a:rPr>
              <a:t>трансфобии</a:t>
            </a:r>
            <a:endParaRPr lang="ru-RU" sz="3600" dirty="0"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386968" y="3181350"/>
            <a:ext cx="8166732" cy="1981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любые высказывания, заявления, комментарии, надписи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нападавших</a:t>
            </a: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принадлежность злоумышленников к </a:t>
            </a:r>
            <a:r>
              <a:rPr lang="ru-RU" sz="1600" dirty="0" err="1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гомофобным</a:t>
            </a: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 объединениям / организациям или наличие связей с таковыми;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характерность преступления - то есть, преступления такого же характера совершались ранее против ЛГБТ в данном регионе.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3281467"/>
            <a:ext cx="178594" cy="1712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3792238"/>
            <a:ext cx="178594" cy="1712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4494069"/>
            <a:ext cx="178594" cy="1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5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00714"/>
            <a:ext cx="9144000" cy="107163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latin typeface="Exo 2 Semi Bold" panose="00000700000000000000" pitchFamily="2" charset="-52"/>
              </a:rPr>
              <a:t>Причастность о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рганизованн</a:t>
            </a:r>
            <a:r>
              <a:rPr lang="ru-RU" sz="3600" b="1" dirty="0">
                <a:latin typeface="Exo 2 Semi Bold" panose="00000700000000000000" pitchFamily="2" charset="-52"/>
              </a:rPr>
              <a:t>ых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 групп ненавис</a:t>
            </a:r>
            <a:r>
              <a:rPr lang="ru-RU" sz="3600" b="1" dirty="0">
                <a:latin typeface="Exo 2 Semi Bold" panose="00000700000000000000" pitchFamily="2" charset="-52"/>
              </a:rPr>
              <a:t>т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и</a:t>
            </a:r>
            <a:endParaRPr lang="ru-RU" sz="3600" dirty="0"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386967" y="2886075"/>
            <a:ext cx="8690607" cy="2562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характерные </a:t>
            </a: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объекты или предметы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;</a:t>
            </a:r>
            <a:b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latin typeface="Exo 2" panose="00000500000000000000" pitchFamily="2" charset="-52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угро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зы незадолго до нападения;</a:t>
            </a:r>
            <a:b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публичное заявление о причастности к 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событиям;</a:t>
            </a:r>
            <a:endParaRPr lang="en-US" sz="1600" dirty="0" smtClean="0"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endParaRPr lang="en-US" sz="1600" dirty="0">
              <a:solidFill>
                <a:schemeClr val="dk1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 smtClean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инцидент </a:t>
            </a:r>
            <a:r>
              <a:rPr lang="ru-RU" sz="1600" dirty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совпал по времени с датой, имеющей особое значение для групп ненависти;</a:t>
            </a:r>
            <a:br>
              <a:rPr lang="ru-RU" sz="1600" dirty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chemeClr val="dk1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lvl="0" algn="l"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chemeClr val="dk1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инцидент произошел до, во время или вскоре после мероприятия, организованного каким-то сообществом.</a:t>
            </a:r>
            <a:endParaRPr lang="ru-RU" sz="1600" dirty="0"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2986192"/>
            <a:ext cx="178594" cy="1712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3496963"/>
            <a:ext cx="178594" cy="1712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3970194"/>
            <a:ext cx="178594" cy="1712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4435806"/>
            <a:ext cx="178594" cy="1712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1444" y="4901418"/>
            <a:ext cx="178594" cy="1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2200275" y="1576915"/>
            <a:ext cx="7953375" cy="1868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latin typeface="Exo 2 Semi Bold" panose="00000700000000000000" pitchFamily="2" charset="-52"/>
              </a:rPr>
              <a:t>Какую роль занимает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 полици</a:t>
            </a:r>
            <a:r>
              <a:rPr lang="ru-RU" sz="3600" b="1" dirty="0">
                <a:latin typeface="Exo 2 Semi Bold" panose="00000700000000000000" pitchFamily="2" charset="-52"/>
              </a:rPr>
              <a:t>я</a:t>
            </a: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 </a:t>
            </a:r>
            <a:r>
              <a:rPr lang="ru-RU" sz="3600" b="1" dirty="0">
                <a:latin typeface="Exo 2 Semi Bold" panose="00000700000000000000" pitchFamily="2" charset="-52"/>
              </a:rPr>
              <a:t>в делах о преступлениях на почве ненависти?</a:t>
            </a:r>
            <a:endParaRPr lang="ru-RU" sz="3600" dirty="0"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3382" y="4217760"/>
            <a:ext cx="3973343" cy="274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318503" y="1430358"/>
            <a:ext cx="9563100" cy="131868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latin typeface="Exo 2 Semi Bold" panose="00000700000000000000" pitchFamily="2" charset="-52"/>
              </a:rPr>
              <a:t>Почему преступления на почве ненависти не расследуются должным образом?</a:t>
            </a:r>
            <a:endParaRPr lang="ru-RU" sz="3600" dirty="0"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824993" y="3495675"/>
            <a:ext cx="4080508" cy="1549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50" charset="0"/>
                <a:ea typeface="Times New Roman"/>
                <a:cs typeface="Times New Roman"/>
                <a:sym typeface="Times New Roman"/>
              </a:rPr>
              <a:t>Пробелы в процедуре;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50" charset="0"/>
                <a:ea typeface="Times New Roman"/>
                <a:cs typeface="Times New Roman"/>
                <a:sym typeface="Times New Roman"/>
              </a:rPr>
            </a:br>
            <a:endParaRPr lang="ru-RU" sz="1600" dirty="0">
              <a:latin typeface="Exo 2" panose="00000500000000000000" pitchFamily="50" charset="0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50" charset="0"/>
                <a:ea typeface="Times New Roman"/>
                <a:cs typeface="Times New Roman"/>
                <a:sym typeface="Times New Roman"/>
              </a:rPr>
              <a:t>Отсутствие соответствующей отчетности;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50" charset="0"/>
                <a:ea typeface="Times New Roman"/>
                <a:cs typeface="Times New Roman"/>
                <a:sym typeface="Times New Roman"/>
              </a:rPr>
            </a:br>
            <a:endParaRPr lang="ru-RU" sz="1600" dirty="0">
              <a:latin typeface="Exo 2" panose="00000500000000000000" pitchFamily="50" charset="0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50" charset="0"/>
                <a:ea typeface="Times New Roman"/>
                <a:cs typeface="Times New Roman"/>
                <a:sym typeface="Times New Roman"/>
              </a:rPr>
              <a:t>Низкий приоритет проблемы</a:t>
            </a:r>
            <a:r>
              <a:rPr lang="ru-RU" sz="1600" dirty="0" smtClean="0">
                <a:solidFill>
                  <a:srgbClr val="000000"/>
                </a:solidFill>
                <a:latin typeface="Exo 2" panose="00000500000000000000" pitchFamily="50" charset="0"/>
                <a:ea typeface="Times New Roman"/>
                <a:cs typeface="Times New Roman"/>
                <a:sym typeface="Times New Roman"/>
              </a:rPr>
              <a:t>;</a:t>
            </a:r>
            <a:endParaRPr lang="ru-RU" sz="1600" dirty="0">
              <a:latin typeface="Exo 2" panose="00000500000000000000" pitchFamily="50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9469" y="3595792"/>
            <a:ext cx="178594" cy="1712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9469" y="4106563"/>
            <a:ext cx="178594" cy="1712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9469" y="4579794"/>
            <a:ext cx="178594" cy="171200"/>
          </a:xfrm>
          <a:prstGeom prst="rect">
            <a:avLst/>
          </a:prstGeom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6875734" y="3495675"/>
            <a:ext cx="4080508" cy="1549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Недостаточная подготовка;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latin typeface="Exo 2" panose="00000500000000000000" pitchFamily="2" charset="-52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Боязнь последствий предоставления отчетности;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latin typeface="Exo 2" panose="00000500000000000000" pitchFamily="2" charset="-52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Предубеждения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.</a:t>
            </a:r>
            <a:endParaRPr lang="ru-RU" sz="1600" dirty="0">
              <a:latin typeface="Exo 2" panose="00000500000000000000" pitchFamily="2" charset="-52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0210" y="3595792"/>
            <a:ext cx="178594" cy="1712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0210" y="4106563"/>
            <a:ext cx="178594" cy="1712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0210" y="4798869"/>
            <a:ext cx="178594" cy="1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2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318503" y="1430359"/>
            <a:ext cx="9563100" cy="62320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latin typeface="Exo 2 Semi Bold" panose="00000700000000000000" pitchFamily="2" charset="-52"/>
              </a:rPr>
              <a:t>Почему пострадавшие часто молчат?</a:t>
            </a:r>
            <a:endParaRPr lang="ru-RU" sz="3600" dirty="0"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6400" y="2526118"/>
            <a:ext cx="33874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Я не верю, что будет результат</a:t>
            </a:r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en-US" sz="1600" dirty="0">
              <a:solidFill>
                <a:srgbClr val="F18500"/>
              </a:solidFill>
              <a:latin typeface="Exo 2" panose="00000500000000000000" pitchFamily="2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29047" y="2526118"/>
            <a:ext cx="40270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Если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я расскажу, мне будет еще 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хуже</a:t>
            </a:r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ru-RU" sz="1600" dirty="0">
              <a:solidFill>
                <a:srgbClr val="F185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9711" y="3016525"/>
            <a:ext cx="45993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Они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сказали, что пострадает вся моя 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семья</a:t>
            </a:r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en-US" sz="1600" dirty="0">
              <a:solidFill>
                <a:srgbClr val="F18500"/>
              </a:solidFill>
              <a:latin typeface="Exo 2" panose="00000500000000000000" pitchFamily="2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854313" y="3016525"/>
            <a:ext cx="15440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Мне стыдно</a:t>
            </a:r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ru-RU" sz="1600" dirty="0">
              <a:solidFill>
                <a:srgbClr val="F185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03094" y="3012198"/>
            <a:ext cx="21771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А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какой смысл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?!</a:t>
            </a:r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en-US" sz="1600" dirty="0">
              <a:solidFill>
                <a:srgbClr val="F18500"/>
              </a:solidFill>
              <a:latin typeface="Exo 2" panose="00000500000000000000" pitchFamily="2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30430" y="3495326"/>
            <a:ext cx="57054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Это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не было связано с моей сексуальной ориентацией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!</a:t>
            </a:r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en-US" sz="1600" dirty="0">
              <a:solidFill>
                <a:srgbClr val="F18500"/>
              </a:solidFill>
              <a:latin typeface="Exo 2" panose="00000500000000000000" pitchFamily="2" charset="-5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18503" y="4000704"/>
            <a:ext cx="34650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Разве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этим кто-то занимается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?</a:t>
            </a:r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en-US" sz="1600" dirty="0">
              <a:solidFill>
                <a:srgbClr val="F18500"/>
              </a:solidFill>
              <a:latin typeface="Exo 2" panose="00000500000000000000" pitchFamily="2" charset="-52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83134" y="3986387"/>
            <a:ext cx="44752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В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нашей стране законы нас не 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защищают</a:t>
            </a:r>
            <a:r>
              <a:rPr lang="en-US" sz="1600" dirty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en-US" sz="1600" dirty="0">
              <a:solidFill>
                <a:srgbClr val="F18500"/>
              </a:solidFill>
              <a:latin typeface="Exo 2" panose="00000500000000000000" pitchFamily="2" charset="-52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55654" y="4505879"/>
            <a:ext cx="41985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Я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не хочу, чтобы кто-то узнал, что я 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гей</a:t>
            </a:r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en-US" sz="1600" dirty="0">
              <a:solidFill>
                <a:srgbClr val="F18500"/>
              </a:solidFill>
              <a:latin typeface="Exo 2" panose="00000500000000000000" pitchFamily="2" charset="-52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14349" y="4505879"/>
            <a:ext cx="41985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Я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не хочу, чтобы меня 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депортировали</a:t>
            </a:r>
            <a:r>
              <a:rPr lang="en-US" sz="1600" dirty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en-US" sz="1600" dirty="0">
              <a:solidFill>
                <a:srgbClr val="F18500"/>
              </a:solidFill>
              <a:latin typeface="Exo 2" panose="00000500000000000000" pitchFamily="2" charset="-52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56027" y="4985334"/>
            <a:ext cx="5950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Полицейский </a:t>
            </a:r>
            <a:r>
              <a:rPr lang="ru-RU" sz="1600" dirty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сказал, что нет смысла писать </a:t>
            </a:r>
            <a:r>
              <a:rPr lang="ru-RU" sz="1600" dirty="0" smtClean="0"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заявление</a:t>
            </a:r>
            <a:r>
              <a:rPr lang="en-US" sz="1600" dirty="0" smtClean="0">
                <a:solidFill>
                  <a:srgbClr val="F185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en-US" sz="1600" dirty="0">
              <a:solidFill>
                <a:srgbClr val="F18500"/>
              </a:solidFill>
              <a:latin typeface="Exo 2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099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524000" y="2740465"/>
            <a:ext cx="9144000" cy="644899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Exo 2 Semi Bold" panose="00000700000000000000" pitchFamily="2" charset="-52"/>
              </a:rPr>
              <a:t>Спасибо за внимание!</a:t>
            </a:r>
            <a:endParaRPr lang="en-US" sz="4400" b="1" dirty="0">
              <a:latin typeface="Exo 2 Semi Bold" panose="00000700000000000000" pitchFamily="2" charset="-52"/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7592" y="3461195"/>
            <a:ext cx="7567433" cy="6110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>
                <a:latin typeface="Exo 2 Semi Bold" panose="00000700000000000000" pitchFamily="2" charset="-52"/>
              </a:rPr>
              <a:t>Имя тренера/</a:t>
            </a:r>
            <a:r>
              <a:rPr lang="ru-RU" dirty="0" err="1">
                <a:latin typeface="Exo 2 Semi Bold" panose="00000700000000000000" pitchFamily="2" charset="-52"/>
              </a:rPr>
              <a:t>тренерки</a:t>
            </a:r>
            <a:endParaRPr lang="ru-RU" dirty="0">
              <a:latin typeface="Exo 2 Semi Bold" panose="000007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217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60083"/>
            <a:ext cx="13714183" cy="1080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2" y="1571582"/>
            <a:ext cx="5572125" cy="109843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Всеобщая декларация прав человека</a:t>
            </a:r>
            <a:endParaRPr lang="ru-RU" sz="3600" b="1" dirty="0">
              <a:solidFill>
                <a:srgbClr val="000000"/>
              </a:solidFill>
              <a:latin typeface="Exo 2 Semi Bold" panose="00000700000000000000" pitchFamily="2" charset="-52"/>
              <a:ea typeface="Calibri"/>
              <a:cs typeface="Calibri"/>
              <a:sym typeface="Calibri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2919620" y="3580216"/>
            <a:ext cx="3490706" cy="9729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en-US" sz="18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8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Все </a:t>
            </a:r>
            <a: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люди рождаются свободными и равными в своем достоинстве и </a:t>
            </a:r>
            <a:r>
              <a:rPr lang="ru-RU" sz="18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правах</a:t>
            </a:r>
            <a:r>
              <a:rPr lang="en-US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endParaRPr lang="ru-RU" sz="18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249182" y="4633785"/>
            <a:ext cx="1143001" cy="386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8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Статья 1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5685" y="3288154"/>
            <a:ext cx="2050427" cy="20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39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60083"/>
            <a:ext cx="13714183" cy="1080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22026"/>
            <a:ext cx="9144000" cy="73634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Принципы </a:t>
            </a:r>
            <a:r>
              <a:rPr lang="ru-RU" sz="3600" b="1" dirty="0" err="1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недискриминации</a:t>
            </a:r>
            <a:endParaRPr lang="en-US" sz="3600" b="1" dirty="0">
              <a:latin typeface="Exo 2 Semi Bold" panose="00000700000000000000" pitchFamily="2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762250" y="2866955"/>
            <a:ext cx="2333625" cy="7363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Exo 2 Semi Bold" panose="00000700000000000000" pitchFamily="2" charset="-52"/>
                <a:ea typeface="Droid Sans"/>
                <a:cs typeface="Droid Sans"/>
                <a:sym typeface="Droid Sans"/>
              </a:rPr>
              <a:t>Уважение</a:t>
            </a:r>
            <a:endParaRPr lang="en-US" sz="2000" b="1" dirty="0">
              <a:latin typeface="Exo 2 Semi Bold" panose="00000700000000000000" pitchFamily="2" charset="-52"/>
              <a:ea typeface="Droid Sans"/>
              <a:cs typeface="Droid Sans"/>
              <a:sym typeface="Droid Sans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Exo 2 Semi Bold" panose="00000700000000000000" pitchFamily="2" charset="-52"/>
                <a:ea typeface="Droid Sans"/>
                <a:cs typeface="Droid Sans"/>
                <a:sym typeface="Droid Sans"/>
              </a:rPr>
              <a:t>достоинства</a:t>
            </a:r>
            <a:endParaRPr lang="en-US" sz="2000" b="1" dirty="0">
              <a:latin typeface="Exo 2 Semi Bold" panose="00000700000000000000" pitchFamily="2" charset="-52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31406" y="3705225"/>
            <a:ext cx="595312" cy="6221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5400" b="1" dirty="0" smtClean="0">
                <a:latin typeface="Exo 2" panose="00000500000000000000" pitchFamily="2" charset="-52"/>
                <a:ea typeface="Droid Sans"/>
                <a:cs typeface="Droid Sans"/>
                <a:sym typeface="Droid Sans"/>
              </a:rPr>
              <a:t>+</a:t>
            </a:r>
            <a:endParaRPr lang="en-US" sz="5400" b="1" dirty="0">
              <a:latin typeface="Exo 2" panose="00000500000000000000" pitchFamily="2" charset="-52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601883" y="4241659"/>
            <a:ext cx="2654358" cy="7363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Exo 2 Semi Bold" panose="00000700000000000000" pitchFamily="2" charset="-52"/>
                <a:sym typeface="Droid Sans"/>
              </a:rPr>
              <a:t>Равенство прав и возможностей</a:t>
            </a:r>
            <a:endParaRPr lang="en-US" sz="2000" b="1" dirty="0">
              <a:latin typeface="Exo 2 Semi Bold" panose="00000700000000000000" pitchFamily="2" charset="-52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1582" y="2866955"/>
            <a:ext cx="2757300" cy="210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6008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586244" y="1727446"/>
            <a:ext cx="7286625" cy="11592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Пути достижения  принцип</a:t>
            </a:r>
            <a:r>
              <a:rPr lang="ru-RU" sz="3600" b="1" dirty="0">
                <a:latin typeface="Exo 2 Semi Bold" panose="00000700000000000000" pitchFamily="2" charset="-52"/>
              </a:rPr>
              <a:t>ов равенства</a:t>
            </a:r>
            <a:endParaRPr lang="en-US" sz="3600" b="1" dirty="0">
              <a:latin typeface="Exo 2 Semi Bold" panose="00000700000000000000" pitchFamily="2" charset="-52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586244" y="3408157"/>
            <a:ext cx="7820025" cy="1498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профилактика и действия, направленные на различные формы преступлений и опасностей, с которыми сталкиваются мужчины, женщины, девушки, парни, включая гендерно-обусловленное насилие;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паритетное участие женщин и мужчин в работе ПО;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0720" y="3497740"/>
            <a:ext cx="178594" cy="1712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0720" y="4488124"/>
            <a:ext cx="178594" cy="1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69608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586244" y="1594096"/>
            <a:ext cx="7286625" cy="11592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Пути достижения  принцип</a:t>
            </a:r>
            <a:r>
              <a:rPr lang="ru-RU" sz="3600" b="1" dirty="0">
                <a:latin typeface="Exo 2 Semi Bold" panose="00000700000000000000" pitchFamily="2" charset="-52"/>
              </a:rPr>
              <a:t>ов равенства</a:t>
            </a:r>
            <a:endParaRPr lang="en-US" sz="3600" b="1" dirty="0">
              <a:latin typeface="Exo 2 Semi Bold" panose="00000700000000000000" pitchFamily="2" charset="-52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262394" y="3360532"/>
            <a:ext cx="8100806" cy="1703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обеспечение равного доступа мужчин и женщин к работе ПО;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прекращение любой дискриминации и нарушений прав человека со стороны ПО;</a:t>
            </a:r>
            <a:b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</a:br>
            <a:endParaRPr lang="ru-RU" sz="1600" dirty="0">
              <a:solidFill>
                <a:srgbClr val="000000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  <a:p>
            <a:pPr marL="76200" lvl="0" algn="l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соответствие международному и национальному законодательству по соблюдению принципа равных прав и возможностей женщин и мужчин.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6870" y="3450115"/>
            <a:ext cx="178594" cy="1712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6870" y="3945199"/>
            <a:ext cx="178594" cy="1712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6870" y="4440283"/>
            <a:ext cx="178594" cy="1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0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69608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524000" y="1422027"/>
            <a:ext cx="9144000" cy="63537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Exo 2 Semi Bold" panose="00000700000000000000" pitchFamily="2" charset="-52"/>
              </a:rPr>
              <a:t>Вопросы для обсуждения</a:t>
            </a:r>
            <a:endParaRPr lang="en-US" sz="3600" b="1" dirty="0">
              <a:latin typeface="Exo 2 Semi Bold" panose="00000700000000000000" pitchFamily="2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3668" y="2769238"/>
            <a:ext cx="535781" cy="535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2242" y="3503203"/>
            <a:ext cx="478631" cy="52786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63412" y="4230035"/>
            <a:ext cx="557213" cy="4922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38583" y="2733571"/>
            <a:ext cx="600075" cy="5706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54464" y="2752820"/>
            <a:ext cx="3551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В чем разница между понятиями </a:t>
            </a:r>
            <a:r>
              <a:rPr lang="en-US" sz="16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пол</a:t>
            </a:r>
            <a:r>
              <a:rPr lang="en-US" sz="16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r>
              <a:rPr lang="ru-RU" sz="16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и </a:t>
            </a:r>
            <a:r>
              <a:rPr lang="en-US" sz="16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6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гендер</a:t>
            </a:r>
            <a:r>
              <a:rPr lang="en-US" sz="16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»</a:t>
            </a:r>
            <a:r>
              <a:rPr lang="ru-RU" sz="1600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?</a:t>
            </a:r>
            <a:endParaRPr lang="ru-RU" sz="1600" dirty="0"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54464" y="3474628"/>
            <a:ext cx="1709122" cy="410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 lvl="0">
              <a:lnSpc>
                <a:spcPct val="150000"/>
              </a:lnSpc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Что такое пол?</a:t>
            </a:r>
            <a:endParaRPr lang="ru-RU" sz="1600" dirty="0"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4464" y="4161984"/>
            <a:ext cx="3551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Как мы определяем пол ребенка, взрослого человека?</a:t>
            </a:r>
            <a:endParaRPr lang="ru-RU" sz="1600" dirty="0"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0729" y="3472665"/>
            <a:ext cx="535781" cy="5350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7764664" y="2752820"/>
            <a:ext cx="3551035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lvl="0">
              <a:lnSpc>
                <a:spcPct val="150000"/>
              </a:lnSpc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Сколько полов вы знаете?</a:t>
            </a:r>
            <a:endParaRPr lang="ru-RU" sz="1600" dirty="0"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7879" y="4230035"/>
            <a:ext cx="478631" cy="527867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7764664" y="3455099"/>
            <a:ext cx="2032929" cy="410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 lvl="0">
              <a:lnSpc>
                <a:spcPct val="150000"/>
              </a:lnSpc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Что такое гендер?</a:t>
            </a:r>
            <a:endParaRPr lang="ru-RU" sz="1600" dirty="0"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64664" y="4169149"/>
            <a:ext cx="2616422" cy="410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6200" lvl="0">
              <a:lnSpc>
                <a:spcPct val="150000"/>
              </a:lnSpc>
              <a:buSzPts val="2400"/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Какие бывают гендеры?</a:t>
            </a:r>
          </a:p>
        </p:txBody>
      </p:sp>
    </p:spTree>
    <p:extLst>
      <p:ext uri="{BB962C8B-B14F-4D97-AF65-F5344CB8AC3E}">
        <p14:creationId xmlns:p14="http://schemas.microsoft.com/office/powerpoint/2010/main" val="32532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03052"/>
            <a:ext cx="9144000" cy="559827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Exo 2 Semi Bold" panose="00000700000000000000" pitchFamily="2" charset="-52"/>
              </a:rPr>
              <a:t>Пол</a:t>
            </a:r>
            <a:endParaRPr lang="en-US" sz="3600" b="1" dirty="0">
              <a:latin typeface="Exo 2 Semi Bold" panose="00000700000000000000" pitchFamily="2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3234009"/>
            <a:ext cx="4886325" cy="120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Подразумевает  </a:t>
            </a:r>
            <a:r>
              <a:rPr lang="ru-RU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биологические  различия  между мужчиной и женщиной, которые являются универсальными и условно неизменяемыми.</a:t>
            </a:r>
            <a:endParaRPr lang="en-US" dirty="0">
              <a:latin typeface="Exo 2" panose="00000500000000000000" pitchFamily="2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5515" y="2744978"/>
            <a:ext cx="2477311" cy="218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5329" y="5893729"/>
            <a:ext cx="1635919" cy="3780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2183" y="-3479133"/>
            <a:ext cx="13714183" cy="1080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4" y="546210"/>
            <a:ext cx="1828800" cy="620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905" y="5422930"/>
            <a:ext cx="1478756" cy="1319667"/>
          </a:xfrm>
          <a:prstGeom prst="rect">
            <a:avLst/>
          </a:prstGeom>
        </p:spPr>
      </p:pic>
      <p:sp>
        <p:nvSpPr>
          <p:cNvPr id="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3315" y="1600492"/>
            <a:ext cx="7395983" cy="7331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chemeClr val="dk1"/>
                </a:solidFill>
                <a:latin typeface="Exo 2 Semi Bold" panose="00000700000000000000" pitchFamily="2" charset="-52"/>
                <a:ea typeface="Calibri"/>
                <a:cs typeface="Calibri"/>
                <a:sym typeface="Calibri"/>
              </a:rPr>
              <a:t>Гендер</a:t>
            </a:r>
            <a:endParaRPr lang="ru-RU" sz="3600" dirty="0">
              <a:latin typeface="Exo 2 Semi Bold" panose="00000700000000000000" pitchFamily="2" charset="-52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055329" y="3299932"/>
            <a:ext cx="4652785" cy="127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Совокупность социальных норм, требований и ожиданий, а также система распределения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0000"/>
                </a:solidFill>
                <a:latin typeface="Exo 2" panose="00000500000000000000" pitchFamily="2" charset="-52"/>
                <a:ea typeface="Times New Roman"/>
                <a:cs typeface="Times New Roman"/>
                <a:sym typeface="Times New Roman"/>
              </a:rPr>
              <a:t>власти между людьми на основании их предписанного пола.</a:t>
            </a:r>
            <a:endParaRPr lang="ru-RU" sz="1600" dirty="0">
              <a:solidFill>
                <a:schemeClr val="dk1"/>
              </a:solidFill>
              <a:latin typeface="Exo 2" panose="00000500000000000000" pitchFamily="2" charset="-52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8600" y="2612688"/>
            <a:ext cx="2414100" cy="241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38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3590</TotalTime>
  <Words>642</Words>
  <Application>Microsoft Office PowerPoint</Application>
  <PresentationFormat>Widescreen</PresentationFormat>
  <Paragraphs>108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Droid Sans</vt:lpstr>
      <vt:lpstr>Exo 2</vt:lpstr>
      <vt:lpstr>Exo 2 Semi Bold</vt:lpstr>
      <vt:lpstr>Times New Roman</vt:lpstr>
      <vt:lpstr>Тема Office</vt:lpstr>
      <vt:lpstr>Обучение государственных служащих</vt:lpstr>
      <vt:lpstr>Блок 4</vt:lpstr>
      <vt:lpstr>Всеобщая декларация прав человека</vt:lpstr>
      <vt:lpstr>Принципы недискриминации</vt:lpstr>
      <vt:lpstr>PowerPoint Presentation</vt:lpstr>
      <vt:lpstr>PowerPoint Presentation</vt:lpstr>
      <vt:lpstr>Вопросы для обсуждения</vt:lpstr>
      <vt:lpstr>Пол</vt:lpstr>
      <vt:lpstr>PowerPoint Presentation</vt:lpstr>
      <vt:lpstr>Трансгендерность</vt:lpstr>
      <vt:lpstr>Гетеронормативность</vt:lpstr>
      <vt:lpstr>Вопросы для обсуждения</vt:lpstr>
      <vt:lpstr>В чем сложность в реализации принципов равенства и недискриминации?</vt:lpstr>
      <vt:lpstr>Участие меньшинств в работе ПО</vt:lpstr>
      <vt:lpstr>Преступления на почве ненависти</vt:lpstr>
      <vt:lpstr>Преступления на почве ненависти</vt:lpstr>
      <vt:lpstr>Инциденты на почве ненависти</vt:lpstr>
      <vt:lpstr>Что отличает преступления на почве ненависти от других преступлений?</vt:lpstr>
      <vt:lpstr>Признаки преступлений на почве гомофобии или трансфобии</vt:lpstr>
      <vt:lpstr>Признаки преступлений на почве гомофобии или трансфобии</vt:lpstr>
      <vt:lpstr>Признаки преступлений на почве гомофобии или трансфобии</vt:lpstr>
      <vt:lpstr>Причастность организованных групп ненависти</vt:lpstr>
      <vt:lpstr>Какую роль занимает полиция в делах о преступлениях на почве ненависти?</vt:lpstr>
      <vt:lpstr>Почему преступления на почве ненависти не расследуются должным образом?</vt:lpstr>
      <vt:lpstr>Почему пострадавшие часто молчат?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 Za</dc:creator>
  <cp:lastModifiedBy>Yuri</cp:lastModifiedBy>
  <cp:revision>98</cp:revision>
  <dcterms:created xsi:type="dcterms:W3CDTF">2018-07-02T11:01:39Z</dcterms:created>
  <dcterms:modified xsi:type="dcterms:W3CDTF">2018-08-21T12:59:28Z</dcterms:modified>
</cp:coreProperties>
</file>