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4"/>
  </p:notesMasterIdLst>
  <p:handoutMasterIdLst>
    <p:handoutMasterId r:id="rId15"/>
  </p:handoutMasterIdLst>
  <p:sldIdLst>
    <p:sldId id="257" r:id="rId3"/>
    <p:sldId id="265" r:id="rId4"/>
    <p:sldId id="263" r:id="rId5"/>
    <p:sldId id="266" r:id="rId6"/>
    <p:sldId id="271" r:id="rId7"/>
    <p:sldId id="267" r:id="rId8"/>
    <p:sldId id="270" r:id="rId9"/>
    <p:sldId id="269" r:id="rId10"/>
    <p:sldId id="272" r:id="rId11"/>
    <p:sldId id="268" r:id="rId12"/>
    <p:sldId id="25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64EA"/>
    <a:srgbClr val="B00000"/>
    <a:srgbClr val="444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76047" autoAdjust="0"/>
  </p:normalViewPr>
  <p:slideViewPr>
    <p:cSldViewPr snapToGrid="0">
      <p:cViewPr varScale="1">
        <p:scale>
          <a:sx n="52" d="100"/>
          <a:sy n="52" d="100"/>
        </p:scale>
        <p:origin x="1188" y="52"/>
      </p:cViewPr>
      <p:guideLst/>
    </p:cSldViewPr>
  </p:slid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Work\Current%20work\ECOM%20Right%20to%20Health\ECOM%20Reg%20Consultation%20Tbilisi%202018\PPT%20on%20Cascade%20and%20FGA\graphs%20for%20Cascade%20PP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HIV Service Cascade for MSM</a:t>
            </a:r>
          </a:p>
          <a:p>
            <a:pPr>
              <a:defRPr sz="1800"/>
            </a:pPr>
            <a:r>
              <a:rPr lang="en-US" sz="1800"/>
              <a:t>(% from HIV+MSM estimeted)</a:t>
            </a:r>
          </a:p>
        </c:rich>
      </c:tx>
      <c:layout>
        <c:manualLayout>
          <c:xMode val="edge"/>
          <c:yMode val="edge"/>
          <c:x val="0.35234055499434502"/>
          <c:y val="4.46218730977709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'Graph to PPT %%'!$B$2</c:f>
              <c:strCache>
                <c:ptCount val="1"/>
                <c:pt idx="0">
                  <c:v>Estimated Num om HIV+ MSM (100%)</c:v>
                </c:pt>
              </c:strCache>
            </c:strRef>
          </c:tx>
          <c:spPr>
            <a:solidFill>
              <a:srgbClr val="FF0000"/>
            </a:solidFill>
            <a:ln>
              <a:solidFill>
                <a:srgbClr val="FF0000"/>
              </a:solidFill>
            </a:ln>
            <a:effectLst/>
            <a:sp3d>
              <a:contourClr>
                <a:srgbClr val="FF0000"/>
              </a:contourClr>
            </a:sp3d>
          </c:spPr>
          <c:invertIfNegative val="0"/>
          <c:cat>
            <c:strRef>
              <c:f>'Graph to PPT %%'!$A$3:$A$8</c:f>
              <c:strCache>
                <c:ptCount val="6"/>
                <c:pt idx="0">
                  <c:v>Armenia</c:v>
                </c:pt>
                <c:pt idx="1">
                  <c:v>Belarus</c:v>
                </c:pt>
                <c:pt idx="2">
                  <c:v>Georgia</c:v>
                </c:pt>
                <c:pt idx="3">
                  <c:v>Kyrgyzstan</c:v>
                </c:pt>
                <c:pt idx="4">
                  <c:v>Macedonia 1</c:v>
                </c:pt>
                <c:pt idx="5">
                  <c:v>Macedonia 2</c:v>
                </c:pt>
              </c:strCache>
            </c:strRef>
          </c:cat>
          <c:val>
            <c:numRef>
              <c:f>'Graph to PPT %%'!$B$3:$B$8</c:f>
              <c:numCache>
                <c:formatCode>General</c:formatCode>
                <c:ptCount val="6"/>
                <c:pt idx="0">
                  <c:v>100</c:v>
                </c:pt>
                <c:pt idx="1">
                  <c:v>100</c:v>
                </c:pt>
                <c:pt idx="2">
                  <c:v>100</c:v>
                </c:pt>
                <c:pt idx="3">
                  <c:v>100</c:v>
                </c:pt>
                <c:pt idx="4">
                  <c:v>100</c:v>
                </c:pt>
                <c:pt idx="5">
                  <c:v>100</c:v>
                </c:pt>
              </c:numCache>
            </c:numRef>
          </c:val>
          <c:extLst>
            <c:ext xmlns:c16="http://schemas.microsoft.com/office/drawing/2014/chart" uri="{C3380CC4-5D6E-409C-BE32-E72D297353CC}">
              <c16:uniqueId val="{00000000-63EC-451B-A33B-A3F2E4486984}"/>
            </c:ext>
          </c:extLst>
        </c:ser>
        <c:ser>
          <c:idx val="1"/>
          <c:order val="1"/>
          <c:tx>
            <c:strRef>
              <c:f>'Graph to PPT %%'!$C$2</c:f>
              <c:strCache>
                <c:ptCount val="1"/>
                <c:pt idx="0">
                  <c:v>Know their HIV+ status</c:v>
                </c:pt>
              </c:strCache>
            </c:strRef>
          </c:tx>
          <c:spPr>
            <a:solidFill>
              <a:srgbClr val="F98607"/>
            </a:solidFill>
            <a:ln>
              <a:noFill/>
            </a:ln>
            <a:effectLst/>
            <a:sp3d/>
          </c:spPr>
          <c:invertIfNegative val="0"/>
          <c:cat>
            <c:strRef>
              <c:f>'Graph to PPT %%'!$A$3:$A$8</c:f>
              <c:strCache>
                <c:ptCount val="6"/>
                <c:pt idx="0">
                  <c:v>Armenia</c:v>
                </c:pt>
                <c:pt idx="1">
                  <c:v>Belarus</c:v>
                </c:pt>
                <c:pt idx="2">
                  <c:v>Georgia</c:v>
                </c:pt>
                <c:pt idx="3">
                  <c:v>Kyrgyzstan</c:v>
                </c:pt>
                <c:pt idx="4">
                  <c:v>Macedonia 1</c:v>
                </c:pt>
                <c:pt idx="5">
                  <c:v>Macedonia 2</c:v>
                </c:pt>
              </c:strCache>
            </c:strRef>
          </c:cat>
          <c:val>
            <c:numRef>
              <c:f>'Graph to PPT %%'!$C$3:$C$8</c:f>
              <c:numCache>
                <c:formatCode>General</c:formatCode>
                <c:ptCount val="6"/>
                <c:pt idx="0">
                  <c:v>75</c:v>
                </c:pt>
                <c:pt idx="1">
                  <c:v>5.6</c:v>
                </c:pt>
                <c:pt idx="2">
                  <c:v>14</c:v>
                </c:pt>
                <c:pt idx="3">
                  <c:v>12.1</c:v>
                </c:pt>
                <c:pt idx="4">
                  <c:v>67</c:v>
                </c:pt>
                <c:pt idx="5">
                  <c:v>15</c:v>
                </c:pt>
              </c:numCache>
            </c:numRef>
          </c:val>
          <c:extLst>
            <c:ext xmlns:c16="http://schemas.microsoft.com/office/drawing/2014/chart" uri="{C3380CC4-5D6E-409C-BE32-E72D297353CC}">
              <c16:uniqueId val="{00000001-63EC-451B-A33B-A3F2E4486984}"/>
            </c:ext>
          </c:extLst>
        </c:ser>
        <c:ser>
          <c:idx val="2"/>
          <c:order val="2"/>
          <c:tx>
            <c:strRef>
              <c:f>'Graph to PPT %%'!$D$2</c:f>
              <c:strCache>
                <c:ptCount val="1"/>
                <c:pt idx="0">
                  <c:v>On ARV Treatment</c:v>
                </c:pt>
              </c:strCache>
            </c:strRef>
          </c:tx>
          <c:spPr>
            <a:solidFill>
              <a:srgbClr val="FFFF00"/>
            </a:solidFill>
            <a:ln>
              <a:noFill/>
            </a:ln>
            <a:effectLst/>
            <a:sp3d/>
          </c:spPr>
          <c:invertIfNegative val="0"/>
          <c:cat>
            <c:strRef>
              <c:f>'Graph to PPT %%'!$A$3:$A$8</c:f>
              <c:strCache>
                <c:ptCount val="6"/>
                <c:pt idx="0">
                  <c:v>Armenia</c:v>
                </c:pt>
                <c:pt idx="1">
                  <c:v>Belarus</c:v>
                </c:pt>
                <c:pt idx="2">
                  <c:v>Georgia</c:v>
                </c:pt>
                <c:pt idx="3">
                  <c:v>Kyrgyzstan</c:v>
                </c:pt>
                <c:pt idx="4">
                  <c:v>Macedonia 1</c:v>
                </c:pt>
                <c:pt idx="5">
                  <c:v>Macedonia 2</c:v>
                </c:pt>
              </c:strCache>
            </c:strRef>
          </c:cat>
          <c:val>
            <c:numRef>
              <c:f>'Graph to PPT %%'!$D$3:$D$8</c:f>
              <c:numCache>
                <c:formatCode>General</c:formatCode>
                <c:ptCount val="6"/>
                <c:pt idx="0">
                  <c:v>55</c:v>
                </c:pt>
                <c:pt idx="1">
                  <c:v>4.5999999999999996</c:v>
                </c:pt>
                <c:pt idx="2">
                  <c:v>10.64</c:v>
                </c:pt>
                <c:pt idx="3">
                  <c:v>6.8</c:v>
                </c:pt>
                <c:pt idx="4">
                  <c:v>50.2</c:v>
                </c:pt>
                <c:pt idx="5">
                  <c:v>11.3</c:v>
                </c:pt>
              </c:numCache>
            </c:numRef>
          </c:val>
          <c:extLst>
            <c:ext xmlns:c16="http://schemas.microsoft.com/office/drawing/2014/chart" uri="{C3380CC4-5D6E-409C-BE32-E72D297353CC}">
              <c16:uniqueId val="{00000002-63EC-451B-A33B-A3F2E4486984}"/>
            </c:ext>
          </c:extLst>
        </c:ser>
        <c:ser>
          <c:idx val="3"/>
          <c:order val="3"/>
          <c:tx>
            <c:strRef>
              <c:f>'Graph to PPT %%'!$E$2</c:f>
              <c:strCache>
                <c:ptCount val="1"/>
                <c:pt idx="0">
                  <c:v>Have undetectable VL</c:v>
                </c:pt>
              </c:strCache>
            </c:strRef>
          </c:tx>
          <c:spPr>
            <a:solidFill>
              <a:srgbClr val="00B050"/>
            </a:solidFill>
            <a:ln>
              <a:noFill/>
            </a:ln>
            <a:effectLst/>
            <a:sp3d/>
          </c:spPr>
          <c:invertIfNegative val="0"/>
          <c:cat>
            <c:strRef>
              <c:f>'Graph to PPT %%'!$A$3:$A$8</c:f>
              <c:strCache>
                <c:ptCount val="6"/>
                <c:pt idx="0">
                  <c:v>Armenia</c:v>
                </c:pt>
                <c:pt idx="1">
                  <c:v>Belarus</c:v>
                </c:pt>
                <c:pt idx="2">
                  <c:v>Georgia</c:v>
                </c:pt>
                <c:pt idx="3">
                  <c:v>Kyrgyzstan</c:v>
                </c:pt>
                <c:pt idx="4">
                  <c:v>Macedonia 1</c:v>
                </c:pt>
                <c:pt idx="5">
                  <c:v>Macedonia 2</c:v>
                </c:pt>
              </c:strCache>
            </c:strRef>
          </c:cat>
          <c:val>
            <c:numRef>
              <c:f>'Graph to PPT %%'!$E$3:$E$8</c:f>
              <c:numCache>
                <c:formatCode>General</c:formatCode>
                <c:ptCount val="6"/>
                <c:pt idx="0">
                  <c:v>39</c:v>
                </c:pt>
                <c:pt idx="1">
                  <c:v>3.7</c:v>
                </c:pt>
                <c:pt idx="2">
                  <c:v>9.4</c:v>
                </c:pt>
                <c:pt idx="3">
                  <c:v>4.4000000000000004</c:v>
                </c:pt>
                <c:pt idx="4">
                  <c:v>44.5</c:v>
                </c:pt>
                <c:pt idx="5">
                  <c:v>10</c:v>
                </c:pt>
              </c:numCache>
            </c:numRef>
          </c:val>
          <c:extLst>
            <c:ext xmlns:c16="http://schemas.microsoft.com/office/drawing/2014/chart" uri="{C3380CC4-5D6E-409C-BE32-E72D297353CC}">
              <c16:uniqueId val="{00000003-63EC-451B-A33B-A3F2E4486984}"/>
            </c:ext>
          </c:extLst>
        </c:ser>
        <c:dLbls>
          <c:showLegendKey val="0"/>
          <c:showVal val="0"/>
          <c:showCatName val="0"/>
          <c:showSerName val="0"/>
          <c:showPercent val="0"/>
          <c:showBubbleSize val="0"/>
        </c:dLbls>
        <c:gapWidth val="150"/>
        <c:shape val="box"/>
        <c:axId val="491903136"/>
        <c:axId val="491907728"/>
        <c:axId val="0"/>
      </c:bar3DChart>
      <c:catAx>
        <c:axId val="4919031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91907728"/>
        <c:crosses val="autoZero"/>
        <c:auto val="1"/>
        <c:lblAlgn val="ctr"/>
        <c:lblOffset val="100"/>
        <c:noMultiLvlLbl val="0"/>
      </c:catAx>
      <c:valAx>
        <c:axId val="491907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190313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HIV cascade in MSM</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61017310686888"/>
          <c:y val="0.16230504498643791"/>
          <c:w val="0.84995421707990992"/>
          <c:h val="0.65364818786248269"/>
        </c:manualLayout>
      </c:layout>
      <c:barChart>
        <c:barDir val="col"/>
        <c:grouping val="clustered"/>
        <c:varyColors val="0"/>
        <c:ser>
          <c:idx val="0"/>
          <c:order val="0"/>
          <c:tx>
            <c:strRef>
              <c:f>Sheet1!$B$1</c:f>
              <c:strCache>
                <c:ptCount val="1"/>
                <c:pt idx="0">
                  <c:v>Series 1</c:v>
                </c:pt>
              </c:strCache>
            </c:strRef>
          </c:tx>
          <c:spPr>
            <a:solidFill>
              <a:schemeClr val="accent1"/>
            </a:solidFill>
            <a:ln>
              <a:solidFill>
                <a:srgbClr val="0070C0"/>
              </a:solidFill>
            </a:ln>
            <a:effectLst/>
          </c:spPr>
          <c:invertIfNegative val="0"/>
          <c:dPt>
            <c:idx val="0"/>
            <c:invertIfNegative val="0"/>
            <c:bubble3D val="0"/>
            <c:spPr>
              <a:solidFill>
                <a:srgbClr val="0070C0"/>
              </a:solidFill>
              <a:ln>
                <a:solidFill>
                  <a:srgbClr val="0070C0"/>
                </a:solidFill>
              </a:ln>
              <a:effectLst/>
            </c:spPr>
            <c:extLst>
              <c:ext xmlns:c16="http://schemas.microsoft.com/office/drawing/2014/chart" uri="{C3380CC4-5D6E-409C-BE32-E72D297353CC}">
                <c16:uniqueId val="{00000001-56F0-4C1E-A764-8DF7717CB163}"/>
              </c:ext>
            </c:extLst>
          </c:dPt>
          <c:dPt>
            <c:idx val="1"/>
            <c:invertIfNegative val="0"/>
            <c:bubble3D val="0"/>
            <c:spPr>
              <a:solidFill>
                <a:srgbClr val="0070C0"/>
              </a:solidFill>
              <a:ln>
                <a:solidFill>
                  <a:srgbClr val="0070C0"/>
                </a:solidFill>
              </a:ln>
              <a:effectLst/>
            </c:spPr>
            <c:extLst>
              <c:ext xmlns:c16="http://schemas.microsoft.com/office/drawing/2014/chart" uri="{C3380CC4-5D6E-409C-BE32-E72D297353CC}">
                <c16:uniqueId val="{00000003-56F0-4C1E-A764-8DF7717CB163}"/>
              </c:ext>
            </c:extLst>
          </c:dPt>
          <c:dPt>
            <c:idx val="2"/>
            <c:invertIfNegative val="0"/>
            <c:bubble3D val="0"/>
            <c:spPr>
              <a:solidFill>
                <a:srgbClr val="0070C0"/>
              </a:solidFill>
              <a:ln>
                <a:solidFill>
                  <a:srgbClr val="0070C0"/>
                </a:solidFill>
              </a:ln>
              <a:effectLst/>
            </c:spPr>
            <c:extLst>
              <c:ext xmlns:c16="http://schemas.microsoft.com/office/drawing/2014/chart" uri="{C3380CC4-5D6E-409C-BE32-E72D297353CC}">
                <c16:uniqueId val="{00000005-56F0-4C1E-A764-8DF7717CB163}"/>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7-56F0-4C1E-A764-8DF7717CB1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F0-4C1E-A764-8DF7717CB1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F0-4C1E-A764-8DF7717CB163}"/>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F0-4C1E-A764-8DF7717CB1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F0-4C1E-A764-8DF7717CB16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Living with HIV</c:v>
                </c:pt>
                <c:pt idx="1">
                  <c:v>Diagnosed</c:v>
                </c:pt>
                <c:pt idx="2">
                  <c:v>on ARV treatment</c:v>
                </c:pt>
                <c:pt idx="3">
                  <c:v>Virally supressed</c:v>
                </c:pt>
              </c:strCache>
            </c:strRef>
          </c:cat>
          <c:val>
            <c:numRef>
              <c:f>Sheet1!$B$2:$B$5</c:f>
              <c:numCache>
                <c:formatCode>General</c:formatCode>
                <c:ptCount val="4"/>
                <c:pt idx="0">
                  <c:v>4490</c:v>
                </c:pt>
                <c:pt idx="1">
                  <c:v>640</c:v>
                </c:pt>
                <c:pt idx="2">
                  <c:v>479</c:v>
                </c:pt>
                <c:pt idx="3">
                  <c:v>422</c:v>
                </c:pt>
              </c:numCache>
            </c:numRef>
          </c:val>
          <c:extLst>
            <c:ext xmlns:c16="http://schemas.microsoft.com/office/drawing/2014/chart" uri="{C3380CC4-5D6E-409C-BE32-E72D297353CC}">
              <c16:uniqueId val="{00000008-56F0-4C1E-A764-8DF7717CB163}"/>
            </c:ext>
          </c:extLst>
        </c:ser>
        <c:dLbls>
          <c:showLegendKey val="0"/>
          <c:showVal val="0"/>
          <c:showCatName val="0"/>
          <c:showSerName val="0"/>
          <c:showPercent val="0"/>
          <c:showBubbleSize val="0"/>
        </c:dLbls>
        <c:gapWidth val="219"/>
        <c:overlap val="-27"/>
        <c:axId val="-799363664"/>
        <c:axId val="-799357680"/>
      </c:barChart>
      <c:catAx>
        <c:axId val="-79936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9357680"/>
        <c:crosses val="autoZero"/>
        <c:auto val="1"/>
        <c:lblAlgn val="ctr"/>
        <c:lblOffset val="100"/>
        <c:noMultiLvlLbl val="0"/>
      </c:catAx>
      <c:valAx>
        <c:axId val="-799357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9363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HIV cascade in</a:t>
            </a:r>
            <a:r>
              <a:rPr lang="en-US" b="1" baseline="0"/>
              <a:t> genaral population</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465587634878968E-2"/>
          <c:y val="0.15908730158730158"/>
          <c:w val="0.84333744456789472"/>
          <c:h val="0.66998656417947755"/>
        </c:manualLayout>
      </c:layout>
      <c:barChart>
        <c:barDir val="col"/>
        <c:grouping val="clustered"/>
        <c:varyColors val="0"/>
        <c:ser>
          <c:idx val="0"/>
          <c:order val="0"/>
          <c:tx>
            <c:strRef>
              <c:f>Sheet1!$B$1</c:f>
              <c:strCache>
                <c:ptCount val="1"/>
                <c:pt idx="0">
                  <c:v>HIV cascade in MSM</c:v>
                </c:pt>
              </c:strCache>
            </c:strRef>
          </c:tx>
          <c:spPr>
            <a:solidFill>
              <a:schemeClr val="accent1"/>
            </a:solidFill>
            <a:ln>
              <a:solidFill>
                <a:srgbClr val="0070C0"/>
              </a:solidFill>
            </a:ln>
            <a:effectLst/>
          </c:spPr>
          <c:invertIfNegative val="0"/>
          <c:dPt>
            <c:idx val="0"/>
            <c:invertIfNegative val="0"/>
            <c:bubble3D val="0"/>
            <c:spPr>
              <a:solidFill>
                <a:srgbClr val="0070C0"/>
              </a:solidFill>
              <a:ln>
                <a:solidFill>
                  <a:srgbClr val="0070C0"/>
                </a:solidFill>
              </a:ln>
              <a:effectLst/>
            </c:spPr>
            <c:extLst>
              <c:ext xmlns:c16="http://schemas.microsoft.com/office/drawing/2014/chart" uri="{C3380CC4-5D6E-409C-BE32-E72D297353CC}">
                <c16:uniqueId val="{00000001-BFA3-43A8-A6D7-7972FA588BE4}"/>
              </c:ext>
            </c:extLst>
          </c:dPt>
          <c:dPt>
            <c:idx val="1"/>
            <c:invertIfNegative val="0"/>
            <c:bubble3D val="0"/>
            <c:spPr>
              <a:solidFill>
                <a:srgbClr val="0070C0"/>
              </a:solidFill>
              <a:ln>
                <a:solidFill>
                  <a:srgbClr val="0070C0"/>
                </a:solidFill>
              </a:ln>
              <a:effectLst/>
            </c:spPr>
            <c:extLst>
              <c:ext xmlns:c16="http://schemas.microsoft.com/office/drawing/2014/chart" uri="{C3380CC4-5D6E-409C-BE32-E72D297353CC}">
                <c16:uniqueId val="{00000003-BFA3-43A8-A6D7-7972FA588BE4}"/>
              </c:ext>
            </c:extLst>
          </c:dPt>
          <c:dPt>
            <c:idx val="2"/>
            <c:invertIfNegative val="0"/>
            <c:bubble3D val="0"/>
            <c:spPr>
              <a:solidFill>
                <a:srgbClr val="0070C0"/>
              </a:solidFill>
              <a:ln>
                <a:solidFill>
                  <a:srgbClr val="0070C0"/>
                </a:solidFill>
              </a:ln>
              <a:effectLst/>
            </c:spPr>
            <c:extLst>
              <c:ext xmlns:c16="http://schemas.microsoft.com/office/drawing/2014/chart" uri="{C3380CC4-5D6E-409C-BE32-E72D297353CC}">
                <c16:uniqueId val="{00000005-BFA3-43A8-A6D7-7972FA588BE4}"/>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7-BFA3-43A8-A6D7-7972FA588BE4}"/>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A3-43A8-A6D7-7972FA588BE4}"/>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A3-43A8-A6D7-7972FA588BE4}"/>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FA3-43A8-A6D7-7972FA588BE4}"/>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FA3-43A8-A6D7-7972FA588B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Living with HIV</c:v>
                </c:pt>
                <c:pt idx="1">
                  <c:v>Diagnosed</c:v>
                </c:pt>
                <c:pt idx="2">
                  <c:v>on ARV treatment</c:v>
                </c:pt>
                <c:pt idx="3">
                  <c:v>Virally supressed</c:v>
                </c:pt>
              </c:strCache>
            </c:strRef>
          </c:cat>
          <c:val>
            <c:numRef>
              <c:f>Sheet1!$B$2:$B$5</c:f>
              <c:numCache>
                <c:formatCode>General</c:formatCode>
                <c:ptCount val="4"/>
                <c:pt idx="0">
                  <c:v>10500</c:v>
                </c:pt>
                <c:pt idx="1">
                  <c:v>5090</c:v>
                </c:pt>
                <c:pt idx="2">
                  <c:v>4144</c:v>
                </c:pt>
                <c:pt idx="3">
                  <c:v>3703</c:v>
                </c:pt>
              </c:numCache>
            </c:numRef>
          </c:val>
          <c:extLst>
            <c:ext xmlns:c16="http://schemas.microsoft.com/office/drawing/2014/chart" uri="{C3380CC4-5D6E-409C-BE32-E72D297353CC}">
              <c16:uniqueId val="{00000008-BFA3-43A8-A6D7-7972FA588BE4}"/>
            </c:ext>
          </c:extLst>
        </c:ser>
        <c:dLbls>
          <c:showLegendKey val="0"/>
          <c:showVal val="0"/>
          <c:showCatName val="0"/>
          <c:showSerName val="0"/>
          <c:showPercent val="0"/>
          <c:showBubbleSize val="0"/>
        </c:dLbls>
        <c:gapWidth val="219"/>
        <c:overlap val="-27"/>
        <c:axId val="-801201936"/>
        <c:axId val="-801201392"/>
      </c:barChart>
      <c:catAx>
        <c:axId val="-801201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1201392"/>
        <c:crosses val="autoZero"/>
        <c:auto val="1"/>
        <c:lblAlgn val="ctr"/>
        <c:lblOffset val="100"/>
        <c:noMultiLvlLbl val="0"/>
      </c:catAx>
      <c:valAx>
        <c:axId val="-80120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1201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HIV cascade in</a:t>
            </a:r>
            <a:r>
              <a:rPr lang="en-US" b="1" baseline="0"/>
              <a:t> Men</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595217264508603E-2"/>
          <c:y val="0.11940476190476192"/>
          <c:w val="0.8979418197725284"/>
          <c:h val="0.69776434195725545"/>
        </c:manualLayout>
      </c:layout>
      <c:barChart>
        <c:barDir val="col"/>
        <c:grouping val="clustered"/>
        <c:varyColors val="0"/>
        <c:ser>
          <c:idx val="0"/>
          <c:order val="0"/>
          <c:tx>
            <c:strRef>
              <c:f>Sheet1!$B$1</c:f>
              <c:strCache>
                <c:ptCount val="1"/>
                <c:pt idx="0">
                  <c:v>HIV cascade in MSM</c:v>
                </c:pt>
              </c:strCache>
            </c:strRef>
          </c:tx>
          <c:spPr>
            <a:solidFill>
              <a:schemeClr val="accent1"/>
            </a:solidFill>
            <a:ln>
              <a:solidFill>
                <a:srgbClr val="0070C0"/>
              </a:solidFill>
            </a:ln>
            <a:effectLst/>
          </c:spPr>
          <c:invertIfNegative val="0"/>
          <c:dPt>
            <c:idx val="0"/>
            <c:invertIfNegative val="0"/>
            <c:bubble3D val="0"/>
            <c:spPr>
              <a:solidFill>
                <a:srgbClr val="0070C0"/>
              </a:solidFill>
              <a:ln>
                <a:solidFill>
                  <a:srgbClr val="0070C0"/>
                </a:solidFill>
              </a:ln>
              <a:effectLst/>
            </c:spPr>
            <c:extLst>
              <c:ext xmlns:c16="http://schemas.microsoft.com/office/drawing/2014/chart" uri="{C3380CC4-5D6E-409C-BE32-E72D297353CC}">
                <c16:uniqueId val="{00000001-77A3-4EE9-813B-B7C53FF10C8D}"/>
              </c:ext>
            </c:extLst>
          </c:dPt>
          <c:dPt>
            <c:idx val="1"/>
            <c:invertIfNegative val="0"/>
            <c:bubble3D val="0"/>
            <c:spPr>
              <a:solidFill>
                <a:srgbClr val="0070C0"/>
              </a:solidFill>
              <a:ln>
                <a:solidFill>
                  <a:srgbClr val="0070C0"/>
                </a:solidFill>
              </a:ln>
              <a:effectLst/>
            </c:spPr>
            <c:extLst>
              <c:ext xmlns:c16="http://schemas.microsoft.com/office/drawing/2014/chart" uri="{C3380CC4-5D6E-409C-BE32-E72D297353CC}">
                <c16:uniqueId val="{00000003-77A3-4EE9-813B-B7C53FF10C8D}"/>
              </c:ext>
            </c:extLst>
          </c:dPt>
          <c:dPt>
            <c:idx val="2"/>
            <c:invertIfNegative val="0"/>
            <c:bubble3D val="0"/>
            <c:spPr>
              <a:solidFill>
                <a:srgbClr val="0070C0"/>
              </a:solidFill>
              <a:ln>
                <a:solidFill>
                  <a:srgbClr val="0070C0"/>
                </a:solidFill>
              </a:ln>
              <a:effectLst/>
            </c:spPr>
            <c:extLst>
              <c:ext xmlns:c16="http://schemas.microsoft.com/office/drawing/2014/chart" uri="{C3380CC4-5D6E-409C-BE32-E72D297353CC}">
                <c16:uniqueId val="{00000005-77A3-4EE9-813B-B7C53FF10C8D}"/>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7-77A3-4EE9-813B-B7C53FF10C8D}"/>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A3-4EE9-813B-B7C53FF10C8D}"/>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A3-4EE9-813B-B7C53FF10C8D}"/>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A3-4EE9-813B-B7C53FF10C8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7A3-4EE9-813B-B7C53FF10C8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Living with HIV</c:v>
                </c:pt>
                <c:pt idx="1">
                  <c:v>Diagnosed</c:v>
                </c:pt>
                <c:pt idx="2">
                  <c:v>on ARV treatment</c:v>
                </c:pt>
                <c:pt idx="3">
                  <c:v>Virally supressed</c:v>
                </c:pt>
              </c:strCache>
            </c:strRef>
          </c:cat>
          <c:val>
            <c:numRef>
              <c:f>Sheet1!$B$2:$B$5</c:f>
              <c:numCache>
                <c:formatCode>General</c:formatCode>
                <c:ptCount val="4"/>
                <c:pt idx="0">
                  <c:v>8400</c:v>
                </c:pt>
                <c:pt idx="1">
                  <c:v>3658</c:v>
                </c:pt>
                <c:pt idx="2">
                  <c:v>2811</c:v>
                </c:pt>
                <c:pt idx="3">
                  <c:v>2490</c:v>
                </c:pt>
              </c:numCache>
            </c:numRef>
          </c:val>
          <c:extLst>
            <c:ext xmlns:c16="http://schemas.microsoft.com/office/drawing/2014/chart" uri="{C3380CC4-5D6E-409C-BE32-E72D297353CC}">
              <c16:uniqueId val="{00000008-77A3-4EE9-813B-B7C53FF10C8D}"/>
            </c:ext>
          </c:extLst>
        </c:ser>
        <c:dLbls>
          <c:showLegendKey val="0"/>
          <c:showVal val="0"/>
          <c:showCatName val="0"/>
          <c:showSerName val="0"/>
          <c:showPercent val="0"/>
          <c:showBubbleSize val="0"/>
        </c:dLbls>
        <c:gapWidth val="219"/>
        <c:overlap val="-27"/>
        <c:axId val="-859609936"/>
        <c:axId val="-859607216"/>
      </c:barChart>
      <c:catAx>
        <c:axId val="-85960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9607216"/>
        <c:crosses val="autoZero"/>
        <c:auto val="1"/>
        <c:lblAlgn val="ctr"/>
        <c:lblOffset val="100"/>
        <c:noMultiLvlLbl val="0"/>
      </c:catAx>
      <c:valAx>
        <c:axId val="-859607216"/>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9609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0.18874</cdr:x>
      <cdr:y>0.64827</cdr:y>
    </cdr:from>
    <cdr:to>
      <cdr:x>0.39073</cdr:x>
      <cdr:y>0.84672</cdr:y>
    </cdr:to>
    <cdr:sp macro="" textlink="">
      <cdr:nvSpPr>
        <cdr:cNvPr id="4" name="Right Arrow 3"/>
        <cdr:cNvSpPr/>
      </cdr:nvSpPr>
      <cdr:spPr>
        <a:xfrm xmlns:a="http://schemas.openxmlformats.org/drawingml/2006/main">
          <a:off x="704335" y="1881428"/>
          <a:ext cx="753753" cy="575943"/>
        </a:xfrm>
        <a:prstGeom xmlns:a="http://schemas.openxmlformats.org/drawingml/2006/main" prst="rightArrow">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600" b="1" dirty="0">
              <a:solidFill>
                <a:schemeClr val="bg1"/>
              </a:solidFill>
            </a:rPr>
            <a:t>14%</a:t>
          </a:r>
        </a:p>
      </cdr:txBody>
    </cdr:sp>
  </cdr:relSizeAnchor>
  <cdr:relSizeAnchor xmlns:cdr="http://schemas.openxmlformats.org/drawingml/2006/chartDrawing">
    <cdr:from>
      <cdr:x>0.47637</cdr:x>
      <cdr:y>0.64629</cdr:y>
    </cdr:from>
    <cdr:to>
      <cdr:x>0.6097</cdr:x>
      <cdr:y>0.84476</cdr:y>
    </cdr:to>
    <cdr:sp macro="" textlink="">
      <cdr:nvSpPr>
        <cdr:cNvPr id="5" name="Right Arrow 4"/>
        <cdr:cNvSpPr/>
      </cdr:nvSpPr>
      <cdr:spPr>
        <a:xfrm xmlns:a="http://schemas.openxmlformats.org/drawingml/2006/main">
          <a:off x="1777689" y="1875654"/>
          <a:ext cx="497553" cy="576001"/>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100" b="1" dirty="0">
              <a:solidFill>
                <a:schemeClr val="tx1"/>
              </a:solidFill>
            </a:rPr>
            <a:t>75%</a:t>
          </a:r>
        </a:p>
      </cdr:txBody>
    </cdr:sp>
  </cdr:relSizeAnchor>
  <cdr:relSizeAnchor xmlns:cdr="http://schemas.openxmlformats.org/drawingml/2006/chartDrawing">
    <cdr:from>
      <cdr:x>0.68203</cdr:x>
      <cdr:y>0.64501</cdr:y>
    </cdr:from>
    <cdr:to>
      <cdr:x>0.81536</cdr:x>
      <cdr:y>0.84346</cdr:y>
    </cdr:to>
    <cdr:sp macro="" textlink="">
      <cdr:nvSpPr>
        <cdr:cNvPr id="6" name="Right Arrow 5"/>
        <cdr:cNvSpPr/>
      </cdr:nvSpPr>
      <cdr:spPr>
        <a:xfrm xmlns:a="http://schemas.openxmlformats.org/drawingml/2006/main">
          <a:off x="2545173" y="1871945"/>
          <a:ext cx="497553" cy="575943"/>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100" b="1" dirty="0">
              <a:solidFill>
                <a:schemeClr val="tx1"/>
              </a:solidFill>
            </a:rPr>
            <a:t>88%</a:t>
          </a:r>
        </a:p>
      </cdr:txBody>
    </cdr:sp>
  </cdr:relSizeAnchor>
</c:userShapes>
</file>

<file path=ppt/drawings/drawing2.xml><?xml version="1.0" encoding="utf-8"?>
<c:userShapes xmlns:c="http://schemas.openxmlformats.org/drawingml/2006/chart">
  <cdr:relSizeAnchor xmlns:cdr="http://schemas.openxmlformats.org/drawingml/2006/chartDrawing">
    <cdr:from>
      <cdr:x>0.20615</cdr:x>
      <cdr:y>0.4465</cdr:y>
    </cdr:from>
    <cdr:to>
      <cdr:x>0.38031</cdr:x>
      <cdr:y>0.63578</cdr:y>
    </cdr:to>
    <cdr:sp macro="" textlink="">
      <cdr:nvSpPr>
        <cdr:cNvPr id="2" name="Right Arrow 1"/>
        <cdr:cNvSpPr/>
      </cdr:nvSpPr>
      <cdr:spPr>
        <a:xfrm xmlns:a="http://schemas.openxmlformats.org/drawingml/2006/main">
          <a:off x="827903" y="1295826"/>
          <a:ext cx="699399" cy="549330"/>
        </a:xfrm>
        <a:prstGeom xmlns:a="http://schemas.openxmlformats.org/drawingml/2006/main" prst="rightArrow">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600" b="1" dirty="0">
              <a:solidFill>
                <a:schemeClr val="tx1"/>
              </a:solidFill>
            </a:rPr>
            <a:t>48%</a:t>
          </a:r>
        </a:p>
      </cdr:txBody>
    </cdr:sp>
  </cdr:relSizeAnchor>
  <cdr:relSizeAnchor xmlns:cdr="http://schemas.openxmlformats.org/drawingml/2006/chartDrawing">
    <cdr:from>
      <cdr:x>0.68461</cdr:x>
      <cdr:y>0.55422</cdr:y>
    </cdr:from>
    <cdr:to>
      <cdr:x>0.80858</cdr:x>
      <cdr:y>0.74351</cdr:y>
    </cdr:to>
    <cdr:sp macro="" textlink="">
      <cdr:nvSpPr>
        <cdr:cNvPr id="3" name="Right Arrow 2"/>
        <cdr:cNvSpPr/>
      </cdr:nvSpPr>
      <cdr:spPr>
        <a:xfrm xmlns:a="http://schemas.openxmlformats.org/drawingml/2006/main">
          <a:off x="2749351" y="1608452"/>
          <a:ext cx="497857" cy="549359"/>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100" b="1">
              <a:solidFill>
                <a:schemeClr val="tx1"/>
              </a:solidFill>
            </a:rPr>
            <a:t>89%</a:t>
          </a:r>
        </a:p>
      </cdr:txBody>
    </cdr:sp>
  </cdr:relSizeAnchor>
  <cdr:relSizeAnchor xmlns:cdr="http://schemas.openxmlformats.org/drawingml/2006/chartDrawing">
    <cdr:from>
      <cdr:x>0.46374</cdr:x>
      <cdr:y>0.5</cdr:y>
    </cdr:from>
    <cdr:to>
      <cdr:x>0.5877</cdr:x>
      <cdr:y>0.68929</cdr:y>
    </cdr:to>
    <cdr:sp macro="" textlink="">
      <cdr:nvSpPr>
        <cdr:cNvPr id="4" name="Right Arrow 3"/>
        <cdr:cNvSpPr/>
      </cdr:nvSpPr>
      <cdr:spPr>
        <a:xfrm xmlns:a="http://schemas.openxmlformats.org/drawingml/2006/main">
          <a:off x="1862338" y="1451103"/>
          <a:ext cx="497816" cy="549359"/>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100" b="1" dirty="0">
              <a:solidFill>
                <a:schemeClr val="tx1"/>
              </a:solidFill>
            </a:rPr>
            <a:t>81%</a:t>
          </a:r>
        </a:p>
      </cdr:txBody>
    </cdr:sp>
  </cdr:relSizeAnchor>
</c:userShapes>
</file>

<file path=ppt/drawings/drawing3.xml><?xml version="1.0" encoding="utf-8"?>
<c:userShapes xmlns:c="http://schemas.openxmlformats.org/drawingml/2006/chart">
  <cdr:relSizeAnchor xmlns:cdr="http://schemas.openxmlformats.org/drawingml/2006/chartDrawing">
    <cdr:from>
      <cdr:x>0.21212</cdr:x>
      <cdr:y>0.46353</cdr:y>
    </cdr:from>
    <cdr:to>
      <cdr:x>0.40404</cdr:x>
      <cdr:y>0.66902</cdr:y>
    </cdr:to>
    <cdr:sp macro="" textlink="">
      <cdr:nvSpPr>
        <cdr:cNvPr id="2" name="Right Arrow 1"/>
        <cdr:cNvSpPr/>
      </cdr:nvSpPr>
      <cdr:spPr>
        <a:xfrm xmlns:a="http://schemas.openxmlformats.org/drawingml/2006/main">
          <a:off x="778476" y="1345259"/>
          <a:ext cx="704335" cy="596375"/>
        </a:xfrm>
        <a:prstGeom xmlns:a="http://schemas.openxmlformats.org/drawingml/2006/main" prst="rightArrow">
          <a:avLst/>
        </a:prstGeom>
        <a:solidFill xmlns:a="http://schemas.openxmlformats.org/drawingml/2006/main">
          <a:srgbClr val="FF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600" b="1" dirty="0">
              <a:solidFill>
                <a:schemeClr val="tx1"/>
              </a:solidFill>
            </a:rPr>
            <a:t>44%</a:t>
          </a:r>
        </a:p>
      </cdr:txBody>
    </cdr:sp>
  </cdr:relSizeAnchor>
  <cdr:relSizeAnchor xmlns:cdr="http://schemas.openxmlformats.org/drawingml/2006/chartDrawing">
    <cdr:from>
      <cdr:x>0.71879</cdr:x>
      <cdr:y>0.55505</cdr:y>
    </cdr:from>
    <cdr:to>
      <cdr:x>0.84813</cdr:x>
      <cdr:y>0.76054</cdr:y>
    </cdr:to>
    <cdr:sp macro="" textlink="">
      <cdr:nvSpPr>
        <cdr:cNvPr id="3" name="Right Arrow 2"/>
        <cdr:cNvSpPr/>
      </cdr:nvSpPr>
      <cdr:spPr>
        <a:xfrm xmlns:a="http://schemas.openxmlformats.org/drawingml/2006/main">
          <a:off x="2637928" y="1610858"/>
          <a:ext cx="474673" cy="596375"/>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050" b="1" dirty="0">
              <a:solidFill>
                <a:schemeClr val="tx1"/>
              </a:solidFill>
            </a:rPr>
            <a:t>89%</a:t>
          </a:r>
        </a:p>
      </cdr:txBody>
    </cdr:sp>
  </cdr:relSizeAnchor>
  <cdr:relSizeAnchor xmlns:cdr="http://schemas.openxmlformats.org/drawingml/2006/chartDrawing">
    <cdr:from>
      <cdr:x>0.5</cdr:x>
      <cdr:y>0.53801</cdr:y>
    </cdr:from>
    <cdr:to>
      <cdr:x>0.62934</cdr:x>
      <cdr:y>0.7435</cdr:y>
    </cdr:to>
    <cdr:sp macro="" textlink="">
      <cdr:nvSpPr>
        <cdr:cNvPr id="4" name="Right Arrow 3"/>
        <cdr:cNvSpPr/>
      </cdr:nvSpPr>
      <cdr:spPr>
        <a:xfrm xmlns:a="http://schemas.openxmlformats.org/drawingml/2006/main">
          <a:off x="1834978" y="1561431"/>
          <a:ext cx="474672" cy="596375"/>
        </a:xfrm>
        <a:prstGeom xmlns:a="http://schemas.openxmlformats.org/drawingml/2006/main" prst="rightArrow">
          <a:avLst/>
        </a:prstGeom>
        <a:solidFill xmlns:a="http://schemas.openxmlformats.org/drawingml/2006/main">
          <a:srgbClr val="92D05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p xmlns:a="http://schemas.openxmlformats.org/drawingml/2006/main">
          <a:pPr algn="ctr"/>
          <a:r>
            <a:rPr lang="en-US" sz="1100" b="1" dirty="0">
              <a:solidFill>
                <a:schemeClr val="tx1"/>
              </a:solidFill>
            </a:rPr>
            <a:t>77%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14350D-3152-46D6-9947-E749D9CC4E67}" type="datetimeFigureOut">
              <a:rPr lang="ru-RU" smtClean="0"/>
              <a:t>31.05.2018</a:t>
            </a:fld>
            <a:endParaRPr lang="ru-R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5F9C61-120B-4B53-A0C9-52D225B24E3D}" type="slidenum">
              <a:rPr lang="ru-RU" smtClean="0"/>
              <a:t>‹#›</a:t>
            </a:fld>
            <a:endParaRPr lang="ru-RU"/>
          </a:p>
        </p:txBody>
      </p:sp>
    </p:spTree>
    <p:extLst>
      <p:ext uri="{BB962C8B-B14F-4D97-AF65-F5344CB8AC3E}">
        <p14:creationId xmlns:p14="http://schemas.microsoft.com/office/powerpoint/2010/main" val="2652450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5A89D-A563-4039-BAFF-2089F3244730}" type="datetimeFigureOut">
              <a:rPr lang="en-US" smtClean="0"/>
              <a:t>5/31/2018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472A7-1FE3-427E-8C1C-77778FF8E2FA}" type="slidenum">
              <a:rPr lang="en-US" smtClean="0"/>
              <a:t>‹#›</a:t>
            </a:fld>
            <a:endParaRPr lang="en-US"/>
          </a:p>
        </p:txBody>
      </p:sp>
    </p:spTree>
    <p:extLst>
      <p:ext uri="{BB962C8B-B14F-4D97-AF65-F5344CB8AC3E}">
        <p14:creationId xmlns:p14="http://schemas.microsoft.com/office/powerpoint/2010/main" val="354570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472A7-1FE3-427E-8C1C-77778FF8E2FA}" type="slidenum">
              <a:rPr lang="en-US" smtClean="0"/>
              <a:t>2</a:t>
            </a:fld>
            <a:endParaRPr lang="en-US"/>
          </a:p>
        </p:txBody>
      </p:sp>
    </p:spTree>
    <p:extLst>
      <p:ext uri="{BB962C8B-B14F-4D97-AF65-F5344CB8AC3E}">
        <p14:creationId xmlns:p14="http://schemas.microsoft.com/office/powerpoint/2010/main" val="288894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В рамках работы, качеству данных уделялось</a:t>
            </a:r>
            <a:r>
              <a:rPr lang="ru-RU" baseline="0" dirty="0" smtClean="0"/>
              <a:t> отдельное внимание. Кроме того, что инструмент ставит жесткие критерии для качества данных, которые ложатся в основу каскада, одной из задач исследования является оценить доступность и качество имевшихся в стране на момент исследования данных об услугах для МСМ.</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Мы уверены, что успешная </a:t>
            </a:r>
            <a:r>
              <a:rPr lang="ru-RU" dirty="0" err="1" smtClean="0"/>
              <a:t>адвокация</a:t>
            </a:r>
            <a:r>
              <a:rPr lang="ru-RU" dirty="0" smtClean="0"/>
              <a:t> может быть</a:t>
            </a:r>
            <a:r>
              <a:rPr lang="ru-RU" baseline="0" dirty="0" smtClean="0"/>
              <a:t> только на основе качественных данных.</a:t>
            </a:r>
            <a:endParaRPr lang="en-US" dirty="0" smtClean="0"/>
          </a:p>
          <a:p>
            <a:endParaRPr lang="en-US" dirty="0"/>
          </a:p>
        </p:txBody>
      </p:sp>
      <p:sp>
        <p:nvSpPr>
          <p:cNvPr id="4" name="Slide Number Placeholder 3"/>
          <p:cNvSpPr>
            <a:spLocks noGrp="1"/>
          </p:cNvSpPr>
          <p:nvPr>
            <p:ph type="sldNum" sz="quarter" idx="10"/>
          </p:nvPr>
        </p:nvSpPr>
        <p:spPr/>
        <p:txBody>
          <a:bodyPr/>
          <a:lstStyle/>
          <a:p>
            <a:fld id="{464472A7-1FE3-427E-8C1C-77778FF8E2FA}" type="slidenum">
              <a:rPr lang="en-US" smtClean="0"/>
              <a:t>3</a:t>
            </a:fld>
            <a:endParaRPr lang="en-US"/>
          </a:p>
        </p:txBody>
      </p:sp>
    </p:spTree>
    <p:extLst>
      <p:ext uri="{BB962C8B-B14F-4D97-AF65-F5344CB8AC3E}">
        <p14:creationId xmlns:p14="http://schemas.microsoft.com/office/powerpoint/2010/main" val="4070641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Это</a:t>
            </a:r>
            <a:r>
              <a:rPr lang="ru-RU" baseline="0" dirty="0" smtClean="0"/>
              <a:t> сводная таблица основных показателей, из которых складывается каскад.</a:t>
            </a:r>
          </a:p>
          <a:p>
            <a:r>
              <a:rPr lang="ru-RU" baseline="0" dirty="0" smtClean="0"/>
              <a:t>Далее, чтобы было удобнее, мы увидим эти данные в </a:t>
            </a:r>
            <a:r>
              <a:rPr lang="ru-RU" baseline="0" smtClean="0"/>
              <a:t>графическом виде.</a:t>
            </a:r>
            <a:endParaRPr lang="en-US" dirty="0"/>
          </a:p>
        </p:txBody>
      </p:sp>
      <p:sp>
        <p:nvSpPr>
          <p:cNvPr id="4" name="Slide Number Placeholder 3"/>
          <p:cNvSpPr>
            <a:spLocks noGrp="1"/>
          </p:cNvSpPr>
          <p:nvPr>
            <p:ph type="sldNum" sz="quarter" idx="10"/>
          </p:nvPr>
        </p:nvSpPr>
        <p:spPr/>
        <p:txBody>
          <a:bodyPr/>
          <a:lstStyle/>
          <a:p>
            <a:fld id="{464472A7-1FE3-427E-8C1C-77778FF8E2FA}" type="slidenum">
              <a:rPr lang="en-US" smtClean="0"/>
              <a:t>5</a:t>
            </a:fld>
            <a:endParaRPr lang="en-US"/>
          </a:p>
        </p:txBody>
      </p:sp>
    </p:spTree>
    <p:extLst>
      <p:ext uri="{BB962C8B-B14F-4D97-AF65-F5344CB8AC3E}">
        <p14:creationId xmlns:p14="http://schemas.microsoft.com/office/powerpoint/2010/main" val="241799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Как видно, на</a:t>
            </a:r>
            <a:r>
              <a:rPr lang="ru-RU" baseline="0" dirty="0" smtClean="0"/>
              <a:t> данный момент, </a:t>
            </a:r>
            <a:r>
              <a:rPr lang="ru-RU" dirty="0" smtClean="0"/>
              <a:t>для большинства стран самой значительной является проблема привлечения МСМ к тестированию.</a:t>
            </a:r>
            <a:endParaRPr lang="ru-RU" baseline="0" dirty="0" smtClean="0"/>
          </a:p>
          <a:p>
            <a:endParaRPr lang="ru-RU" baseline="0" dirty="0" smtClean="0"/>
          </a:p>
          <a:p>
            <a:r>
              <a:rPr lang="ru-RU" baseline="0" dirty="0" smtClean="0"/>
              <a:t>На остальных этапах каскада показатели значительно лучше, Так, в среднем примерно 70 процентов всех, МСМ, кто знает о своем положительном ВИЧ статусе, получают АРВ терапию, и более чем у 70% из получающих терапию достигнута неопределяемая вирусная нагрузка.</a:t>
            </a:r>
          </a:p>
          <a:p>
            <a:r>
              <a:rPr lang="ru-RU" baseline="0" dirty="0" smtClean="0"/>
              <a:t>Исключение составляет лишь Армения, где, по данным Республиканского центра СПИД, оценочное число ВИЧ+ МСМ равно 100. Из них, информацию о своем ВИЧ статусе имеют 75 человек, получают АРВ терапию 55 человека, и у 39 достигнута неопределяемая вирусная нагрузка. </a:t>
            </a:r>
            <a:endParaRPr lang="en-US" dirty="0"/>
          </a:p>
        </p:txBody>
      </p:sp>
      <p:sp>
        <p:nvSpPr>
          <p:cNvPr id="4" name="Slide Number Placeholder 3"/>
          <p:cNvSpPr>
            <a:spLocks noGrp="1"/>
          </p:cNvSpPr>
          <p:nvPr>
            <p:ph type="sldNum" sz="quarter" idx="10"/>
          </p:nvPr>
        </p:nvSpPr>
        <p:spPr/>
        <p:txBody>
          <a:bodyPr/>
          <a:lstStyle/>
          <a:p>
            <a:fld id="{464472A7-1FE3-427E-8C1C-77778FF8E2FA}" type="slidenum">
              <a:rPr lang="en-US" smtClean="0"/>
              <a:t>6</a:t>
            </a:fld>
            <a:endParaRPr lang="en-US"/>
          </a:p>
        </p:txBody>
      </p:sp>
    </p:spTree>
    <p:extLst>
      <p:ext uri="{BB962C8B-B14F-4D97-AF65-F5344CB8AC3E}">
        <p14:creationId xmlns:p14="http://schemas.microsoft.com/office/powerpoint/2010/main" val="2327088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Сравнивая доступность</a:t>
            </a:r>
            <a:r>
              <a:rPr lang="ru-RU" baseline="0" dirty="0" smtClean="0"/>
              <a:t> и эффективность услуг тестирования и лечения для разных групп, мы видим, что существенное отличие существует именно на этапе тестирования. То есть на том этапе, который считается «входом» в услуги лечения. И, похоже, этот вход для МСМ – закрыт.</a:t>
            </a:r>
          </a:p>
          <a:p>
            <a:r>
              <a:rPr lang="ru-RU" baseline="0" dirty="0" smtClean="0"/>
              <a:t>При этом, конечно, важно отметить, что эта работа недостаточно эффективна для всех групп населения. То есть тут мы видим пример равенства в отсутствии доступа…</a:t>
            </a:r>
            <a:endParaRPr lang="en-US" dirty="0"/>
          </a:p>
        </p:txBody>
      </p:sp>
      <p:sp>
        <p:nvSpPr>
          <p:cNvPr id="4" name="Slide Number Placeholder 3"/>
          <p:cNvSpPr>
            <a:spLocks noGrp="1"/>
          </p:cNvSpPr>
          <p:nvPr>
            <p:ph type="sldNum" sz="quarter" idx="10"/>
          </p:nvPr>
        </p:nvSpPr>
        <p:spPr/>
        <p:txBody>
          <a:bodyPr/>
          <a:lstStyle/>
          <a:p>
            <a:fld id="{464472A7-1FE3-427E-8C1C-77778FF8E2FA}" type="slidenum">
              <a:rPr lang="en-US" smtClean="0"/>
              <a:t>7</a:t>
            </a:fld>
            <a:endParaRPr lang="en-US"/>
          </a:p>
        </p:txBody>
      </p:sp>
    </p:spTree>
    <p:extLst>
      <p:ext uri="{BB962C8B-B14F-4D97-AF65-F5344CB8AC3E}">
        <p14:creationId xmlns:p14="http://schemas.microsoft.com/office/powerpoint/2010/main" val="3436083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82473" y="677752"/>
            <a:ext cx="7472218" cy="1234175"/>
          </a:xfrm>
        </p:spPr>
        <p:txBody>
          <a:bodyPr anchor="b"/>
          <a:lstStyle>
            <a:lvl1pPr algn="ctr">
              <a:defRPr sz="6000"/>
            </a:lvl1pPr>
          </a:lstStyle>
          <a:p>
            <a:r>
              <a:rPr lang="en-US" dirty="0" smtClean="0"/>
              <a:t>Click to edit Master title style</a:t>
            </a:r>
            <a:endParaRPr lang="ru-RU" dirty="0"/>
          </a:p>
        </p:txBody>
      </p:sp>
      <p:sp>
        <p:nvSpPr>
          <p:cNvPr id="3" name="Subtitle 2"/>
          <p:cNvSpPr>
            <a:spLocks noGrp="1"/>
          </p:cNvSpPr>
          <p:nvPr>
            <p:ph type="subTitle" idx="1"/>
          </p:nvPr>
        </p:nvSpPr>
        <p:spPr>
          <a:xfrm>
            <a:off x="4082472" y="2641600"/>
            <a:ext cx="7472219" cy="26416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spTree>
    <p:extLst>
      <p:ext uri="{BB962C8B-B14F-4D97-AF65-F5344CB8AC3E}">
        <p14:creationId xmlns:p14="http://schemas.microsoft.com/office/powerpoint/2010/main" val="19765109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272472"/>
            <a:ext cx="3932237" cy="1087541"/>
          </a:xfrm>
        </p:spPr>
        <p:txBody>
          <a:bodyPr anchor="b"/>
          <a:lstStyle>
            <a:lvl1pPr>
              <a:defRPr sz="3200"/>
            </a:lvl1pPr>
          </a:lstStyle>
          <a:p>
            <a:r>
              <a:rPr lang="en-US" dirty="0" smtClean="0"/>
              <a:t>Click to edit Master title style</a:t>
            </a:r>
            <a:endParaRPr lang="ru-RU" dirty="0"/>
          </a:p>
        </p:txBody>
      </p:sp>
      <p:sp>
        <p:nvSpPr>
          <p:cNvPr id="3" name="Picture Placeholder 2"/>
          <p:cNvSpPr>
            <a:spLocks noGrp="1"/>
          </p:cNvSpPr>
          <p:nvPr>
            <p:ph type="pic" idx="1"/>
          </p:nvPr>
        </p:nvSpPr>
        <p:spPr>
          <a:xfrm>
            <a:off x="5183188" y="987426"/>
            <a:ext cx="6172200" cy="4558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3473638"/>
            <a:ext cx="3932237" cy="207227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4350415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a:xfrm>
            <a:off x="827830" y="2348222"/>
            <a:ext cx="10525970" cy="312735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46630522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94116"/>
            <a:ext cx="9144000" cy="1605414"/>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40573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spTree>
    <p:extLst>
      <p:ext uri="{BB962C8B-B14F-4D97-AF65-F5344CB8AC3E}">
        <p14:creationId xmlns:p14="http://schemas.microsoft.com/office/powerpoint/2010/main" val="38054284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94116"/>
            <a:ext cx="9144000" cy="1605414"/>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40573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spTree>
    <p:extLst>
      <p:ext uri="{BB962C8B-B14F-4D97-AF65-F5344CB8AC3E}">
        <p14:creationId xmlns:p14="http://schemas.microsoft.com/office/powerpoint/2010/main" val="2094671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9099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321169"/>
            <a:ext cx="10515600" cy="2241306"/>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756767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214785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ru-RU"/>
          </a:p>
        </p:txBody>
      </p:sp>
      <p:sp>
        <p:nvSpPr>
          <p:cNvPr id="9" name="Slide Number Placeholder 8"/>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443635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ru-RU"/>
          </a:p>
        </p:txBody>
      </p:sp>
      <p:sp>
        <p:nvSpPr>
          <p:cNvPr id="5" name="Slide Number Placeholder 4"/>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1045450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ru-RU"/>
          </a:p>
        </p:txBody>
      </p:sp>
      <p:sp>
        <p:nvSpPr>
          <p:cNvPr id="4" name="Slide Number Placeholder 3"/>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408746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94116"/>
            <a:ext cx="9144000" cy="1605414"/>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40573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spTree>
    <p:extLst>
      <p:ext uri="{BB962C8B-B14F-4D97-AF65-F5344CB8AC3E}">
        <p14:creationId xmlns:p14="http://schemas.microsoft.com/office/powerpoint/2010/main" val="2804441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321169"/>
            <a:ext cx="3932237" cy="964449"/>
          </a:xfrm>
        </p:spPr>
        <p:txBody>
          <a:bodyPr anchor="b"/>
          <a:lstStyle>
            <a:lvl1pPr>
              <a:defRPr sz="3200"/>
            </a:lvl1pPr>
          </a:lstStyle>
          <a:p>
            <a:r>
              <a:rPr lang="en-US" dirty="0" smtClean="0"/>
              <a:t>Click to edit Master title style</a:t>
            </a:r>
            <a:endParaRPr lang="ru-RU"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3338372"/>
            <a:ext cx="3932237" cy="25306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400563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272472"/>
            <a:ext cx="3932237" cy="1087541"/>
          </a:xfrm>
        </p:spPr>
        <p:txBody>
          <a:bodyPr anchor="b"/>
          <a:lstStyle>
            <a:lvl1pPr>
              <a:defRPr sz="3200"/>
            </a:lvl1pPr>
          </a:lstStyle>
          <a:p>
            <a:r>
              <a:rPr lang="en-US" dirty="0" smtClean="0"/>
              <a:t>Click to edit Master title style</a:t>
            </a:r>
            <a:endParaRPr lang="ru-RU"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3473638"/>
            <a:ext cx="3932237" cy="23953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290123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9480843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294860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29892" y="180404"/>
            <a:ext cx="7723908" cy="1803708"/>
          </a:xfrm>
        </p:spPr>
        <p:txBody>
          <a:bodyPr>
            <a:normAutofit/>
          </a:bodyPr>
          <a:lstStyle>
            <a:lvl1pPr>
              <a:defRPr sz="3800" b="1">
                <a:solidFill>
                  <a:schemeClr val="tx1">
                    <a:lumMod val="50000"/>
                    <a:lumOff val="50000"/>
                  </a:schemeClr>
                </a:solidFill>
              </a:defRPr>
            </a:lvl1pPr>
          </a:lstStyle>
          <a:p>
            <a:r>
              <a:rPr lang="en-US" smtClean="0"/>
              <a:t>Click to edit Master title style</a:t>
            </a:r>
            <a:endParaRPr lang="ru-RU" dirty="0"/>
          </a:p>
        </p:txBody>
      </p:sp>
      <p:sp>
        <p:nvSpPr>
          <p:cNvPr id="3" name="Content Placeholder 2"/>
          <p:cNvSpPr>
            <a:spLocks noGrp="1"/>
          </p:cNvSpPr>
          <p:nvPr>
            <p:ph idx="1"/>
          </p:nvPr>
        </p:nvSpPr>
        <p:spPr>
          <a:xfrm>
            <a:off x="827830" y="2348222"/>
            <a:ext cx="10525970" cy="3143590"/>
          </a:xfrm>
        </p:spPr>
        <p:txBody>
          <a:bodyPr/>
          <a:lstStyle>
            <a:lvl1pPr>
              <a:defRPr sz="2400">
                <a:solidFill>
                  <a:schemeClr val="tx1">
                    <a:lumMod val="50000"/>
                    <a:lumOff val="50000"/>
                  </a:schemeClr>
                </a:solidFill>
              </a:defRPr>
            </a:lvl1pPr>
            <a:lvl2pPr marL="685800" indent="-228600">
              <a:buFont typeface="Calibri" panose="020F0502020204030204" pitchFamily="34" charset="0"/>
              <a:buChar char="‐"/>
              <a:defRPr sz="22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17635896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321169"/>
            <a:ext cx="10515600" cy="2241306"/>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967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ru-RU"/>
          </a:p>
        </p:txBody>
      </p:sp>
      <p:sp>
        <p:nvSpPr>
          <p:cNvPr id="6" name="Slide Number Placeholder 5"/>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1030917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ru-RU" dirty="0"/>
          </a:p>
        </p:txBody>
      </p:sp>
      <p:sp>
        <p:nvSpPr>
          <p:cNvPr id="3" name="Content Placeholder 2"/>
          <p:cNvSpPr>
            <a:spLocks noGrp="1"/>
          </p:cNvSpPr>
          <p:nvPr>
            <p:ph sz="half" idx="1"/>
          </p:nvPr>
        </p:nvSpPr>
        <p:spPr>
          <a:xfrm>
            <a:off x="838200" y="2348220"/>
            <a:ext cx="5181600" cy="32463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2348219"/>
            <a:ext cx="5181600" cy="32463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32812348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368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368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ru-RU"/>
          </a:p>
        </p:txBody>
      </p:sp>
      <p:sp>
        <p:nvSpPr>
          <p:cNvPr id="9" name="Slide Number Placeholder 8"/>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2533220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ru-RU"/>
          </a:p>
        </p:txBody>
      </p:sp>
      <p:sp>
        <p:nvSpPr>
          <p:cNvPr id="5" name="Slide Number Placeholder 4"/>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27912596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ru-RU"/>
          </a:p>
        </p:txBody>
      </p:sp>
      <p:sp>
        <p:nvSpPr>
          <p:cNvPr id="4" name="Slide Number Placeholder 3"/>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1907642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321169"/>
            <a:ext cx="3932237" cy="964449"/>
          </a:xfrm>
        </p:spPr>
        <p:txBody>
          <a:bodyPr anchor="b"/>
          <a:lstStyle>
            <a:lvl1pPr>
              <a:defRPr sz="3200"/>
            </a:lvl1pPr>
          </a:lstStyle>
          <a:p>
            <a:r>
              <a:rPr lang="en-US" dirty="0" smtClean="0"/>
              <a:t>Click to edit Master title style</a:t>
            </a:r>
            <a:endParaRPr lang="ru-RU" dirty="0"/>
          </a:p>
        </p:txBody>
      </p:sp>
      <p:sp>
        <p:nvSpPr>
          <p:cNvPr id="3" name="Content Placeholder 2"/>
          <p:cNvSpPr>
            <a:spLocks noGrp="1"/>
          </p:cNvSpPr>
          <p:nvPr>
            <p:ph idx="1"/>
          </p:nvPr>
        </p:nvSpPr>
        <p:spPr>
          <a:xfrm>
            <a:off x="5183188" y="987425"/>
            <a:ext cx="6172200" cy="46180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3338372"/>
            <a:ext cx="3932237" cy="22670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F8FC3D0E-14D6-43FD-81B9-FCDF4BC4B857}" type="datetimeFigureOut">
              <a:rPr lang="ru-RU" smtClean="0"/>
              <a:t>31.05.2018</a:t>
            </a:fld>
            <a:endParaRPr lang="ru-R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Slide Number Placeholder 6"/>
          <p:cNvSpPr>
            <a:spLocks noGrp="1"/>
          </p:cNvSpPr>
          <p:nvPr>
            <p:ph type="sldNum" sz="quarter" idx="12"/>
          </p:nvPr>
        </p:nvSpPr>
        <p:spPr/>
        <p:txBody>
          <a:bodyPr/>
          <a:lstStyle/>
          <a:p>
            <a:fld id="{03593A3F-D388-495A-80A3-27347EDA45EE}" type="slidenum">
              <a:rPr lang="ru-RU" smtClean="0"/>
              <a:t>‹#›</a:t>
            </a:fld>
            <a:endParaRPr lang="ru-RU"/>
          </a:p>
        </p:txBody>
      </p:sp>
    </p:spTree>
    <p:extLst>
      <p:ext uri="{BB962C8B-B14F-4D97-AF65-F5344CB8AC3E}">
        <p14:creationId xmlns:p14="http://schemas.microsoft.com/office/powerpoint/2010/main" val="13956454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image" Target="../media/image5.png"/><Relationship Id="rId3" Type="http://schemas.openxmlformats.org/officeDocument/2006/relationships/slideLayout" Target="../slideLayouts/slideLayout14.xml"/><Relationship Id="rId21" Type="http://schemas.openxmlformats.org/officeDocument/2006/relationships/image" Target="../media/image1.jpe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jpeg"/><Relationship Id="rId2" Type="http://schemas.openxmlformats.org/officeDocument/2006/relationships/slideLayout" Target="../slideLayouts/slideLayout13.xml"/><Relationship Id="rId16" Type="http://schemas.openxmlformats.org/officeDocument/2006/relationships/image" Target="../media/image12.jpeg"/><Relationship Id="rId20" Type="http://schemas.openxmlformats.org/officeDocument/2006/relationships/image" Target="../media/image7.gi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1.png"/><Relationship Id="rId10" Type="http://schemas.openxmlformats.org/officeDocument/2006/relationships/slideLayout" Target="../slideLayouts/slideLayout21.xml"/><Relationship Id="rId19" Type="http://schemas.openxmlformats.org/officeDocument/2006/relationships/image" Target="../media/image6.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0.png"/><Relationship Id="rId22"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39057" y="6176962"/>
            <a:ext cx="829970" cy="663807"/>
          </a:xfrm>
          <a:prstGeom prst="rect">
            <a:avLst/>
          </a:prstGeom>
        </p:spPr>
      </p:pic>
      <p:pic>
        <p:nvPicPr>
          <p:cNvPr id="17" name="Picture 1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21327528">
            <a:off x="120595" y="5514212"/>
            <a:ext cx="11968375" cy="944351"/>
          </a:xfrm>
          <a:prstGeom prst="rect">
            <a:avLst/>
          </a:prstGeom>
        </p:spPr>
      </p:pic>
      <p:sp>
        <p:nvSpPr>
          <p:cNvPr id="2" name="Title Placeholder 1"/>
          <p:cNvSpPr>
            <a:spLocks noGrp="1"/>
          </p:cNvSpPr>
          <p:nvPr>
            <p:ph type="title"/>
          </p:nvPr>
        </p:nvSpPr>
        <p:spPr>
          <a:xfrm>
            <a:off x="3749580" y="180404"/>
            <a:ext cx="7604219" cy="1803708"/>
          </a:xfrm>
          <a:prstGeom prst="rect">
            <a:avLst/>
          </a:prstGeom>
        </p:spPr>
        <p:txBody>
          <a:bodyPr vert="horz" lIns="91440" tIns="45720" rIns="91440" bIns="45720" rtlCol="0" anchor="ctr">
            <a:normAutofit/>
          </a:bodyPr>
          <a:lstStyle/>
          <a:p>
            <a:r>
              <a:rPr lang="en-US" dirty="0" smtClean="0"/>
              <a:t>Click to edit Master title style</a:t>
            </a:r>
            <a:endParaRPr lang="ru-RU" dirty="0"/>
          </a:p>
        </p:txBody>
      </p:sp>
      <p:sp>
        <p:nvSpPr>
          <p:cNvPr id="3" name="Text Placeholder 2"/>
          <p:cNvSpPr>
            <a:spLocks noGrp="1"/>
          </p:cNvSpPr>
          <p:nvPr>
            <p:ph type="body" idx="1"/>
          </p:nvPr>
        </p:nvSpPr>
        <p:spPr>
          <a:xfrm>
            <a:off x="827830" y="2348222"/>
            <a:ext cx="10525970" cy="347068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6" name="Slide Number Placeholder 5"/>
          <p:cNvSpPr>
            <a:spLocks noGrp="1"/>
          </p:cNvSpPr>
          <p:nvPr>
            <p:ph type="sldNum" sz="quarter" idx="4"/>
          </p:nvPr>
        </p:nvSpPr>
        <p:spPr>
          <a:xfrm>
            <a:off x="825105" y="6374822"/>
            <a:ext cx="69571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93A3F-D388-495A-80A3-27347EDA45EE}" type="slidenum">
              <a:rPr lang="ru-RU" smtClean="0"/>
              <a:pPr/>
              <a:t>‹#›</a:t>
            </a:fld>
            <a:endParaRPr lang="ru-RU"/>
          </a:p>
        </p:txBody>
      </p:sp>
      <p:pic>
        <p:nvPicPr>
          <p:cNvPr id="8"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676993" y="6238480"/>
            <a:ext cx="1729071" cy="602289"/>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406064" y="6505165"/>
            <a:ext cx="1185727" cy="146463"/>
          </a:xfrm>
          <a:prstGeom prst="rect">
            <a:avLst/>
          </a:prstGeom>
        </p:spPr>
      </p:pic>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011504" y="6381507"/>
            <a:ext cx="393780" cy="393780"/>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824997" y="6356350"/>
            <a:ext cx="571918" cy="379815"/>
          </a:xfrm>
          <a:prstGeom prst="rect">
            <a:avLst/>
          </a:prstGeom>
        </p:spPr>
      </p:pic>
      <p:pic>
        <p:nvPicPr>
          <p:cNvPr id="12" name="Picture 1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890057" y="6381507"/>
            <a:ext cx="734634" cy="343465"/>
          </a:xfrm>
          <a:prstGeom prst="rect">
            <a:avLst/>
          </a:prstGeom>
        </p:spPr>
      </p:pic>
      <p:pic>
        <p:nvPicPr>
          <p:cNvPr id="14" name="Picture 1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pic>
        <p:nvPicPr>
          <p:cNvPr id="18" name="Picture 17"/>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90189" y="193958"/>
            <a:ext cx="3267808" cy="1865745"/>
          </a:xfrm>
          <a:prstGeom prst="rect">
            <a:avLst/>
          </a:prstGeom>
        </p:spPr>
      </p:pic>
    </p:spTree>
    <p:extLst>
      <p:ext uri="{BB962C8B-B14F-4D97-AF65-F5344CB8AC3E}">
        <p14:creationId xmlns:p14="http://schemas.microsoft.com/office/powerpoint/2010/main" val="142008794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4434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28133" y="365125"/>
            <a:ext cx="7425666" cy="1803708"/>
          </a:xfrm>
          <a:prstGeom prst="rect">
            <a:avLst/>
          </a:prstGeom>
        </p:spPr>
        <p:txBody>
          <a:bodyPr vert="horz" lIns="91440" tIns="45720" rIns="91440" bIns="45720" rtlCol="0" anchor="ctr">
            <a:normAutofit/>
          </a:bodyPr>
          <a:lstStyle/>
          <a:p>
            <a:r>
              <a:rPr lang="en-US" dirty="0" smtClean="0"/>
              <a:t>Click to edit Master title style</a:t>
            </a:r>
            <a:endParaRPr lang="ru-RU" dirty="0"/>
          </a:p>
        </p:txBody>
      </p:sp>
      <p:sp>
        <p:nvSpPr>
          <p:cNvPr id="3" name="Text Placeholder 2"/>
          <p:cNvSpPr>
            <a:spLocks noGrp="1"/>
          </p:cNvSpPr>
          <p:nvPr>
            <p:ph type="body" idx="1"/>
          </p:nvPr>
        </p:nvSpPr>
        <p:spPr>
          <a:xfrm>
            <a:off x="827830" y="2348221"/>
            <a:ext cx="10525970" cy="382874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6" name="Slide Number Placeholder 5"/>
          <p:cNvSpPr>
            <a:spLocks noGrp="1"/>
          </p:cNvSpPr>
          <p:nvPr>
            <p:ph type="sldNum" sz="quarter" idx="4"/>
          </p:nvPr>
        </p:nvSpPr>
        <p:spPr>
          <a:xfrm>
            <a:off x="197038" y="6356350"/>
            <a:ext cx="69571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93A3F-D388-495A-80A3-27347EDA45EE}" type="slidenum">
              <a:rPr lang="ru-RU" smtClean="0"/>
              <a:pPr/>
              <a:t>‹#›</a:t>
            </a:fld>
            <a:endParaRPr lang="ru-RU"/>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1916" y="0"/>
            <a:ext cx="3706217" cy="2163506"/>
          </a:xfrm>
          <a:prstGeom prst="rect">
            <a:avLst/>
          </a:prstGeom>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21437670">
            <a:off x="-31" y="5063322"/>
            <a:ext cx="12246730" cy="3255999"/>
          </a:xfrm>
          <a:prstGeom prst="rect">
            <a:avLst/>
          </a:prstGeom>
        </p:spPr>
      </p:pic>
      <p:pic>
        <p:nvPicPr>
          <p:cNvPr id="19" name="Picture 1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728304" y="6298001"/>
            <a:ext cx="1666938" cy="580646"/>
          </a:xfrm>
          <a:prstGeom prst="rect">
            <a:avLst/>
          </a:prstGeom>
        </p:spPr>
      </p:pic>
      <p:pic>
        <p:nvPicPr>
          <p:cNvPr id="20" name="Picture 1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406064" y="6505165"/>
            <a:ext cx="1185727" cy="146463"/>
          </a:xfrm>
          <a:prstGeom prst="rect">
            <a:avLst/>
          </a:prstGeom>
        </p:spPr>
      </p:pic>
      <p:pic>
        <p:nvPicPr>
          <p:cNvPr id="21" name="Picture 2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011504" y="6381507"/>
            <a:ext cx="393780" cy="393780"/>
          </a:xfrm>
          <a:prstGeom prst="rect">
            <a:avLst/>
          </a:prstGeom>
        </p:spPr>
      </p:pic>
      <p:pic>
        <p:nvPicPr>
          <p:cNvPr id="22" name="Picture 2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6824997" y="6356350"/>
            <a:ext cx="571918" cy="379815"/>
          </a:xfrm>
          <a:prstGeom prst="rect">
            <a:avLst/>
          </a:prstGeom>
        </p:spPr>
      </p:pic>
      <p:pic>
        <p:nvPicPr>
          <p:cNvPr id="23" name="Picture 22"/>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890057" y="6381507"/>
            <a:ext cx="734634" cy="343465"/>
          </a:xfrm>
          <a:prstGeom prst="rect">
            <a:avLst/>
          </a:prstGeom>
        </p:spPr>
      </p:pic>
      <p:pic>
        <p:nvPicPr>
          <p:cNvPr id="24" name="Picture 23"/>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9039057" y="6176962"/>
            <a:ext cx="829970" cy="663807"/>
          </a:xfrm>
          <a:prstGeom prst="rect">
            <a:avLst/>
          </a:prstGeom>
        </p:spPr>
      </p:pic>
      <p:pic>
        <p:nvPicPr>
          <p:cNvPr id="25" name="Picture 24"/>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0283393" y="6336868"/>
            <a:ext cx="384607" cy="384607"/>
          </a:xfrm>
          <a:prstGeom prst="rect">
            <a:avLst/>
          </a:prstGeom>
        </p:spPr>
      </p:pic>
    </p:spTree>
    <p:extLst>
      <p:ext uri="{BB962C8B-B14F-4D97-AF65-F5344CB8AC3E}">
        <p14:creationId xmlns:p14="http://schemas.microsoft.com/office/powerpoint/2010/main" val="23796661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248405"/>
            <a:ext cx="10515600" cy="1742828"/>
          </a:xfrm>
        </p:spPr>
        <p:txBody>
          <a:bodyPr>
            <a:noAutofit/>
          </a:bodyPr>
          <a:lstStyle/>
          <a:p>
            <a:pPr algn="ctr"/>
            <a:r>
              <a:rPr lang="en-GB" sz="4800" b="1" dirty="0" smtClean="0">
                <a:solidFill>
                  <a:schemeClr val="tx1">
                    <a:lumMod val="50000"/>
                    <a:lumOff val="50000"/>
                  </a:schemeClr>
                </a:solidFill>
              </a:rPr>
              <a:t>HIV Cascade for MSM and</a:t>
            </a:r>
            <a:br>
              <a:rPr lang="en-GB" sz="4800" b="1" dirty="0" smtClean="0">
                <a:solidFill>
                  <a:schemeClr val="tx1">
                    <a:lumMod val="50000"/>
                    <a:lumOff val="50000"/>
                  </a:schemeClr>
                </a:solidFill>
              </a:rPr>
            </a:br>
            <a:r>
              <a:rPr lang="en-GB" sz="4800" b="1" dirty="0" smtClean="0">
                <a:solidFill>
                  <a:schemeClr val="tx1">
                    <a:lumMod val="50000"/>
                    <a:lumOff val="50000"/>
                  </a:schemeClr>
                </a:solidFill>
              </a:rPr>
              <a:t>Funding Gaps Assessment</a:t>
            </a:r>
            <a:endParaRPr lang="ru-RU" sz="4800" b="1" dirty="0">
              <a:solidFill>
                <a:schemeClr val="tx1">
                  <a:lumMod val="50000"/>
                  <a:lumOff val="50000"/>
                </a:schemeClr>
              </a:solidFill>
            </a:endParaRPr>
          </a:p>
        </p:txBody>
      </p:sp>
      <p:sp>
        <p:nvSpPr>
          <p:cNvPr id="3" name="Text Placeholder 2"/>
          <p:cNvSpPr>
            <a:spLocks noGrp="1"/>
          </p:cNvSpPr>
          <p:nvPr>
            <p:ph type="body" idx="1"/>
          </p:nvPr>
        </p:nvSpPr>
        <p:spPr>
          <a:xfrm>
            <a:off x="831850" y="4317611"/>
            <a:ext cx="10515600" cy="967275"/>
          </a:xfrm>
        </p:spPr>
        <p:txBody>
          <a:bodyPr>
            <a:noAutofit/>
          </a:bodyPr>
          <a:lstStyle/>
          <a:p>
            <a:pPr algn="ctr"/>
            <a:r>
              <a:rPr lang="en-GB" sz="2800" i="1" dirty="0" smtClean="0">
                <a:solidFill>
                  <a:srgbClr val="C00000"/>
                </a:solidFill>
              </a:rPr>
              <a:t>Tools which LGBT Community can use for advocacy, leadership and governance in area of health protection</a:t>
            </a:r>
            <a:endParaRPr lang="ru-RU" sz="2800" i="1" dirty="0">
              <a:solidFill>
                <a:srgbClr val="C00000"/>
              </a:solidFill>
            </a:endParaRPr>
          </a:p>
        </p:txBody>
      </p:sp>
    </p:spTree>
    <p:extLst>
      <p:ext uri="{BB962C8B-B14F-4D97-AF65-F5344CB8AC3E}">
        <p14:creationId xmlns:p14="http://schemas.microsoft.com/office/powerpoint/2010/main" val="926629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C00000"/>
                </a:solidFill>
              </a:rPr>
              <a:t>Funding Gaps Assessment</a:t>
            </a:r>
            <a:r>
              <a:rPr lang="ru-RU" b="1" dirty="0" smtClean="0"/>
              <a:t>:</a:t>
            </a:r>
            <a:r>
              <a:rPr lang="en-GB" b="1" dirty="0" smtClean="0"/>
              <a:t/>
            </a:r>
            <a:br>
              <a:rPr lang="en-GB" b="1" dirty="0" smtClean="0"/>
            </a:br>
            <a:r>
              <a:rPr lang="en-GB" dirty="0" smtClean="0"/>
              <a:t>the tool and a plan of work</a:t>
            </a:r>
            <a:endParaRPr lang="en-US" b="1" dirty="0"/>
          </a:p>
        </p:txBody>
      </p:sp>
      <p:sp>
        <p:nvSpPr>
          <p:cNvPr id="3" name="Content Placeholder 2"/>
          <p:cNvSpPr>
            <a:spLocks noGrp="1"/>
          </p:cNvSpPr>
          <p:nvPr>
            <p:ph idx="1"/>
          </p:nvPr>
        </p:nvSpPr>
        <p:spPr>
          <a:xfrm>
            <a:off x="457200" y="2137719"/>
            <a:ext cx="9267568" cy="3657600"/>
          </a:xfrm>
        </p:spPr>
        <p:txBody>
          <a:bodyPr>
            <a:normAutofit fontScale="92500"/>
          </a:bodyPr>
          <a:lstStyle/>
          <a:p>
            <a:pPr lvl="1"/>
            <a:r>
              <a:rPr lang="en-GB" b="1" dirty="0" smtClean="0"/>
              <a:t>Goal</a:t>
            </a:r>
            <a:r>
              <a:rPr lang="ru-RU" b="1" dirty="0" smtClean="0"/>
              <a:t>: </a:t>
            </a:r>
            <a:r>
              <a:rPr lang="en-GB" b="1" dirty="0" smtClean="0"/>
              <a:t>to evaluate </a:t>
            </a:r>
            <a:r>
              <a:rPr lang="en-US" dirty="0"/>
              <a:t>the amount of funds lacking for ensuring access to the recommended by WHO comprehensive package of services for all MSM and trans people in need. By doing this we can evaluate effectiveness of the governmental investment to national HIV program. </a:t>
            </a:r>
          </a:p>
          <a:p>
            <a:pPr lvl="1"/>
            <a:r>
              <a:rPr lang="en-US" b="1" dirty="0"/>
              <a:t>Method: evaluation </a:t>
            </a:r>
            <a:r>
              <a:rPr lang="en-US" dirty="0"/>
              <a:t>of the funding gaps by synthesis of data on </a:t>
            </a:r>
            <a:r>
              <a:rPr lang="en-GB" dirty="0"/>
              <a:t>HIV services unit costs, on existing funding and on number of MSM and trans people in need </a:t>
            </a:r>
            <a:endParaRPr lang="en-US" dirty="0"/>
          </a:p>
          <a:p>
            <a:pPr>
              <a:spcBef>
                <a:spcPts val="1200"/>
              </a:spcBef>
            </a:pPr>
            <a:r>
              <a:rPr lang="en-GB" dirty="0" smtClean="0"/>
              <a:t>The tool had been developed. The training of national teams conducted</a:t>
            </a:r>
            <a:r>
              <a:rPr lang="ru-RU" dirty="0" smtClean="0"/>
              <a:t>. </a:t>
            </a:r>
          </a:p>
          <a:p>
            <a:r>
              <a:rPr lang="en-GB" dirty="0" smtClean="0"/>
              <a:t>The data are gathering. Three countries are already provided reports. After finalization of all reports, the same as with the HIV Service Cascade, ECOM will “polish” the tool and issue a regional overview on Funding Gaps Assessment in 5 project’ countries</a:t>
            </a:r>
            <a:r>
              <a:rPr lang="ru-RU" dirty="0" smtClean="0"/>
              <a:t>.</a:t>
            </a:r>
            <a:endParaRPr lang="en-US" dirty="0"/>
          </a:p>
        </p:txBody>
      </p:sp>
      <p:pic>
        <p:nvPicPr>
          <p:cNvPr id="5" name="Picture 4"/>
          <p:cNvPicPr>
            <a:picLocks noChangeAspect="1"/>
          </p:cNvPicPr>
          <p:nvPr/>
        </p:nvPicPr>
        <p:blipFill>
          <a:blip r:embed="rId2"/>
          <a:stretch>
            <a:fillRect/>
          </a:stretch>
        </p:blipFill>
        <p:spPr>
          <a:xfrm rot="20660049">
            <a:off x="10282371" y="1660318"/>
            <a:ext cx="2511926" cy="444526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829689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00988"/>
            <a:ext cx="9144000" cy="1605414"/>
          </a:xfrm>
        </p:spPr>
        <p:txBody>
          <a:bodyPr>
            <a:normAutofit fontScale="90000"/>
          </a:bodyPr>
          <a:lstStyle/>
          <a:p>
            <a:r>
              <a:rPr lang="en-GB" dirty="0" smtClean="0"/>
              <a:t>Thank you for your participation</a:t>
            </a:r>
            <a:r>
              <a:rPr lang="ru-RU" dirty="0" smtClean="0"/>
              <a:t>!</a:t>
            </a:r>
            <a:endParaRPr lang="ru-RU" dirty="0"/>
          </a:p>
        </p:txBody>
      </p:sp>
      <p:sp>
        <p:nvSpPr>
          <p:cNvPr id="3" name="Subtitle 2"/>
          <p:cNvSpPr>
            <a:spLocks noGrp="1"/>
          </p:cNvSpPr>
          <p:nvPr>
            <p:ph type="subTitle" idx="1"/>
          </p:nvPr>
        </p:nvSpPr>
        <p:spPr>
          <a:xfrm>
            <a:off x="2916194" y="3719378"/>
            <a:ext cx="7751805" cy="1548919"/>
          </a:xfrm>
        </p:spPr>
        <p:txBody>
          <a:bodyPr>
            <a:noAutofit/>
          </a:bodyPr>
          <a:lstStyle/>
          <a:p>
            <a:pPr algn="l">
              <a:spcBef>
                <a:spcPts val="600"/>
              </a:spcBef>
            </a:pPr>
            <a:r>
              <a:rPr lang="en-GB" sz="1800" dirty="0" smtClean="0">
                <a:solidFill>
                  <a:schemeClr val="bg1">
                    <a:lumMod val="75000"/>
                  </a:schemeClr>
                </a:solidFill>
              </a:rPr>
              <a:t>Gennady </a:t>
            </a:r>
            <a:r>
              <a:rPr lang="en-GB" sz="1800" dirty="0" err="1" smtClean="0">
                <a:solidFill>
                  <a:schemeClr val="bg1">
                    <a:lumMod val="75000"/>
                  </a:schemeClr>
                </a:solidFill>
              </a:rPr>
              <a:t>Roshchupkin</a:t>
            </a:r>
            <a:r>
              <a:rPr lang="ru-RU" sz="1800" dirty="0" smtClean="0">
                <a:solidFill>
                  <a:schemeClr val="bg1">
                    <a:lumMod val="75000"/>
                  </a:schemeClr>
                </a:solidFill>
              </a:rPr>
              <a:t>, Е</a:t>
            </a:r>
            <a:r>
              <a:rPr lang="en-GB" sz="1800" dirty="0" smtClean="0">
                <a:solidFill>
                  <a:schemeClr val="bg1">
                    <a:lumMod val="75000"/>
                  </a:schemeClr>
                </a:solidFill>
              </a:rPr>
              <a:t>C</a:t>
            </a:r>
            <a:r>
              <a:rPr lang="ru-RU" sz="1800" dirty="0" smtClean="0">
                <a:solidFill>
                  <a:schemeClr val="bg1">
                    <a:lumMod val="75000"/>
                  </a:schemeClr>
                </a:solidFill>
              </a:rPr>
              <a:t>ОМ,</a:t>
            </a:r>
          </a:p>
          <a:p>
            <a:pPr algn="l">
              <a:spcBef>
                <a:spcPts val="600"/>
              </a:spcBef>
            </a:pPr>
            <a:r>
              <a:rPr lang="en-GB" sz="1800" dirty="0" smtClean="0">
                <a:solidFill>
                  <a:schemeClr val="bg1">
                    <a:lumMod val="75000"/>
                  </a:schemeClr>
                </a:solidFill>
              </a:rPr>
              <a:t>Community Health Systems Coordinator</a:t>
            </a:r>
            <a:r>
              <a:rPr lang="ru-RU" sz="1800" dirty="0" smtClean="0">
                <a:solidFill>
                  <a:schemeClr val="bg1">
                    <a:lumMod val="75000"/>
                  </a:schemeClr>
                </a:solidFill>
              </a:rPr>
              <a:t>,</a:t>
            </a:r>
            <a:endParaRPr lang="en-GB" sz="1800" dirty="0" smtClean="0">
              <a:solidFill>
                <a:schemeClr val="bg1">
                  <a:lumMod val="75000"/>
                </a:schemeClr>
              </a:solidFill>
            </a:endParaRPr>
          </a:p>
          <a:p>
            <a:pPr algn="l">
              <a:spcBef>
                <a:spcPts val="600"/>
              </a:spcBef>
            </a:pPr>
            <a:endParaRPr lang="ru-RU" sz="1800" dirty="0" smtClean="0"/>
          </a:p>
          <a:p>
            <a:pPr algn="l">
              <a:spcBef>
                <a:spcPts val="0"/>
              </a:spcBef>
            </a:pPr>
            <a:r>
              <a:rPr lang="en-GB" sz="1800" b="1" dirty="0" smtClean="0">
                <a:solidFill>
                  <a:srgbClr val="00B0F0"/>
                </a:solidFill>
              </a:rPr>
              <a:t>www.ecom.ngo</a:t>
            </a:r>
          </a:p>
          <a:p>
            <a:pPr algn="l">
              <a:spcBef>
                <a:spcPts val="600"/>
              </a:spcBef>
            </a:pPr>
            <a:r>
              <a:rPr lang="en-US" sz="1800" b="1" dirty="0">
                <a:solidFill>
                  <a:srgbClr val="00B0F0"/>
                </a:solidFill>
              </a:rPr>
              <a:t>www.facebook.com/ecom.ngo/</a:t>
            </a:r>
            <a:endParaRPr lang="ru-RU" sz="1800" b="1" dirty="0">
              <a:solidFill>
                <a:srgbClr val="00B0F0"/>
              </a:solidFill>
            </a:endParaRPr>
          </a:p>
        </p:txBody>
      </p:sp>
    </p:spTree>
    <p:extLst>
      <p:ext uri="{BB962C8B-B14F-4D97-AF65-F5344CB8AC3E}">
        <p14:creationId xmlns:p14="http://schemas.microsoft.com/office/powerpoint/2010/main" val="2327140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Tools for </a:t>
            </a:r>
            <a:r>
              <a:rPr lang="en-GB" b="1" dirty="0" smtClean="0">
                <a:solidFill>
                  <a:srgbClr val="C00000"/>
                </a:solidFill>
              </a:rPr>
              <a:t>advocacy, leadership and governance</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GB" dirty="0" smtClean="0"/>
              <a:t>Under the “Rights to Health” project ECOM has developed tools allow LGBT community organizations to collect the good quality data describing accessibility and quality of HIV services for MSM and trans people</a:t>
            </a:r>
          </a:p>
          <a:p>
            <a:pPr lvl="1"/>
            <a:endParaRPr lang="ru-RU" sz="2400" dirty="0">
              <a:solidFill>
                <a:srgbClr val="B00000"/>
              </a:solidFill>
            </a:endParaRPr>
          </a:p>
          <a:p>
            <a:pPr lvl="1"/>
            <a:r>
              <a:rPr lang="en-GB" sz="2400" dirty="0" smtClean="0">
                <a:solidFill>
                  <a:srgbClr val="B00000"/>
                </a:solidFill>
              </a:rPr>
              <a:t>“The Cascade of the Continuum of HIV Care for MSM”</a:t>
            </a:r>
            <a:r>
              <a:rPr lang="ru-RU" sz="2400" dirty="0" smtClean="0">
                <a:solidFill>
                  <a:srgbClr val="B00000"/>
                </a:solidFill>
              </a:rPr>
              <a:t> </a:t>
            </a:r>
          </a:p>
          <a:p>
            <a:pPr lvl="1">
              <a:spcBef>
                <a:spcPts val="1200"/>
              </a:spcBef>
            </a:pPr>
            <a:r>
              <a:rPr lang="en-GB" sz="2400" dirty="0" smtClean="0">
                <a:solidFill>
                  <a:srgbClr val="B00000"/>
                </a:solidFill>
              </a:rPr>
              <a:t>“Assessment of Funding Gaps in HIV Prevention Care and Support Targeting Gay Men, Other MSM and Trans People”</a:t>
            </a:r>
            <a:endParaRPr lang="en-US" sz="2400" dirty="0">
              <a:solidFill>
                <a:srgbClr val="B00000"/>
              </a:solidFill>
            </a:endParaRPr>
          </a:p>
        </p:txBody>
      </p:sp>
    </p:spTree>
    <p:extLst>
      <p:ext uri="{BB962C8B-B14F-4D97-AF65-F5344CB8AC3E}">
        <p14:creationId xmlns:p14="http://schemas.microsoft.com/office/powerpoint/2010/main" val="744779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HIV Service Cascade:</a:t>
            </a:r>
            <a:r>
              <a:rPr lang="en-GB" dirty="0"/>
              <a:t/>
            </a:r>
            <a:br>
              <a:rPr lang="en-GB" dirty="0"/>
            </a:br>
            <a:r>
              <a:rPr lang="en-GB" dirty="0" smtClean="0">
                <a:solidFill>
                  <a:srgbClr val="C00000"/>
                </a:solidFill>
              </a:rPr>
              <a:t>goal and objectives</a:t>
            </a:r>
            <a:endParaRPr lang="en-US" b="1" dirty="0">
              <a:solidFill>
                <a:srgbClr val="C00000"/>
              </a:solidFill>
            </a:endParaRPr>
          </a:p>
        </p:txBody>
      </p:sp>
      <p:sp>
        <p:nvSpPr>
          <p:cNvPr id="3" name="Content Placeholder 2"/>
          <p:cNvSpPr>
            <a:spLocks noGrp="1"/>
          </p:cNvSpPr>
          <p:nvPr>
            <p:ph idx="1"/>
          </p:nvPr>
        </p:nvSpPr>
        <p:spPr/>
        <p:txBody>
          <a:bodyPr>
            <a:noAutofit/>
          </a:bodyPr>
          <a:lstStyle/>
          <a:p>
            <a:r>
              <a:rPr lang="en-GB" u="sng" dirty="0" smtClean="0"/>
              <a:t>Goal</a:t>
            </a:r>
            <a:r>
              <a:rPr lang="ru-RU" dirty="0" smtClean="0"/>
              <a:t>: </a:t>
            </a:r>
            <a:r>
              <a:rPr lang="en-GB" dirty="0" smtClean="0"/>
              <a:t>Improve the advocacy and research capacity of community organizations </a:t>
            </a:r>
            <a:r>
              <a:rPr lang="ru-RU" dirty="0" smtClean="0"/>
              <a:t> </a:t>
            </a:r>
            <a:endParaRPr lang="ru-RU" dirty="0"/>
          </a:p>
          <a:p>
            <a:pPr lvl="1"/>
            <a:r>
              <a:rPr lang="en-GB" u="sng" dirty="0" smtClean="0"/>
              <a:t>Objective </a:t>
            </a:r>
            <a:r>
              <a:rPr lang="ru-RU" u="sng" dirty="0" smtClean="0"/>
              <a:t>1 (</a:t>
            </a:r>
            <a:r>
              <a:rPr lang="en-GB" u="sng" dirty="0" smtClean="0"/>
              <a:t>programmatic</a:t>
            </a:r>
            <a:r>
              <a:rPr lang="ru-RU" u="sng" dirty="0" smtClean="0"/>
              <a:t>)</a:t>
            </a:r>
            <a:r>
              <a:rPr lang="ru-RU" dirty="0" smtClean="0"/>
              <a:t>: </a:t>
            </a:r>
            <a:r>
              <a:rPr lang="en-GB" dirty="0" smtClean="0"/>
              <a:t>Increase quality of the data community organizations use for advocacy as well as for the planning of their own work</a:t>
            </a:r>
            <a:r>
              <a:rPr lang="ru-RU" dirty="0" smtClean="0"/>
              <a:t>.</a:t>
            </a:r>
          </a:p>
          <a:p>
            <a:pPr lvl="1"/>
            <a:r>
              <a:rPr lang="en-GB" u="sng" dirty="0" smtClean="0"/>
              <a:t>Objective </a:t>
            </a:r>
            <a:r>
              <a:rPr lang="ru-RU" u="sng" dirty="0" smtClean="0"/>
              <a:t>2 (</a:t>
            </a:r>
            <a:r>
              <a:rPr lang="en-GB" u="sng" dirty="0" smtClean="0"/>
              <a:t>technical</a:t>
            </a:r>
            <a:r>
              <a:rPr lang="ru-RU" u="sng" dirty="0" smtClean="0"/>
              <a:t>)</a:t>
            </a:r>
            <a:r>
              <a:rPr lang="ru-RU" dirty="0" smtClean="0"/>
              <a:t>: </a:t>
            </a:r>
            <a:r>
              <a:rPr lang="en-GB" dirty="0" smtClean="0"/>
              <a:t>Disaggregation of the data about MSM and trans people from the “general” HIV Treatment Cascade (so called “</a:t>
            </a:r>
            <a:r>
              <a:rPr lang="ru-RU" dirty="0" smtClean="0"/>
              <a:t>90-90-90</a:t>
            </a:r>
            <a:r>
              <a:rPr lang="en-GB" dirty="0" smtClean="0"/>
              <a:t>”</a:t>
            </a:r>
            <a:r>
              <a:rPr lang="ru-RU" dirty="0" smtClean="0"/>
              <a:t>)</a:t>
            </a:r>
          </a:p>
          <a:p>
            <a:pPr lvl="1"/>
            <a:r>
              <a:rPr lang="en-GB" u="sng" dirty="0" smtClean="0"/>
              <a:t>Objective</a:t>
            </a:r>
            <a:r>
              <a:rPr lang="ru-RU" u="sng" dirty="0" smtClean="0"/>
              <a:t> 3 (</a:t>
            </a:r>
            <a:r>
              <a:rPr lang="en-GB" u="sng" dirty="0" smtClean="0"/>
              <a:t>technical</a:t>
            </a:r>
            <a:r>
              <a:rPr lang="ru-RU" u="sng" dirty="0" smtClean="0"/>
              <a:t>)</a:t>
            </a:r>
            <a:r>
              <a:rPr lang="ru-RU" dirty="0" smtClean="0"/>
              <a:t>: </a:t>
            </a:r>
            <a:r>
              <a:rPr lang="en-GB" dirty="0" smtClean="0"/>
              <a:t>An attempt to build a cascade for HIV prevention services (or, at least, for some the most important of them, such as </a:t>
            </a:r>
            <a:r>
              <a:rPr lang="en-GB" dirty="0" err="1" smtClean="0"/>
              <a:t>PrEP</a:t>
            </a:r>
            <a:r>
              <a:rPr lang="en-GB" dirty="0" smtClean="0"/>
              <a:t> for instance)</a:t>
            </a:r>
            <a:endParaRPr lang="ru-RU" dirty="0" smtClean="0"/>
          </a:p>
        </p:txBody>
      </p:sp>
    </p:spTree>
    <p:extLst>
      <p:ext uri="{BB962C8B-B14F-4D97-AF65-F5344CB8AC3E}">
        <p14:creationId xmlns:p14="http://schemas.microsoft.com/office/powerpoint/2010/main" val="318033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HIV Service Cascade </a:t>
            </a:r>
            <a:r>
              <a:rPr lang="ru-RU" b="1" dirty="0" smtClean="0"/>
              <a:t>:</a:t>
            </a:r>
            <a:r>
              <a:rPr lang="en-GB" b="1" dirty="0" smtClean="0"/>
              <a:t/>
            </a:r>
            <a:br>
              <a:rPr lang="en-GB" b="1" dirty="0" smtClean="0"/>
            </a:br>
            <a:r>
              <a:rPr lang="en-GB" dirty="0" smtClean="0">
                <a:solidFill>
                  <a:srgbClr val="C00000"/>
                </a:solidFill>
              </a:rPr>
              <a:t>the tool and work in countries </a:t>
            </a:r>
            <a:endParaRPr lang="en-US" b="1" dirty="0">
              <a:solidFill>
                <a:srgbClr val="C00000"/>
              </a:solidFill>
            </a:endParaRPr>
          </a:p>
        </p:txBody>
      </p:sp>
      <p:sp>
        <p:nvSpPr>
          <p:cNvPr id="3" name="Content Placeholder 2"/>
          <p:cNvSpPr>
            <a:spLocks noGrp="1"/>
          </p:cNvSpPr>
          <p:nvPr>
            <p:ph idx="1"/>
          </p:nvPr>
        </p:nvSpPr>
        <p:spPr>
          <a:xfrm>
            <a:off x="827830" y="2348222"/>
            <a:ext cx="6388516" cy="3143590"/>
          </a:xfrm>
        </p:spPr>
        <p:txBody>
          <a:bodyPr>
            <a:normAutofit/>
          </a:bodyPr>
          <a:lstStyle/>
          <a:p>
            <a:r>
              <a:rPr lang="en-GB" b="1" dirty="0" smtClean="0"/>
              <a:t>Developed </a:t>
            </a:r>
            <a:r>
              <a:rPr lang="en-GB" dirty="0" smtClean="0"/>
              <a:t>the </a:t>
            </a:r>
            <a:r>
              <a:rPr lang="ru-RU" dirty="0" smtClean="0"/>
              <a:t>«</a:t>
            </a:r>
            <a:r>
              <a:rPr lang="en-GB" dirty="0" smtClean="0"/>
              <a:t>Guide on Development, Analysing and Using a Cascade of the Continuum of HIV Care for MSM</a:t>
            </a:r>
            <a:r>
              <a:rPr lang="ru-RU" dirty="0" smtClean="0"/>
              <a:t>»,</a:t>
            </a:r>
          </a:p>
          <a:p>
            <a:r>
              <a:rPr lang="en-GB" b="1" dirty="0" smtClean="0"/>
              <a:t>Conducted</a:t>
            </a:r>
            <a:r>
              <a:rPr lang="en-GB" dirty="0" smtClean="0"/>
              <a:t> the training of national teems for developing the Cascade in counties</a:t>
            </a:r>
            <a:r>
              <a:rPr lang="ru-RU" dirty="0" smtClean="0"/>
              <a:t>,</a:t>
            </a:r>
          </a:p>
          <a:p>
            <a:r>
              <a:rPr lang="en-GB" b="1" dirty="0" smtClean="0"/>
              <a:t>Collected</a:t>
            </a:r>
            <a:r>
              <a:rPr lang="en-GB" dirty="0" smtClean="0"/>
              <a:t> data in 5 countries</a:t>
            </a:r>
            <a:r>
              <a:rPr lang="ru-RU" dirty="0" smtClean="0"/>
              <a:t>: </a:t>
            </a:r>
            <a:r>
              <a:rPr lang="en-GB" dirty="0" smtClean="0"/>
              <a:t>Armenia, Belarus, Georgia, Kyrgyzstan, Macedonia</a:t>
            </a:r>
            <a:endParaRPr lang="en-US" dirty="0"/>
          </a:p>
        </p:txBody>
      </p:sp>
      <p:pic>
        <p:nvPicPr>
          <p:cNvPr id="4" name="Picture 3"/>
          <p:cNvPicPr>
            <a:picLocks noChangeAspect="1"/>
          </p:cNvPicPr>
          <p:nvPr/>
        </p:nvPicPr>
        <p:blipFill>
          <a:blip r:embed="rId2"/>
          <a:stretch>
            <a:fillRect/>
          </a:stretch>
        </p:blipFill>
        <p:spPr>
          <a:xfrm rot="20898010">
            <a:off x="8089721" y="1502819"/>
            <a:ext cx="4416098" cy="2618115"/>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7491846" y="2768721"/>
            <a:ext cx="4416098" cy="30872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93305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HIV Service Cascade</a:t>
            </a:r>
            <a:r>
              <a:rPr lang="ru-RU" sz="3800" b="1" dirty="0" smtClean="0"/>
              <a:t>. </a:t>
            </a:r>
            <a:r>
              <a:rPr lang="en-GB" sz="3800" b="1" dirty="0" smtClean="0"/>
              <a:t>Results</a:t>
            </a:r>
            <a:r>
              <a:rPr lang="ru-RU" sz="3800" b="1" dirty="0" smtClean="0"/>
              <a:t>:</a:t>
            </a:r>
            <a:r>
              <a:rPr lang="en-GB" sz="3800" b="1" dirty="0" smtClean="0"/>
              <a:t/>
            </a:r>
            <a:br>
              <a:rPr lang="en-GB" sz="3800" b="1" dirty="0" smtClean="0"/>
            </a:br>
            <a:r>
              <a:rPr lang="en-GB" sz="3800" b="1" dirty="0" smtClean="0">
                <a:solidFill>
                  <a:srgbClr val="C00000"/>
                </a:solidFill>
              </a:rPr>
              <a:t>service</a:t>
            </a:r>
            <a:r>
              <a:rPr lang="en-GB" sz="3800" b="1" dirty="0" smtClean="0"/>
              <a:t> </a:t>
            </a:r>
            <a:r>
              <a:rPr lang="en-GB" sz="3800" b="1" dirty="0" smtClean="0">
                <a:solidFill>
                  <a:srgbClr val="C00000"/>
                </a:solidFill>
              </a:rPr>
              <a:t>coverage</a:t>
            </a:r>
            <a:endParaRPr lang="en-US" sz="3800" dirty="0">
              <a:solidFill>
                <a:srgbClr val="C00000"/>
              </a:solidFill>
            </a:endParaRPr>
          </a:p>
        </p:txBody>
      </p:sp>
      <p:sp>
        <p:nvSpPr>
          <p:cNvPr id="3" name="Content Placeholder 2"/>
          <p:cNvSpPr>
            <a:spLocks noGrp="1"/>
          </p:cNvSpPr>
          <p:nvPr>
            <p:ph idx="1"/>
          </p:nvPr>
        </p:nvSpPr>
        <p:spPr/>
        <p:txBody>
          <a:bodyPr/>
          <a:lstStyle/>
          <a:p>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366036106"/>
              </p:ext>
            </p:extLst>
          </p:nvPr>
        </p:nvGraphicFramePr>
        <p:xfrm>
          <a:off x="729050" y="2014148"/>
          <a:ext cx="10624748" cy="3534030"/>
        </p:xfrm>
        <a:graphic>
          <a:graphicData uri="http://schemas.openxmlformats.org/drawingml/2006/table">
            <a:tbl>
              <a:tblPr>
                <a:tableStyleId>{5C22544A-7EE6-4342-B048-85BDC9FD1C3A}</a:tableStyleId>
              </a:tblPr>
              <a:tblGrid>
                <a:gridCol w="1188656">
                  <a:extLst>
                    <a:ext uri="{9D8B030D-6E8A-4147-A177-3AD203B41FA5}">
                      <a16:colId xmlns:a16="http://schemas.microsoft.com/office/drawing/2014/main" val="899193471"/>
                    </a:ext>
                  </a:extLst>
                </a:gridCol>
                <a:gridCol w="1572682">
                  <a:extLst>
                    <a:ext uri="{9D8B030D-6E8A-4147-A177-3AD203B41FA5}">
                      <a16:colId xmlns:a16="http://schemas.microsoft.com/office/drawing/2014/main" val="1218095448"/>
                    </a:ext>
                  </a:extLst>
                </a:gridCol>
                <a:gridCol w="1572682">
                  <a:extLst>
                    <a:ext uri="{9D8B030D-6E8A-4147-A177-3AD203B41FA5}">
                      <a16:colId xmlns:a16="http://schemas.microsoft.com/office/drawing/2014/main" val="3132290524"/>
                    </a:ext>
                  </a:extLst>
                </a:gridCol>
                <a:gridCol w="1572682">
                  <a:extLst>
                    <a:ext uri="{9D8B030D-6E8A-4147-A177-3AD203B41FA5}">
                      <a16:colId xmlns:a16="http://schemas.microsoft.com/office/drawing/2014/main" val="3507538628"/>
                    </a:ext>
                  </a:extLst>
                </a:gridCol>
                <a:gridCol w="1572682">
                  <a:extLst>
                    <a:ext uri="{9D8B030D-6E8A-4147-A177-3AD203B41FA5}">
                      <a16:colId xmlns:a16="http://schemas.microsoft.com/office/drawing/2014/main" val="4218932406"/>
                    </a:ext>
                  </a:extLst>
                </a:gridCol>
                <a:gridCol w="1572682">
                  <a:extLst>
                    <a:ext uri="{9D8B030D-6E8A-4147-A177-3AD203B41FA5}">
                      <a16:colId xmlns:a16="http://schemas.microsoft.com/office/drawing/2014/main" val="1216000149"/>
                    </a:ext>
                  </a:extLst>
                </a:gridCol>
                <a:gridCol w="1572682">
                  <a:extLst>
                    <a:ext uri="{9D8B030D-6E8A-4147-A177-3AD203B41FA5}">
                      <a16:colId xmlns:a16="http://schemas.microsoft.com/office/drawing/2014/main" val="1866677047"/>
                    </a:ext>
                  </a:extLst>
                </a:gridCol>
              </a:tblGrid>
              <a:tr h="1767015">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u="none" strike="noStrike" dirty="0">
                          <a:effectLst/>
                        </a:rPr>
                        <a:t>Estimated number of MSM</a:t>
                      </a:r>
                      <a:endParaRPr lang="en-US" sz="1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400" u="none" strike="noStrike" dirty="0">
                          <a:effectLst/>
                        </a:rPr>
                        <a:t>Percent from adult male population</a:t>
                      </a:r>
                      <a:endParaRPr lang="en-US" sz="1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400" u="none" strike="noStrike" dirty="0">
                          <a:effectLst/>
                        </a:rPr>
                        <a:t>Estimated prevalence of HIV among MSM and number of HIV+ MSM</a:t>
                      </a:r>
                      <a:endParaRPr lang="en-US" sz="1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400" u="none" strike="noStrike" dirty="0">
                          <a:effectLst/>
                        </a:rPr>
                        <a:t>HIV+ MSM who know their HIV+ status</a:t>
                      </a:r>
                      <a:endParaRPr lang="en-US" sz="1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400" u="none" strike="noStrike" dirty="0">
                          <a:effectLst/>
                        </a:rPr>
                        <a:t>HIV+ MSM on ART</a:t>
                      </a:r>
                      <a:endParaRPr lang="en-US" sz="1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400" u="none" strike="noStrike" dirty="0">
                          <a:effectLst/>
                        </a:rPr>
                        <a:t>HIV+ MSM on ART with undetectable VL</a:t>
                      </a:r>
                      <a:endParaRPr lang="en-US"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31153342"/>
                  </a:ext>
                </a:extLst>
              </a:tr>
              <a:tr h="353403">
                <a:tc>
                  <a:txBody>
                    <a:bodyPr/>
                    <a:lstStyle/>
                    <a:p>
                      <a:pPr algn="l" fontAlgn="b"/>
                      <a:r>
                        <a:rPr lang="en-US" sz="1800" b="1" u="none" strike="noStrike" dirty="0">
                          <a:effectLst/>
                        </a:rPr>
                        <a:t>Armenia</a:t>
                      </a:r>
                      <a:endParaRPr lang="en-US"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dirty="0">
                          <a:solidFill>
                            <a:srgbClr val="0070C0"/>
                          </a:solidFill>
                          <a:effectLst/>
                        </a:rPr>
                        <a:t>12461</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0070C0"/>
                          </a:solidFill>
                          <a:effectLst/>
                        </a:rPr>
                        <a:t>1,20%</a:t>
                      </a:r>
                      <a:endParaRPr lang="en-US" sz="1400" b="1" i="0" u="none" strike="noStrike">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0,8%</a:t>
                      </a:r>
                      <a:r>
                        <a:rPr lang="en-US" sz="1400" b="1" u="none" strike="noStrike" dirty="0">
                          <a:effectLst/>
                        </a:rPr>
                        <a:t> / </a:t>
                      </a:r>
                      <a:r>
                        <a:rPr lang="en-US" sz="1400" b="1" u="none" strike="noStrike" dirty="0">
                          <a:solidFill>
                            <a:srgbClr val="FF0000"/>
                          </a:solidFill>
                          <a:effectLst/>
                        </a:rPr>
                        <a:t>100</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75 / 75%</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55 / 73,3%</a:t>
                      </a:r>
                      <a:endParaRPr lang="en-US" sz="1400" b="1" i="0" u="none" strike="noStrike">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39 / 71%</a:t>
                      </a:r>
                      <a:endParaRPr lang="en-US" sz="1400" b="1" i="0" u="none" strike="noStrike">
                        <a:solidFill>
                          <a:srgbClr val="FF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527076094"/>
                  </a:ext>
                </a:extLst>
              </a:tr>
              <a:tr h="353403">
                <a:tc>
                  <a:txBody>
                    <a:bodyPr/>
                    <a:lstStyle/>
                    <a:p>
                      <a:pPr algn="l" fontAlgn="b"/>
                      <a:r>
                        <a:rPr lang="en-US" sz="1800" b="1" u="none" strike="noStrike" dirty="0">
                          <a:effectLst/>
                        </a:rPr>
                        <a:t>Belarus</a:t>
                      </a:r>
                      <a:endParaRPr lang="en-US"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dirty="0">
                          <a:solidFill>
                            <a:srgbClr val="0070C0"/>
                          </a:solidFill>
                          <a:effectLst/>
                        </a:rPr>
                        <a:t>60000</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1,40%</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7,7% </a:t>
                      </a:r>
                      <a:r>
                        <a:rPr lang="en-US" sz="1400" b="1" u="none" strike="noStrike" dirty="0">
                          <a:effectLst/>
                        </a:rPr>
                        <a:t>/</a:t>
                      </a:r>
                      <a:r>
                        <a:rPr lang="en-US" sz="1400" b="1" u="none" strike="noStrike" dirty="0">
                          <a:solidFill>
                            <a:srgbClr val="FF0000"/>
                          </a:solidFill>
                          <a:effectLst/>
                        </a:rPr>
                        <a:t> 4621</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259 / 5,6%</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211 / 81,5%</a:t>
                      </a:r>
                      <a:endParaRPr lang="en-US" sz="1400" b="1" i="0" u="none" strike="noStrike">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172 / 81,5%</a:t>
                      </a:r>
                      <a:endParaRPr lang="en-US" sz="1400" b="1" i="0" u="none" strike="noStrike">
                        <a:solidFill>
                          <a:srgbClr val="FF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21443193"/>
                  </a:ext>
                </a:extLst>
              </a:tr>
              <a:tr h="353403">
                <a:tc>
                  <a:txBody>
                    <a:bodyPr/>
                    <a:lstStyle/>
                    <a:p>
                      <a:pPr algn="l" fontAlgn="b"/>
                      <a:r>
                        <a:rPr lang="en-US" sz="1800" b="1" u="none" strike="noStrike" dirty="0">
                          <a:effectLst/>
                        </a:rPr>
                        <a:t>Georgia</a:t>
                      </a:r>
                      <a:endParaRPr lang="en-US"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dirty="0">
                          <a:solidFill>
                            <a:srgbClr val="0070C0"/>
                          </a:solidFill>
                          <a:effectLst/>
                        </a:rPr>
                        <a:t>17200</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1,32%</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20,7%</a:t>
                      </a:r>
                      <a:r>
                        <a:rPr lang="en-US" sz="1400" b="1" u="none" strike="noStrike" dirty="0">
                          <a:effectLst/>
                        </a:rPr>
                        <a:t> / </a:t>
                      </a:r>
                      <a:r>
                        <a:rPr lang="en-US" sz="1400" b="1" u="none" strike="noStrike" dirty="0">
                          <a:solidFill>
                            <a:srgbClr val="FF0000"/>
                          </a:solidFill>
                          <a:effectLst/>
                        </a:rPr>
                        <a:t>4490</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640 / 14%</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479 / 75%</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422 / 88%</a:t>
                      </a:r>
                      <a:endParaRPr lang="en-US" sz="1400" b="1" i="0" u="none" strike="noStrike">
                        <a:solidFill>
                          <a:srgbClr val="FF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78292120"/>
                  </a:ext>
                </a:extLst>
              </a:tr>
              <a:tr h="353403">
                <a:tc>
                  <a:txBody>
                    <a:bodyPr/>
                    <a:lstStyle/>
                    <a:p>
                      <a:pPr algn="l" fontAlgn="b"/>
                      <a:r>
                        <a:rPr lang="en-US" sz="1800" b="1" u="none" strike="noStrike" dirty="0">
                          <a:effectLst/>
                        </a:rPr>
                        <a:t>Kyrgyzstan</a:t>
                      </a:r>
                      <a:endParaRPr lang="en-US"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dirty="0">
                          <a:solidFill>
                            <a:srgbClr val="0070C0"/>
                          </a:solidFill>
                          <a:effectLst/>
                        </a:rPr>
                        <a:t>16900</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1,20%</a:t>
                      </a: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0070C0"/>
                          </a:solidFill>
                          <a:effectLst/>
                        </a:rPr>
                        <a:t>6,6%</a:t>
                      </a:r>
                      <a:r>
                        <a:rPr lang="en-US" sz="1400" b="1" u="none" strike="noStrike" dirty="0">
                          <a:effectLst/>
                        </a:rPr>
                        <a:t> / </a:t>
                      </a:r>
                      <a:r>
                        <a:rPr lang="en-US" sz="1400" b="1" u="none" strike="noStrike" dirty="0">
                          <a:solidFill>
                            <a:srgbClr val="FF0000"/>
                          </a:solidFill>
                          <a:effectLst/>
                        </a:rPr>
                        <a:t>1115</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a:solidFill>
                            <a:srgbClr val="FF0000"/>
                          </a:solidFill>
                          <a:effectLst/>
                        </a:rPr>
                        <a:t>135 / 12,1%</a:t>
                      </a:r>
                      <a:endParaRPr lang="en-US" sz="1400" b="1" i="0" u="none" strike="noStrike">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76 / 56,3%</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49 / 64,5%</a:t>
                      </a:r>
                      <a:endParaRPr lang="en-US" sz="1400" b="1" i="0" u="none" strike="noStrike" dirty="0">
                        <a:solidFill>
                          <a:srgbClr val="FF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6103809"/>
                  </a:ext>
                </a:extLst>
              </a:tr>
              <a:tr h="353403">
                <a:tc>
                  <a:txBody>
                    <a:bodyPr/>
                    <a:lstStyle/>
                    <a:p>
                      <a:pPr algn="l" fontAlgn="b"/>
                      <a:r>
                        <a:rPr lang="en-US" sz="1800" b="1" u="none" strike="noStrike" dirty="0">
                          <a:effectLst/>
                        </a:rPr>
                        <a:t>Macedonia</a:t>
                      </a:r>
                      <a:endParaRPr lang="en-US"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a:solidFill>
                            <a:srgbClr val="0070C0"/>
                          </a:solidFill>
                          <a:effectLst/>
                        </a:rPr>
                        <a:t>20214</a:t>
                      </a:r>
                      <a:endParaRPr lang="en-US" sz="1400" b="1" i="0" u="none" strike="noStrike">
                        <a:solidFill>
                          <a:srgbClr val="0070C0"/>
                        </a:solidFill>
                        <a:effectLst/>
                        <a:latin typeface="Calibri" panose="020F0502020204030204" pitchFamily="34" charset="0"/>
                      </a:endParaRPr>
                    </a:p>
                  </a:txBody>
                  <a:tcPr marL="6350" marR="6350" marT="6350" marB="0" anchor="ctr"/>
                </a:tc>
                <a:tc>
                  <a:txBody>
                    <a:bodyPr/>
                    <a:lstStyle/>
                    <a:p>
                      <a:pPr algn="ctr" fontAlgn="ctr"/>
                      <a:endParaRPr lang="en-US" sz="1400" b="1" i="0" u="none" strike="noStrike" dirty="0">
                        <a:solidFill>
                          <a:srgbClr val="0070C0"/>
                        </a:solidFill>
                        <a:effectLst/>
                        <a:latin typeface="Calibri" panose="020F0502020204030204" pitchFamily="34" charset="0"/>
                      </a:endParaRPr>
                    </a:p>
                  </a:txBody>
                  <a:tcPr marL="6350" marR="6350" marT="6350" marB="0" anchor="ctr"/>
                </a:tc>
                <a:tc>
                  <a:txBody>
                    <a:bodyPr/>
                    <a:lstStyle/>
                    <a:p>
                      <a:pPr algn="ctr" fontAlgn="b"/>
                      <a:r>
                        <a:rPr lang="en-US" sz="1400" b="1" u="none" strike="noStrike" dirty="0">
                          <a:effectLst/>
                        </a:rPr>
                        <a:t>  / 245 </a:t>
                      </a:r>
                      <a:r>
                        <a:rPr lang="en-US" sz="1400" b="1" u="none" strike="noStrike" dirty="0">
                          <a:solidFill>
                            <a:srgbClr val="FF0000"/>
                          </a:solidFill>
                          <a:effectLst/>
                        </a:rPr>
                        <a:t>(or 1092)</a:t>
                      </a:r>
                      <a:endParaRPr lang="en-US" sz="1400" b="1" i="0" u="none" strike="noStrike" dirty="0">
                        <a:solidFill>
                          <a:srgbClr val="FF0000"/>
                        </a:solidFill>
                        <a:effectLst/>
                        <a:latin typeface="Calibri" panose="020F0502020204030204" pitchFamily="34" charset="0"/>
                      </a:endParaRPr>
                    </a:p>
                  </a:txBody>
                  <a:tcPr marL="6350" marR="6350" marT="6350" marB="0" anchor="b"/>
                </a:tc>
                <a:tc>
                  <a:txBody>
                    <a:bodyPr/>
                    <a:lstStyle/>
                    <a:p>
                      <a:pPr algn="ctr" fontAlgn="ctr"/>
                      <a:r>
                        <a:rPr lang="en-US" sz="1400" b="1" u="none" strike="noStrike">
                          <a:solidFill>
                            <a:srgbClr val="FF0000"/>
                          </a:solidFill>
                          <a:effectLst/>
                        </a:rPr>
                        <a:t>165 / 15%</a:t>
                      </a:r>
                      <a:endParaRPr lang="en-US" sz="1400" b="1" i="0" u="none" strike="noStrike">
                        <a:solidFill>
                          <a:srgbClr val="FF0000"/>
                        </a:solidFill>
                        <a:effectLst/>
                        <a:latin typeface="Calibri" panose="020F0502020204030204" pitchFamily="34" charset="0"/>
                      </a:endParaRPr>
                    </a:p>
                  </a:txBody>
                  <a:tcPr marL="6350" marR="6350" marT="6350" marB="0" anchor="ctr"/>
                </a:tc>
                <a:tc>
                  <a:txBody>
                    <a:bodyPr/>
                    <a:lstStyle/>
                    <a:p>
                      <a:pPr algn="ctr" fontAlgn="ctr"/>
                      <a:r>
                        <a:rPr lang="en-US" sz="1400" b="1" u="none" strike="noStrike" dirty="0">
                          <a:solidFill>
                            <a:srgbClr val="FF0000"/>
                          </a:solidFill>
                          <a:effectLst/>
                        </a:rPr>
                        <a:t>123 / 75%</a:t>
                      </a:r>
                      <a:endParaRPr lang="en-US" sz="1400" b="1" i="0" u="none" strike="noStrike" dirty="0">
                        <a:solidFill>
                          <a:srgbClr val="FF0000"/>
                        </a:solidFill>
                        <a:effectLst/>
                        <a:latin typeface="Calibri" panose="020F0502020204030204" pitchFamily="34" charset="0"/>
                      </a:endParaRPr>
                    </a:p>
                  </a:txBody>
                  <a:tcPr marL="6350" marR="6350" marT="6350" marB="0" anchor="ctr"/>
                </a:tc>
                <a:tc>
                  <a:txBody>
                    <a:bodyPr/>
                    <a:lstStyle/>
                    <a:p>
                      <a:pPr algn="ctr" fontAlgn="b"/>
                      <a:r>
                        <a:rPr lang="en-US" sz="1400" b="1" u="none" strike="noStrike" dirty="0">
                          <a:solidFill>
                            <a:srgbClr val="FF0000"/>
                          </a:solidFill>
                          <a:effectLst/>
                        </a:rPr>
                        <a:t>109 / 89%</a:t>
                      </a:r>
                      <a:endParaRPr lang="en-US" sz="14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39605532"/>
                  </a:ext>
                </a:extLst>
              </a:tr>
            </a:tbl>
          </a:graphicData>
        </a:graphic>
      </p:graphicFrame>
    </p:spTree>
    <p:extLst>
      <p:ext uri="{BB962C8B-B14F-4D97-AF65-F5344CB8AC3E}">
        <p14:creationId xmlns:p14="http://schemas.microsoft.com/office/powerpoint/2010/main" val="267626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HIV Service Cascade</a:t>
            </a:r>
            <a:r>
              <a:rPr lang="ru-RU" dirty="0"/>
              <a:t>. </a:t>
            </a:r>
            <a:r>
              <a:rPr lang="en-GB" dirty="0"/>
              <a:t>Results</a:t>
            </a:r>
            <a:r>
              <a:rPr lang="ru-RU" dirty="0" smtClean="0"/>
              <a:t>:</a:t>
            </a:r>
            <a:r>
              <a:rPr lang="en-GB" dirty="0" smtClean="0"/>
              <a:t/>
            </a:r>
            <a:br>
              <a:rPr lang="en-GB" dirty="0" smtClean="0"/>
            </a:br>
            <a:r>
              <a:rPr lang="en-GB" dirty="0" smtClean="0">
                <a:solidFill>
                  <a:srgbClr val="C00000"/>
                </a:solidFill>
              </a:rPr>
              <a:t>service</a:t>
            </a:r>
            <a:r>
              <a:rPr lang="en-GB" dirty="0" smtClean="0"/>
              <a:t> </a:t>
            </a:r>
            <a:r>
              <a:rPr lang="en-GB" dirty="0">
                <a:solidFill>
                  <a:srgbClr val="C00000"/>
                </a:solidFill>
              </a:rPr>
              <a:t>coverage</a:t>
            </a:r>
            <a:endParaRPr lang="en-US" sz="3800" b="1" dirty="0">
              <a:solidFill>
                <a:srgbClr val="C00000"/>
              </a:solidFill>
            </a:endParaRPr>
          </a:p>
        </p:txBody>
      </p:sp>
      <p:graphicFrame>
        <p:nvGraphicFramePr>
          <p:cNvPr id="8" name="Chart 7"/>
          <p:cNvGraphicFramePr>
            <a:graphicFrameLocks/>
          </p:cNvGraphicFramePr>
          <p:nvPr>
            <p:extLst>
              <p:ext uri="{D42A27DB-BD31-4B8C-83A1-F6EECF244321}">
                <p14:modId xmlns:p14="http://schemas.microsoft.com/office/powerpoint/2010/main" val="125105050"/>
              </p:ext>
            </p:extLst>
          </p:nvPr>
        </p:nvGraphicFramePr>
        <p:xfrm>
          <a:off x="1198605" y="1984112"/>
          <a:ext cx="9551773" cy="3449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3325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495775199"/>
              </p:ext>
            </p:extLst>
          </p:nvPr>
        </p:nvGraphicFramePr>
        <p:xfrm>
          <a:off x="7908324" y="2361769"/>
          <a:ext cx="3731741" cy="290220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3620530" y="168048"/>
            <a:ext cx="8019534" cy="18037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lumMod val="50000"/>
                    <a:lumOff val="50000"/>
                  </a:schemeClr>
                </a:solidFill>
                <a:latin typeface="+mj-lt"/>
                <a:ea typeface="+mj-ea"/>
                <a:cs typeface="+mj-cs"/>
              </a:defRPr>
            </a:lvl1pPr>
          </a:lstStyle>
          <a:p>
            <a:r>
              <a:rPr lang="en-GB" sz="3800" b="1" dirty="0" smtClean="0"/>
              <a:t>HIV Service Cascade</a:t>
            </a:r>
            <a:r>
              <a:rPr lang="ru-RU" sz="3800" b="1" dirty="0" smtClean="0"/>
              <a:t>. </a:t>
            </a:r>
            <a:r>
              <a:rPr lang="en-GB" sz="3800" b="1" dirty="0" smtClean="0"/>
              <a:t>Results</a:t>
            </a:r>
            <a:r>
              <a:rPr lang="ru-RU" sz="3800" b="1" dirty="0" smtClean="0"/>
              <a:t>: </a:t>
            </a:r>
            <a:r>
              <a:rPr lang="en-GB" sz="3800" b="1" dirty="0" smtClean="0">
                <a:solidFill>
                  <a:srgbClr val="C00000"/>
                </a:solidFill>
              </a:rPr>
              <a:t>comparing MSM with other groups </a:t>
            </a:r>
            <a:r>
              <a:rPr lang="ru-RU" sz="3800" b="1" dirty="0" smtClean="0">
                <a:solidFill>
                  <a:srgbClr val="C00000"/>
                </a:solidFill>
              </a:rPr>
              <a:t>(</a:t>
            </a:r>
            <a:r>
              <a:rPr lang="en-GB" sz="3800" b="1" dirty="0" smtClean="0">
                <a:solidFill>
                  <a:srgbClr val="C00000"/>
                </a:solidFill>
              </a:rPr>
              <a:t>Georgia’s example</a:t>
            </a:r>
            <a:r>
              <a:rPr lang="ru-RU" sz="3800" b="1" dirty="0" smtClean="0">
                <a:solidFill>
                  <a:srgbClr val="C00000"/>
                </a:solidFill>
              </a:rPr>
              <a:t>)</a:t>
            </a:r>
            <a:endParaRPr lang="en-US" sz="3800" b="1" dirty="0">
              <a:solidFill>
                <a:srgbClr val="C00000"/>
              </a:solidFill>
            </a:endParaRPr>
          </a:p>
        </p:txBody>
      </p:sp>
      <p:graphicFrame>
        <p:nvGraphicFramePr>
          <p:cNvPr id="8" name="Chart 7"/>
          <p:cNvGraphicFramePr/>
          <p:nvPr>
            <p:extLst>
              <p:ext uri="{D42A27DB-BD31-4B8C-83A1-F6EECF244321}">
                <p14:modId xmlns:p14="http://schemas.microsoft.com/office/powerpoint/2010/main" val="325312627"/>
              </p:ext>
            </p:extLst>
          </p:nvPr>
        </p:nvGraphicFramePr>
        <p:xfrm>
          <a:off x="0" y="2361770"/>
          <a:ext cx="4015947" cy="29022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val="32847732"/>
              </p:ext>
            </p:extLst>
          </p:nvPr>
        </p:nvGraphicFramePr>
        <p:xfrm>
          <a:off x="4127157" y="2361769"/>
          <a:ext cx="3669957" cy="29022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8241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b="1" dirty="0" smtClean="0"/>
              <a:t>HIV Service Cascade</a:t>
            </a:r>
            <a:r>
              <a:rPr lang="ru-RU" sz="3800" b="1" dirty="0" smtClean="0"/>
              <a:t>. </a:t>
            </a:r>
            <a:r>
              <a:rPr lang="en-GB" sz="3800" b="1" dirty="0" smtClean="0"/>
              <a:t>Results:</a:t>
            </a:r>
            <a:r>
              <a:rPr lang="en-GB" dirty="0"/>
              <a:t/>
            </a:r>
            <a:br>
              <a:rPr lang="en-GB" dirty="0"/>
            </a:br>
            <a:r>
              <a:rPr lang="en-GB" dirty="0" smtClean="0">
                <a:solidFill>
                  <a:srgbClr val="C00000"/>
                </a:solidFill>
              </a:rPr>
              <a:t>quality of data</a:t>
            </a:r>
            <a:endParaRPr lang="en-US" sz="3800" b="1" dirty="0">
              <a:solidFill>
                <a:srgbClr val="C00000"/>
              </a:solidFill>
            </a:endParaRPr>
          </a:p>
        </p:txBody>
      </p:sp>
      <p:sp>
        <p:nvSpPr>
          <p:cNvPr id="3" name="Content Placeholder 2"/>
          <p:cNvSpPr>
            <a:spLocks noGrp="1"/>
          </p:cNvSpPr>
          <p:nvPr>
            <p:ph idx="1"/>
          </p:nvPr>
        </p:nvSpPr>
        <p:spPr>
          <a:xfrm>
            <a:off x="827829" y="1984111"/>
            <a:ext cx="10886375" cy="3885348"/>
          </a:xfrm>
        </p:spPr>
        <p:txBody>
          <a:bodyPr>
            <a:noAutofit/>
          </a:bodyPr>
          <a:lstStyle/>
          <a:p>
            <a:pPr lvl="0"/>
            <a:r>
              <a:rPr lang="en-GB" sz="1600" b="1" dirty="0"/>
              <a:t>Basic data </a:t>
            </a:r>
            <a:r>
              <a:rPr lang="en-GB" sz="1600" dirty="0"/>
              <a:t>required for development of Cascade are existing in countries, but there is lack of information needed for analysis of the cascade. So, it is possible to see the main gaps in the cascade, and quite difficult to understand reason caused these gaps.</a:t>
            </a:r>
            <a:r>
              <a:rPr lang="en-GB" sz="1600" b="1" dirty="0"/>
              <a:t> </a:t>
            </a:r>
            <a:endParaRPr lang="en-US" sz="1600" dirty="0"/>
          </a:p>
          <a:p>
            <a:pPr lvl="0"/>
            <a:r>
              <a:rPr lang="en-GB" sz="1600" b="1" dirty="0"/>
              <a:t>Often MSM </a:t>
            </a:r>
            <a:r>
              <a:rPr lang="en-GB" sz="1600" dirty="0"/>
              <a:t>hide information on their sexual practices from medical servants. So the real coverage of HIV testing can be bigger than it has been shown by the research. On the other hand, such an absence of trust develops a big risk of late engagement in treatment and low treatment adherence.</a:t>
            </a:r>
            <a:endParaRPr lang="en-US" sz="1600" dirty="0"/>
          </a:p>
          <a:p>
            <a:pPr lvl="0"/>
            <a:r>
              <a:rPr lang="en-GB" sz="1600" b="1" dirty="0"/>
              <a:t>Sometimes </a:t>
            </a:r>
            <a:r>
              <a:rPr lang="en-GB" sz="1600" dirty="0"/>
              <a:t>the procedure of IBBS can be </a:t>
            </a:r>
            <a:r>
              <a:rPr lang="en-US" sz="1600" dirty="0"/>
              <a:t>violated</a:t>
            </a:r>
            <a:r>
              <a:rPr lang="en-GB" sz="1600" dirty="0"/>
              <a:t>. For instance, other men can be engaged in to a research as respondent instead of MSM.</a:t>
            </a:r>
            <a:endParaRPr lang="en-US" sz="1600" dirty="0"/>
          </a:p>
          <a:p>
            <a:pPr lvl="0"/>
            <a:r>
              <a:rPr lang="en-GB" sz="1600" b="1" dirty="0"/>
              <a:t>MSM population </a:t>
            </a:r>
            <a:r>
              <a:rPr lang="en-GB" sz="1600" dirty="0"/>
              <a:t>size estimation in countries can be conducted not in line with international recommendations. A research’ procedure can be not transparent and LGBT community organizations are excluded from meaningful participation. </a:t>
            </a:r>
            <a:endParaRPr lang="en-US" sz="1600" dirty="0"/>
          </a:p>
          <a:p>
            <a:r>
              <a:rPr lang="en-US" sz="1600" b="1" dirty="0"/>
              <a:t>MSM belonging</a:t>
            </a:r>
            <a:r>
              <a:rPr lang="en-US" sz="1600" dirty="0"/>
              <a:t> to internal and external migrants can refuse timely seeking for care and treatment due to absence of the right for free of charge medical service including HIV diagnosis. This can distort all data</a:t>
            </a:r>
            <a:r>
              <a:rPr lang="en-US" sz="1600" dirty="0" smtClean="0"/>
              <a:t>.</a:t>
            </a:r>
          </a:p>
          <a:p>
            <a:r>
              <a:rPr lang="en-GB" sz="1600" b="1" dirty="0" smtClean="0">
                <a:solidFill>
                  <a:srgbClr val="C00000"/>
                </a:solidFill>
              </a:rPr>
              <a:t>Data of trans people</a:t>
            </a:r>
            <a:r>
              <a:rPr lang="en-GB" sz="1600" dirty="0" smtClean="0">
                <a:solidFill>
                  <a:srgbClr val="C00000"/>
                </a:solidFill>
              </a:rPr>
              <a:t> are almost not existing</a:t>
            </a:r>
            <a:r>
              <a:rPr lang="ru-RU" sz="1600" dirty="0" smtClean="0">
                <a:solidFill>
                  <a:srgbClr val="C00000"/>
                </a:solidFill>
              </a:rPr>
              <a:t>.</a:t>
            </a:r>
          </a:p>
          <a:p>
            <a:pPr>
              <a:spcBef>
                <a:spcPts val="600"/>
              </a:spcBef>
            </a:pPr>
            <a:endParaRPr lang="en-US" sz="1600" dirty="0">
              <a:solidFill>
                <a:srgbClr val="C00000"/>
              </a:solidFill>
            </a:endParaRPr>
          </a:p>
        </p:txBody>
      </p:sp>
    </p:spTree>
    <p:extLst>
      <p:ext uri="{BB962C8B-B14F-4D97-AF65-F5344CB8AC3E}">
        <p14:creationId xmlns:p14="http://schemas.microsoft.com/office/powerpoint/2010/main" val="289502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HIV Service Cascade</a:t>
            </a:r>
            <a:r>
              <a:rPr lang="ru-RU" b="1" dirty="0" smtClean="0"/>
              <a:t>: </a:t>
            </a:r>
            <a:r>
              <a:rPr lang="en-GB" dirty="0" smtClean="0">
                <a:solidFill>
                  <a:srgbClr val="C00000"/>
                </a:solidFill>
              </a:rPr>
              <a:t>what’s next</a:t>
            </a:r>
            <a:r>
              <a:rPr lang="ru-RU" b="1" dirty="0" smtClean="0">
                <a:solidFill>
                  <a:srgbClr val="C00000"/>
                </a:solidFill>
              </a:rPr>
              <a:t>?</a:t>
            </a:r>
            <a:endParaRPr lang="en-US" b="1" dirty="0">
              <a:solidFill>
                <a:srgbClr val="C00000"/>
              </a:solidFill>
            </a:endParaRPr>
          </a:p>
        </p:txBody>
      </p:sp>
      <p:sp>
        <p:nvSpPr>
          <p:cNvPr id="3" name="Content Placeholder 2"/>
          <p:cNvSpPr>
            <a:spLocks noGrp="1"/>
          </p:cNvSpPr>
          <p:nvPr>
            <p:ph idx="1"/>
          </p:nvPr>
        </p:nvSpPr>
        <p:spPr/>
        <p:txBody>
          <a:bodyPr/>
          <a:lstStyle/>
          <a:p>
            <a:r>
              <a:rPr lang="en-GB" dirty="0" smtClean="0"/>
              <a:t>The Regional Overview summarizing national reports, including cases of HIV Prevention Cascades had been made in some countries.</a:t>
            </a:r>
            <a:endParaRPr lang="ru-RU" dirty="0" smtClean="0"/>
          </a:p>
          <a:p>
            <a:r>
              <a:rPr lang="en-GB" dirty="0" smtClean="0"/>
              <a:t>Learning the lessons from the development of national cascades and then “polishing” the tool</a:t>
            </a:r>
            <a:r>
              <a:rPr lang="ru-RU" dirty="0" smtClean="0"/>
              <a:t>.</a:t>
            </a:r>
          </a:p>
          <a:p>
            <a:r>
              <a:rPr lang="en-GB" dirty="0" smtClean="0"/>
              <a:t>Planning of a next research on the HIV service for MSM cascade development and technical support to national organizations required for this</a:t>
            </a:r>
            <a:r>
              <a:rPr lang="ru-RU" dirty="0" smtClean="0"/>
              <a:t>.</a:t>
            </a:r>
            <a:endParaRPr lang="en-US" dirty="0"/>
          </a:p>
        </p:txBody>
      </p:sp>
    </p:spTree>
    <p:extLst>
      <p:ext uri="{BB962C8B-B14F-4D97-AF65-F5344CB8AC3E}">
        <p14:creationId xmlns:p14="http://schemas.microsoft.com/office/powerpoint/2010/main" val="481205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2444</TotalTime>
  <Words>1196</Words>
  <Application>Microsoft Office PowerPoint</Application>
  <PresentationFormat>Widescreen</PresentationFormat>
  <Paragraphs>110</Paragraphs>
  <Slides>11</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HIV Cascade for MSM and Funding Gaps Assessment</vt:lpstr>
      <vt:lpstr>Tools for advocacy, leadership and governance</vt:lpstr>
      <vt:lpstr>HIV Service Cascade: goal and objectives</vt:lpstr>
      <vt:lpstr>HIV Service Cascade : the tool and work in countries </vt:lpstr>
      <vt:lpstr>HIV Service Cascade. Results: service coverage</vt:lpstr>
      <vt:lpstr>HIV Service Cascade. Results: service coverage</vt:lpstr>
      <vt:lpstr>PowerPoint Presentation</vt:lpstr>
      <vt:lpstr>HIV Service Cascade. Results: quality of data</vt:lpstr>
      <vt:lpstr>HIV Service Cascade: what’s next?</vt:lpstr>
      <vt:lpstr>Funding Gaps Assessment: the tool and a plan of work</vt:lpstr>
      <vt:lpstr>Thank you for your participation!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dc:creator>
  <cp:lastModifiedBy>Gennady Rosh</cp:lastModifiedBy>
  <cp:revision>173</cp:revision>
  <dcterms:created xsi:type="dcterms:W3CDTF">2018-04-11T14:09:30Z</dcterms:created>
  <dcterms:modified xsi:type="dcterms:W3CDTF">2018-05-31T06:37:44Z</dcterms:modified>
</cp:coreProperties>
</file>