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453E"/>
    <a:srgbClr val="145A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147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352042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512604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463967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292400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183397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8DA2DA-BB62-4D6C-B478-B45FF78F548F}" type="datetimeFigureOut">
              <a:rPr lang="en-US" smtClean="0"/>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878443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8DA2DA-BB62-4D6C-B478-B45FF78F548F}" type="datetimeFigureOut">
              <a:rPr lang="en-US" smtClean="0"/>
              <a:t>2/23/2020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346847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8DA2DA-BB62-4D6C-B478-B45FF78F548F}" type="datetimeFigureOut">
              <a:rPr lang="en-US" smtClean="0"/>
              <a:t>2/23/2020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129372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8DA2DA-BB62-4D6C-B478-B45FF78F548F}" type="datetimeFigureOut">
              <a:rPr lang="en-US" smtClean="0"/>
              <a:t>2/23/2020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355657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8DA2DA-BB62-4D6C-B478-B45FF78F548F}" type="datetimeFigureOut">
              <a:rPr lang="en-US" smtClean="0"/>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028633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8DA2DA-BB62-4D6C-B478-B45FF78F548F}" type="datetimeFigureOut">
              <a:rPr lang="en-US" smtClean="0"/>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4207228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DA2DA-BB62-4D6C-B478-B45FF78F548F}" type="datetimeFigureOut">
              <a:rPr lang="en-US" smtClean="0"/>
              <a:t>2/23/2020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712319-491E-43E1-8224-08E98FDCF769}" type="slidenum">
              <a:rPr lang="en-US" smtClean="0"/>
              <a:t>‹#›</a:t>
            </a:fld>
            <a:endParaRPr lang="en-US"/>
          </a:p>
        </p:txBody>
      </p:sp>
    </p:spTree>
    <p:extLst>
      <p:ext uri="{BB962C8B-B14F-4D97-AF65-F5344CB8AC3E}">
        <p14:creationId xmlns:p14="http://schemas.microsoft.com/office/powerpoint/2010/main" val="38519905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ctrTitle"/>
          </p:nvPr>
        </p:nvSpPr>
        <p:spPr>
          <a:xfrm>
            <a:off x="4663483" y="2501524"/>
            <a:ext cx="3394667" cy="1031362"/>
          </a:xfrm>
        </p:spPr>
        <p:txBody>
          <a:bodyPr>
            <a:normAutofit/>
          </a:bodyPr>
          <a:lstStyle/>
          <a:p>
            <a:pPr algn="l"/>
            <a:r>
              <a:rPr lang="en-US" sz="3200" b="1" dirty="0" smtClean="0">
                <a:solidFill>
                  <a:schemeClr val="bg1"/>
                </a:solidFill>
                <a:latin typeface="Exo 2" panose="00000500000000000000" pitchFamily="2" charset="-52"/>
              </a:rPr>
              <a:t>UN TREATY BODIES</a:t>
            </a:r>
            <a:endParaRPr lang="en-US" sz="3200" b="1" dirty="0">
              <a:solidFill>
                <a:schemeClr val="bg1"/>
              </a:solidFill>
              <a:latin typeface="Exo 2" panose="00000500000000000000" pitchFamily="2" charset="-52"/>
            </a:endParaRPr>
          </a:p>
        </p:txBody>
      </p:sp>
      <p:sp>
        <p:nvSpPr>
          <p:cNvPr id="3" name="Подзаголовок 2"/>
          <p:cNvSpPr>
            <a:spLocks noGrp="1"/>
          </p:cNvSpPr>
          <p:nvPr>
            <p:ph type="subTitle" idx="1"/>
          </p:nvPr>
        </p:nvSpPr>
        <p:spPr>
          <a:xfrm>
            <a:off x="4668344" y="3879984"/>
            <a:ext cx="1870667" cy="265114"/>
          </a:xfrm>
        </p:spPr>
        <p:txBody>
          <a:bodyPr>
            <a:noAutofit/>
          </a:bodyPr>
          <a:lstStyle/>
          <a:p>
            <a:pPr algn="l"/>
            <a:r>
              <a:rPr lang="en-US" sz="1600" dirty="0" smtClean="0">
                <a:solidFill>
                  <a:schemeClr val="bg1"/>
                </a:solidFill>
                <a:latin typeface="Exo 2" panose="00000500000000000000" pitchFamily="2" charset="-52"/>
              </a:rPr>
              <a:t>PRESENTATION 3</a:t>
            </a:r>
            <a:endParaRPr lang="en-US" sz="1600" dirty="0">
              <a:solidFill>
                <a:schemeClr val="bg1"/>
              </a:solidFill>
              <a:latin typeface="Exo 2" panose="00000500000000000000" pitchFamily="2" charset="-52"/>
            </a:endParaRPr>
          </a:p>
        </p:txBody>
      </p:sp>
      <p:pic>
        <p:nvPicPr>
          <p:cNvPr id="11" name="Рисунок 10"/>
          <p:cNvPicPr>
            <a:picLocks noChangeAspect="1"/>
          </p:cNvPicPr>
          <p:nvPr/>
        </p:nvPicPr>
        <p:blipFill>
          <a:blip r:embed="rId3"/>
          <a:stretch>
            <a:fillRect/>
          </a:stretch>
        </p:blipFill>
        <p:spPr>
          <a:xfrm>
            <a:off x="4745130" y="1224232"/>
            <a:ext cx="1422406" cy="408345"/>
          </a:xfrm>
          <a:prstGeom prst="rect">
            <a:avLst/>
          </a:prstGeom>
        </p:spPr>
      </p:pic>
    </p:spTree>
    <p:extLst>
      <p:ext uri="{BB962C8B-B14F-4D97-AF65-F5344CB8AC3E}">
        <p14:creationId xmlns:p14="http://schemas.microsoft.com/office/powerpoint/2010/main" val="3174696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Рисунок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3" name="Рисунок 32"/>
          <p:cNvPicPr>
            <a:picLocks noChangeAspect="1"/>
          </p:cNvPicPr>
          <p:nvPr/>
        </p:nvPicPr>
        <p:blipFill>
          <a:blip r:embed="rId3"/>
          <a:stretch>
            <a:fillRect/>
          </a:stretch>
        </p:blipFill>
        <p:spPr>
          <a:xfrm>
            <a:off x="763991" y="2749787"/>
            <a:ext cx="304149" cy="303705"/>
          </a:xfrm>
          <a:prstGeom prst="rect">
            <a:avLst/>
          </a:prstGeom>
        </p:spPr>
      </p:pic>
      <p:pic>
        <p:nvPicPr>
          <p:cNvPr id="34" name="Рисунок 33"/>
          <p:cNvPicPr>
            <a:picLocks noChangeAspect="1"/>
          </p:cNvPicPr>
          <p:nvPr/>
        </p:nvPicPr>
        <p:blipFill>
          <a:blip r:embed="rId3"/>
          <a:stretch>
            <a:fillRect/>
          </a:stretch>
        </p:blipFill>
        <p:spPr>
          <a:xfrm>
            <a:off x="762288" y="3148774"/>
            <a:ext cx="304149" cy="303705"/>
          </a:xfrm>
          <a:prstGeom prst="rect">
            <a:avLst/>
          </a:prstGeom>
        </p:spPr>
      </p:pic>
      <p:pic>
        <p:nvPicPr>
          <p:cNvPr id="35" name="Рисунок 34"/>
          <p:cNvPicPr>
            <a:picLocks noChangeAspect="1"/>
          </p:cNvPicPr>
          <p:nvPr/>
        </p:nvPicPr>
        <p:blipFill>
          <a:blip r:embed="rId3"/>
          <a:stretch>
            <a:fillRect/>
          </a:stretch>
        </p:blipFill>
        <p:spPr>
          <a:xfrm>
            <a:off x="760872" y="3709934"/>
            <a:ext cx="304149" cy="303705"/>
          </a:xfrm>
          <a:prstGeom prst="rect">
            <a:avLst/>
          </a:prstGeom>
        </p:spPr>
      </p:pic>
      <p:pic>
        <p:nvPicPr>
          <p:cNvPr id="36" name="Рисунок 35"/>
          <p:cNvPicPr>
            <a:picLocks noChangeAspect="1"/>
          </p:cNvPicPr>
          <p:nvPr/>
        </p:nvPicPr>
        <p:blipFill>
          <a:blip r:embed="rId3"/>
          <a:stretch>
            <a:fillRect/>
          </a:stretch>
        </p:blipFill>
        <p:spPr>
          <a:xfrm>
            <a:off x="763912" y="4101435"/>
            <a:ext cx="304149" cy="303705"/>
          </a:xfrm>
          <a:prstGeom prst="rect">
            <a:avLst/>
          </a:prstGeom>
        </p:spPr>
      </p:pic>
      <p:pic>
        <p:nvPicPr>
          <p:cNvPr id="37" name="Рисунок 36"/>
          <p:cNvPicPr>
            <a:picLocks noChangeAspect="1"/>
          </p:cNvPicPr>
          <p:nvPr/>
        </p:nvPicPr>
        <p:blipFill>
          <a:blip r:embed="rId3"/>
          <a:stretch>
            <a:fillRect/>
          </a:stretch>
        </p:blipFill>
        <p:spPr>
          <a:xfrm>
            <a:off x="766952" y="4705050"/>
            <a:ext cx="304149" cy="303705"/>
          </a:xfrm>
          <a:prstGeom prst="rect">
            <a:avLst/>
          </a:prstGeom>
        </p:spPr>
      </p:pic>
      <p:pic>
        <p:nvPicPr>
          <p:cNvPr id="38" name="Рисунок 37"/>
          <p:cNvPicPr>
            <a:picLocks noChangeAspect="1"/>
          </p:cNvPicPr>
          <p:nvPr/>
        </p:nvPicPr>
        <p:blipFill>
          <a:blip r:embed="rId3"/>
          <a:stretch>
            <a:fillRect/>
          </a:stretch>
        </p:blipFill>
        <p:spPr>
          <a:xfrm>
            <a:off x="760872" y="5249884"/>
            <a:ext cx="304149" cy="303705"/>
          </a:xfrm>
          <a:prstGeom prst="rect">
            <a:avLst/>
          </a:prstGeom>
        </p:spPr>
      </p:pic>
      <p:pic>
        <p:nvPicPr>
          <p:cNvPr id="39" name="Рисунок 38"/>
          <p:cNvPicPr>
            <a:picLocks noChangeAspect="1"/>
          </p:cNvPicPr>
          <p:nvPr/>
        </p:nvPicPr>
        <p:blipFill>
          <a:blip r:embed="rId3"/>
          <a:stretch>
            <a:fillRect/>
          </a:stretch>
        </p:blipFill>
        <p:spPr>
          <a:xfrm>
            <a:off x="765284" y="5637760"/>
            <a:ext cx="304149" cy="303705"/>
          </a:xfrm>
          <a:prstGeom prst="rect">
            <a:avLst/>
          </a:prstGeom>
        </p:spPr>
      </p:pic>
      <p:pic>
        <p:nvPicPr>
          <p:cNvPr id="32" name="Рисунок 31"/>
          <p:cNvPicPr>
            <a:picLocks noChangeAspect="1"/>
          </p:cNvPicPr>
          <p:nvPr/>
        </p:nvPicPr>
        <p:blipFill>
          <a:blip r:embed="rId3"/>
          <a:stretch>
            <a:fillRect/>
          </a:stretch>
        </p:blipFill>
        <p:spPr>
          <a:xfrm>
            <a:off x="758878" y="2366878"/>
            <a:ext cx="304149" cy="303705"/>
          </a:xfrm>
          <a:prstGeom prst="rect">
            <a:avLst/>
          </a:prstGeom>
        </p:spPr>
      </p:pic>
      <p:pic>
        <p:nvPicPr>
          <p:cNvPr id="10" name="Рисунок 9"/>
          <p:cNvPicPr>
            <a:picLocks noChangeAspect="1"/>
          </p:cNvPicPr>
          <p:nvPr/>
        </p:nvPicPr>
        <p:blipFill>
          <a:blip r:embed="rId3"/>
          <a:stretch>
            <a:fillRect/>
          </a:stretch>
        </p:blipFill>
        <p:spPr>
          <a:xfrm>
            <a:off x="758168" y="1862456"/>
            <a:ext cx="304149" cy="303705"/>
          </a:xfrm>
          <a:prstGeom prst="rect">
            <a:avLst/>
          </a:prstGeom>
        </p:spPr>
      </p:pic>
      <p:sp>
        <p:nvSpPr>
          <p:cNvPr id="2" name="Заголовок 1"/>
          <p:cNvSpPr>
            <a:spLocks noGrp="1"/>
          </p:cNvSpPr>
          <p:nvPr>
            <p:ph type="title"/>
          </p:nvPr>
        </p:nvSpPr>
        <p:spPr>
          <a:xfrm>
            <a:off x="628650" y="1166855"/>
            <a:ext cx="5781675" cy="596899"/>
          </a:xfrm>
        </p:spPr>
        <p:txBody>
          <a:bodyPr>
            <a:normAutofit/>
          </a:bodyPr>
          <a:lstStyle/>
          <a:p>
            <a:r>
              <a:rPr lang="en-US" sz="2400" b="1" dirty="0" smtClean="0">
                <a:latin typeface="Exo 2" panose="00000500000000000000" pitchFamily="2" charset="-52"/>
              </a:rPr>
              <a:t>9 TREATIES AND THEIR CONTENT</a:t>
            </a:r>
            <a:endParaRPr lang="en-US" sz="2400" b="1" dirty="0">
              <a:latin typeface="Exo 2" panose="00000500000000000000" pitchFamily="2" charset="-52"/>
            </a:endParaRPr>
          </a:p>
        </p:txBody>
      </p:sp>
      <p:pic>
        <p:nvPicPr>
          <p:cNvPr id="14" name="Рисунок 13"/>
          <p:cNvPicPr>
            <a:picLocks noChangeAspect="1"/>
          </p:cNvPicPr>
          <p:nvPr/>
        </p:nvPicPr>
        <p:blipFill>
          <a:blip r:embed="rId4"/>
          <a:stretch>
            <a:fillRect/>
          </a:stretch>
        </p:blipFill>
        <p:spPr>
          <a:xfrm>
            <a:off x="753057" y="730144"/>
            <a:ext cx="1143000" cy="335267"/>
          </a:xfrm>
          <a:prstGeom prst="rect">
            <a:avLst/>
          </a:prstGeom>
        </p:spPr>
      </p:pic>
      <p:sp>
        <p:nvSpPr>
          <p:cNvPr id="12" name="Объект 4"/>
          <p:cNvSpPr txBox="1">
            <a:spLocks/>
          </p:cNvSpPr>
          <p:nvPr/>
        </p:nvSpPr>
        <p:spPr>
          <a:xfrm>
            <a:off x="1133475" y="2005883"/>
            <a:ext cx="6457950" cy="416631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International </a:t>
            </a:r>
            <a:r>
              <a:rPr lang="en-US" sz="1400" dirty="0">
                <a:latin typeface="Exo 2" panose="00000500000000000000" pitchFamily="2" charset="-52"/>
              </a:rPr>
              <a:t>Covenant on Civil and Political </a:t>
            </a:r>
            <a:r>
              <a:rPr lang="en-US" sz="1400" dirty="0" smtClean="0">
                <a:latin typeface="Exo 2" panose="00000500000000000000" pitchFamily="2" charset="-52"/>
              </a:rPr>
              <a:t>Rights</a:t>
            </a: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International </a:t>
            </a:r>
            <a:r>
              <a:rPr lang="en-US" sz="1400" dirty="0">
                <a:latin typeface="Exo 2" panose="00000500000000000000" pitchFamily="2" charset="-52"/>
              </a:rPr>
              <a:t>Covenant on Economic, Social and Cultural </a:t>
            </a:r>
            <a:r>
              <a:rPr lang="en-US" sz="1400" dirty="0" smtClean="0">
                <a:latin typeface="Exo 2" panose="00000500000000000000" pitchFamily="2" charset="-52"/>
              </a:rPr>
              <a:t>Rights</a:t>
            </a: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Convention </a:t>
            </a:r>
            <a:r>
              <a:rPr lang="en-US" sz="1400" dirty="0">
                <a:latin typeface="Exo 2" panose="00000500000000000000" pitchFamily="2" charset="-52"/>
              </a:rPr>
              <a:t>on the Rights of the Child </a:t>
            </a:r>
            <a:endParaRPr lang="en-US" sz="1400" dirty="0" smtClean="0">
              <a:latin typeface="Exo 2" panose="00000500000000000000" pitchFamily="2" charset="-52"/>
            </a:endParaRPr>
          </a:p>
          <a:p>
            <a:pPr marL="0" indent="0" defTabSz="457200">
              <a:spcBef>
                <a:spcPts val="0"/>
              </a:spcBef>
              <a:buSzPct val="100000"/>
              <a:buNone/>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International </a:t>
            </a:r>
            <a:r>
              <a:rPr lang="en-US" sz="1400" dirty="0">
                <a:latin typeface="Exo 2" panose="00000500000000000000" pitchFamily="2" charset="-52"/>
              </a:rPr>
              <a:t>Convention on the Elimination of All Forms of Racial </a:t>
            </a:r>
            <a:r>
              <a:rPr lang="en-US" sz="1400" dirty="0" smtClean="0">
                <a:latin typeface="Exo 2" panose="00000500000000000000" pitchFamily="2" charset="-52"/>
              </a:rPr>
              <a:t>Discrimination</a:t>
            </a:r>
          </a:p>
          <a:p>
            <a:pPr marL="0" indent="0" defTabSz="457200">
              <a:spcBef>
                <a:spcPts val="0"/>
              </a:spcBef>
              <a:buSzPct val="100000"/>
              <a:buNone/>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Convention </a:t>
            </a:r>
            <a:r>
              <a:rPr lang="en-US" sz="1400" dirty="0">
                <a:latin typeface="Exo 2" panose="00000500000000000000" pitchFamily="2" charset="-52"/>
              </a:rPr>
              <a:t>on the Elimination of All Forms of Discrimination against </a:t>
            </a:r>
            <a:r>
              <a:rPr lang="en-US" sz="1400" dirty="0" smtClean="0">
                <a:latin typeface="Exo 2" panose="00000500000000000000" pitchFamily="2" charset="-52"/>
              </a:rPr>
              <a:t>Women</a:t>
            </a:r>
          </a:p>
          <a:p>
            <a:pPr marL="0" indent="0" defTabSz="457200">
              <a:spcBef>
                <a:spcPts val="0"/>
              </a:spcBef>
              <a:buSzPct val="100000"/>
              <a:buNone/>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Convention </a:t>
            </a:r>
            <a:r>
              <a:rPr lang="en-US" sz="1400" dirty="0">
                <a:latin typeface="Exo 2" panose="00000500000000000000" pitchFamily="2" charset="-52"/>
              </a:rPr>
              <a:t>against Torture and Other Cruel, Inhuman or Degrading Treatment or Punishment and the Optional Protocol on Detained </a:t>
            </a:r>
            <a:r>
              <a:rPr lang="en-US" sz="1400" dirty="0" smtClean="0">
                <a:latin typeface="Exo 2" panose="00000500000000000000" pitchFamily="2" charset="-52"/>
              </a:rPr>
              <a:t>People</a:t>
            </a: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International </a:t>
            </a:r>
            <a:r>
              <a:rPr lang="en-US" sz="1400" dirty="0">
                <a:latin typeface="Exo 2" panose="00000500000000000000" pitchFamily="2" charset="-52"/>
              </a:rPr>
              <a:t>Convention on the Protection of the Rights of All Migrant Workers and Members of Their </a:t>
            </a:r>
            <a:r>
              <a:rPr lang="en-US" sz="1400" dirty="0" smtClean="0">
                <a:latin typeface="Exo 2" panose="00000500000000000000" pitchFamily="2" charset="-52"/>
              </a:rPr>
              <a:t>Families</a:t>
            </a:r>
          </a:p>
          <a:p>
            <a:pPr marL="0" indent="0" defTabSz="457200">
              <a:spcBef>
                <a:spcPts val="0"/>
              </a:spcBef>
              <a:buSzPct val="100000"/>
              <a:buNone/>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Convention </a:t>
            </a:r>
            <a:r>
              <a:rPr lang="en-US" sz="1400" dirty="0">
                <a:latin typeface="Exo 2" panose="00000500000000000000" pitchFamily="2" charset="-52"/>
              </a:rPr>
              <a:t>on the Rights of Persons with </a:t>
            </a:r>
            <a:r>
              <a:rPr lang="en-US" sz="1400" dirty="0" smtClean="0">
                <a:latin typeface="Exo 2" panose="00000500000000000000" pitchFamily="2" charset="-52"/>
              </a:rPr>
              <a:t>Disabilities</a:t>
            </a: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International </a:t>
            </a:r>
            <a:r>
              <a:rPr lang="en-US" sz="1400" dirty="0">
                <a:latin typeface="Exo 2" panose="00000500000000000000" pitchFamily="2" charset="-52"/>
              </a:rPr>
              <a:t>Convention for the Protection of All </a:t>
            </a:r>
            <a:r>
              <a:rPr lang="en-US" sz="1400" dirty="0" smtClean="0">
                <a:latin typeface="Exo 2" panose="00000500000000000000" pitchFamily="2" charset="-52"/>
              </a:rPr>
              <a:t>Persons</a:t>
            </a: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from </a:t>
            </a:r>
            <a:r>
              <a:rPr lang="en-US" sz="1400" dirty="0">
                <a:latin typeface="Exo 2" panose="00000500000000000000" pitchFamily="2" charset="-52"/>
              </a:rPr>
              <a:t>Enforced Disappearances</a:t>
            </a:r>
          </a:p>
        </p:txBody>
      </p:sp>
      <p:sp>
        <p:nvSpPr>
          <p:cNvPr id="15" name="Заголовок 1"/>
          <p:cNvSpPr txBox="1">
            <a:spLocks/>
          </p:cNvSpPr>
          <p:nvPr/>
        </p:nvSpPr>
        <p:spPr>
          <a:xfrm>
            <a:off x="762290" y="2287820"/>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E8453E"/>
                </a:solidFill>
                <a:latin typeface="Exo 2" panose="00000500000000000000" pitchFamily="2" charset="-52"/>
              </a:rPr>
              <a:t>2</a:t>
            </a:r>
            <a:endParaRPr lang="en-US" sz="1600" b="1" dirty="0">
              <a:solidFill>
                <a:srgbClr val="E8453E"/>
              </a:solidFill>
              <a:latin typeface="Exo 2" panose="00000500000000000000" pitchFamily="2" charset="-52"/>
            </a:endParaRPr>
          </a:p>
        </p:txBody>
      </p:sp>
      <p:sp>
        <p:nvSpPr>
          <p:cNvPr id="23" name="Заголовок 1"/>
          <p:cNvSpPr txBox="1">
            <a:spLocks/>
          </p:cNvSpPr>
          <p:nvPr/>
        </p:nvSpPr>
        <p:spPr>
          <a:xfrm>
            <a:off x="762288" y="2678176"/>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E8453E"/>
                </a:solidFill>
                <a:latin typeface="Exo 2" panose="00000500000000000000" pitchFamily="2" charset="-52"/>
              </a:rPr>
              <a:t>3</a:t>
            </a:r>
            <a:endParaRPr lang="en-US" sz="1600" b="1" dirty="0">
              <a:solidFill>
                <a:srgbClr val="E8453E"/>
              </a:solidFill>
              <a:latin typeface="Exo 2" panose="00000500000000000000" pitchFamily="2" charset="-52"/>
            </a:endParaRPr>
          </a:p>
        </p:txBody>
      </p:sp>
      <p:sp>
        <p:nvSpPr>
          <p:cNvPr id="24" name="Заголовок 1"/>
          <p:cNvSpPr txBox="1">
            <a:spLocks/>
          </p:cNvSpPr>
          <p:nvPr/>
        </p:nvSpPr>
        <p:spPr>
          <a:xfrm>
            <a:off x="752763" y="3068298"/>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E8453E"/>
                </a:solidFill>
                <a:latin typeface="Exo 2" panose="00000500000000000000" pitchFamily="2" charset="-52"/>
              </a:rPr>
              <a:t>4</a:t>
            </a:r>
            <a:endParaRPr lang="en-US" sz="1600" b="1" dirty="0">
              <a:solidFill>
                <a:srgbClr val="E8453E"/>
              </a:solidFill>
              <a:latin typeface="Exo 2" panose="00000500000000000000" pitchFamily="2" charset="-52"/>
            </a:endParaRPr>
          </a:p>
        </p:txBody>
      </p:sp>
      <p:sp>
        <p:nvSpPr>
          <p:cNvPr id="25" name="Заголовок 1"/>
          <p:cNvSpPr txBox="1">
            <a:spLocks/>
          </p:cNvSpPr>
          <p:nvPr/>
        </p:nvSpPr>
        <p:spPr>
          <a:xfrm>
            <a:off x="762288" y="3635147"/>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E8453E"/>
                </a:solidFill>
                <a:latin typeface="Exo 2" panose="00000500000000000000" pitchFamily="2" charset="-52"/>
              </a:rPr>
              <a:t>5</a:t>
            </a:r>
            <a:endParaRPr lang="en-US" sz="1600" b="1" dirty="0">
              <a:solidFill>
                <a:srgbClr val="E8453E"/>
              </a:solidFill>
              <a:latin typeface="Exo 2" panose="00000500000000000000" pitchFamily="2" charset="-52"/>
            </a:endParaRPr>
          </a:p>
        </p:txBody>
      </p:sp>
      <p:sp>
        <p:nvSpPr>
          <p:cNvPr id="26" name="Заголовок 1"/>
          <p:cNvSpPr txBox="1">
            <a:spLocks/>
          </p:cNvSpPr>
          <p:nvPr/>
        </p:nvSpPr>
        <p:spPr>
          <a:xfrm>
            <a:off x="753055" y="4031158"/>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E8453E"/>
                </a:solidFill>
                <a:latin typeface="Exo 2" panose="00000500000000000000" pitchFamily="2" charset="-52"/>
              </a:rPr>
              <a:t>6</a:t>
            </a:r>
            <a:endParaRPr lang="en-US" sz="1600" b="1" dirty="0">
              <a:solidFill>
                <a:srgbClr val="E8453E"/>
              </a:solidFill>
              <a:latin typeface="Exo 2" panose="00000500000000000000" pitchFamily="2" charset="-52"/>
            </a:endParaRPr>
          </a:p>
        </p:txBody>
      </p:sp>
      <p:sp>
        <p:nvSpPr>
          <p:cNvPr id="27" name="Заголовок 1"/>
          <p:cNvSpPr txBox="1">
            <a:spLocks/>
          </p:cNvSpPr>
          <p:nvPr/>
        </p:nvSpPr>
        <p:spPr>
          <a:xfrm>
            <a:off x="762580" y="4637302"/>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E8453E"/>
                </a:solidFill>
                <a:latin typeface="Exo 2" panose="00000500000000000000" pitchFamily="2" charset="-52"/>
              </a:rPr>
              <a:t>7</a:t>
            </a:r>
            <a:endParaRPr lang="en-US" sz="1600" b="1" dirty="0">
              <a:solidFill>
                <a:srgbClr val="E8453E"/>
              </a:solidFill>
              <a:latin typeface="Exo 2" panose="00000500000000000000" pitchFamily="2" charset="-52"/>
            </a:endParaRPr>
          </a:p>
        </p:txBody>
      </p:sp>
      <p:sp>
        <p:nvSpPr>
          <p:cNvPr id="28" name="Заголовок 1"/>
          <p:cNvSpPr txBox="1">
            <a:spLocks/>
          </p:cNvSpPr>
          <p:nvPr/>
        </p:nvSpPr>
        <p:spPr>
          <a:xfrm>
            <a:off x="752763" y="5183347"/>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E8453E"/>
                </a:solidFill>
                <a:latin typeface="Exo 2" panose="00000500000000000000" pitchFamily="2" charset="-52"/>
              </a:rPr>
              <a:t>8</a:t>
            </a:r>
            <a:endParaRPr lang="en-US" sz="1600" b="1" dirty="0">
              <a:solidFill>
                <a:srgbClr val="E8453E"/>
              </a:solidFill>
              <a:latin typeface="Exo 2" panose="00000500000000000000" pitchFamily="2" charset="-52"/>
            </a:endParaRPr>
          </a:p>
        </p:txBody>
      </p:sp>
      <p:sp>
        <p:nvSpPr>
          <p:cNvPr id="29" name="Заголовок 1"/>
          <p:cNvSpPr txBox="1">
            <a:spLocks/>
          </p:cNvSpPr>
          <p:nvPr/>
        </p:nvSpPr>
        <p:spPr>
          <a:xfrm>
            <a:off x="762288" y="5560893"/>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E8453E"/>
                </a:solidFill>
                <a:latin typeface="Exo 2" panose="00000500000000000000" pitchFamily="2" charset="-52"/>
              </a:rPr>
              <a:t>9</a:t>
            </a:r>
            <a:endParaRPr lang="en-US" sz="1600" b="1" dirty="0">
              <a:solidFill>
                <a:srgbClr val="E8453E"/>
              </a:solidFill>
              <a:latin typeface="Exo 2" panose="00000500000000000000" pitchFamily="2" charset="-52"/>
            </a:endParaRPr>
          </a:p>
        </p:txBody>
      </p:sp>
      <p:sp>
        <p:nvSpPr>
          <p:cNvPr id="31" name="Заголовок 1"/>
          <p:cNvSpPr txBox="1">
            <a:spLocks/>
          </p:cNvSpPr>
          <p:nvPr/>
        </p:nvSpPr>
        <p:spPr>
          <a:xfrm>
            <a:off x="771815" y="1787999"/>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E8453E"/>
                </a:solidFill>
                <a:latin typeface="Exo 2" panose="00000500000000000000" pitchFamily="2" charset="-52"/>
              </a:rPr>
              <a:t>1</a:t>
            </a:r>
            <a:endParaRPr lang="en-US" sz="1600" b="1" dirty="0">
              <a:solidFill>
                <a:srgbClr val="E8453E"/>
              </a:solidFill>
              <a:latin typeface="Exo 2" panose="00000500000000000000" pitchFamily="2" charset="-52"/>
            </a:endParaRPr>
          </a:p>
        </p:txBody>
      </p:sp>
    </p:spTree>
    <p:extLst>
      <p:ext uri="{BB962C8B-B14F-4D97-AF65-F5344CB8AC3E}">
        <p14:creationId xmlns:p14="http://schemas.microsoft.com/office/powerpoint/2010/main" val="1141702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49" y="1404981"/>
            <a:ext cx="7096125" cy="1242970"/>
          </a:xfrm>
        </p:spPr>
        <p:txBody>
          <a:bodyPr>
            <a:normAutofit/>
          </a:bodyPr>
          <a:lstStyle/>
          <a:p>
            <a:r>
              <a:rPr lang="en-US" sz="2400" b="1" dirty="0" smtClean="0">
                <a:latin typeface="Exo 2" panose="00000500000000000000" pitchFamily="2" charset="-52"/>
              </a:rPr>
              <a:t>«OBVIOUS» COMMITTEES FOR WORKING ON LGBT RIGHTS: WHAT VIOLATIONS DO THESE COMMITTEES WORK ON?</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219200" y="3191035"/>
            <a:ext cx="6229350" cy="24778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spcBef>
                <a:spcPts val="0"/>
              </a:spcBef>
              <a:buSzPct val="120833"/>
              <a:buNone/>
              <a:defRPr sz="3800">
                <a:uFill>
                  <a:solidFill>
                    <a:srgbClr val="000000"/>
                  </a:solidFill>
                </a:uFill>
                <a:latin typeface="Helvetica"/>
                <a:ea typeface="Helvetica"/>
                <a:cs typeface="Helvetica"/>
                <a:sym typeface="Helvetica"/>
              </a:defRPr>
            </a:pPr>
            <a:r>
              <a:rPr lang="en-US" sz="1800" dirty="0">
                <a:latin typeface="Exo 2" panose="00000500000000000000" pitchFamily="2" charset="-52"/>
              </a:rPr>
              <a:t>Human Rights Committee</a:t>
            </a:r>
          </a:p>
          <a:p>
            <a:pPr marL="166370" indent="-166370" defTabSz="457200">
              <a:spcBef>
                <a:spcPts val="0"/>
              </a:spcBef>
              <a:buSzPct val="120833"/>
              <a:buFont typeface="Times New Roman"/>
              <a:buChar char="-"/>
              <a:defRPr sz="3800">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57200">
              <a:spcBef>
                <a:spcPts val="0"/>
              </a:spcBef>
              <a:buSzPct val="120833"/>
              <a:buNone/>
              <a:defRPr sz="3800">
                <a:uFill>
                  <a:solidFill>
                    <a:srgbClr val="000000"/>
                  </a:solidFill>
                </a:uFill>
                <a:latin typeface="Helvetica"/>
                <a:ea typeface="Helvetica"/>
                <a:cs typeface="Helvetica"/>
                <a:sym typeface="Helvetica"/>
              </a:defRPr>
            </a:pPr>
            <a:r>
              <a:rPr lang="en-US" sz="1800" dirty="0" smtClean="0">
                <a:latin typeface="Exo 2" panose="00000500000000000000" pitchFamily="2" charset="-52"/>
              </a:rPr>
              <a:t>Committee </a:t>
            </a:r>
            <a:r>
              <a:rPr lang="en-US" sz="1800" dirty="0">
                <a:latin typeface="Exo 2" panose="00000500000000000000" pitchFamily="2" charset="-52"/>
              </a:rPr>
              <a:t>on Economic, Social and Cultural </a:t>
            </a:r>
            <a:r>
              <a:rPr lang="en-US" sz="1800" dirty="0" smtClean="0">
                <a:latin typeface="Exo 2" panose="00000500000000000000" pitchFamily="2" charset="-52"/>
              </a:rPr>
              <a:t>Rights</a:t>
            </a:r>
          </a:p>
          <a:p>
            <a:pPr marL="0" indent="0" defTabSz="457200">
              <a:spcBef>
                <a:spcPts val="0"/>
              </a:spcBef>
              <a:buSzPct val="120833"/>
              <a:buNone/>
              <a:defRPr sz="3800">
                <a:uFill>
                  <a:solidFill>
                    <a:srgbClr val="000000"/>
                  </a:solidFill>
                </a:uFill>
                <a:latin typeface="Helvetica"/>
                <a:ea typeface="Helvetica"/>
                <a:cs typeface="Helvetica"/>
                <a:sym typeface="Helvetica"/>
              </a:defRPr>
            </a:pPr>
            <a:r>
              <a:rPr lang="en-US" sz="1800" dirty="0" smtClean="0">
                <a:latin typeface="Exo 2" panose="00000500000000000000" pitchFamily="2" charset="-52"/>
              </a:rPr>
              <a:t>(right </a:t>
            </a:r>
            <a:r>
              <a:rPr lang="en-US" sz="1800" dirty="0">
                <a:latin typeface="Exo 2" panose="00000500000000000000" pitchFamily="2" charset="-52"/>
              </a:rPr>
              <a:t>to health)</a:t>
            </a:r>
          </a:p>
          <a:p>
            <a:pPr marL="166370" indent="-166370" defTabSz="457200">
              <a:spcBef>
                <a:spcPts val="0"/>
              </a:spcBef>
              <a:buSzPct val="120833"/>
              <a:buFont typeface="Times New Roman"/>
              <a:buChar char="-"/>
              <a:defRPr sz="3800">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57200">
              <a:spcBef>
                <a:spcPts val="0"/>
              </a:spcBef>
              <a:buSzTx/>
              <a:buNone/>
              <a:tabLst>
                <a:tab pos="914400" algn="l"/>
                <a:tab pos="1828800" algn="l"/>
                <a:tab pos="2743200" algn="l"/>
              </a:tabLst>
              <a:defRPr sz="3800">
                <a:uFill>
                  <a:solidFill>
                    <a:srgbClr val="000000"/>
                  </a:solidFill>
                </a:uFill>
                <a:latin typeface="Helvetica"/>
                <a:ea typeface="Helvetica"/>
                <a:cs typeface="Helvetica"/>
                <a:sym typeface="Helvetica"/>
              </a:defRPr>
            </a:pPr>
            <a:r>
              <a:rPr lang="en-US" sz="1800" dirty="0" smtClean="0">
                <a:latin typeface="Exo 2" panose="00000500000000000000" pitchFamily="2" charset="-52"/>
              </a:rPr>
              <a:t>Committee </a:t>
            </a:r>
            <a:r>
              <a:rPr lang="en-US" sz="1800" dirty="0">
                <a:latin typeface="Exo 2" panose="00000500000000000000" pitchFamily="2" charset="-52"/>
              </a:rPr>
              <a:t>on the Elimination of Discrimination Against Women</a:t>
            </a:r>
          </a:p>
          <a:p>
            <a:pPr marL="0" indent="0" defTabSz="457200">
              <a:spcBef>
                <a:spcPts val="0"/>
              </a:spcBef>
              <a:buSzTx/>
              <a:buNone/>
              <a:tabLst>
                <a:tab pos="914400" algn="l"/>
                <a:tab pos="1828800" algn="l"/>
                <a:tab pos="2743200" algn="l"/>
              </a:tabLst>
              <a:defRPr sz="3800">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57200">
              <a:spcBef>
                <a:spcPts val="0"/>
              </a:spcBef>
              <a:buSzTx/>
              <a:buNone/>
              <a:tabLst>
                <a:tab pos="914400" algn="l"/>
                <a:tab pos="1828800" algn="l"/>
                <a:tab pos="2743200" algn="l"/>
              </a:tabLst>
              <a:defRPr sz="3800">
                <a:uFill>
                  <a:solidFill>
                    <a:srgbClr val="000000"/>
                  </a:solidFill>
                </a:uFill>
                <a:latin typeface="Helvetica"/>
                <a:ea typeface="Helvetica"/>
                <a:cs typeface="Helvetica"/>
                <a:sym typeface="Helvetica"/>
              </a:defRPr>
            </a:pPr>
            <a:r>
              <a:rPr lang="en-US" sz="1800" dirty="0" smtClean="0">
                <a:latin typeface="Exo 2" panose="00000500000000000000" pitchFamily="2" charset="-52"/>
              </a:rPr>
              <a:t>Committee </a:t>
            </a:r>
            <a:r>
              <a:rPr lang="en-US" sz="1800" dirty="0">
                <a:latin typeface="Exo 2" panose="00000500000000000000" pitchFamily="2" charset="-52"/>
              </a:rPr>
              <a:t>Against Torture</a:t>
            </a:r>
          </a:p>
        </p:txBody>
      </p:sp>
      <p:pic>
        <p:nvPicPr>
          <p:cNvPr id="9" name="Рисунок 8"/>
          <p:cNvPicPr>
            <a:picLocks noChangeAspect="1"/>
          </p:cNvPicPr>
          <p:nvPr/>
        </p:nvPicPr>
        <p:blipFill>
          <a:blip r:embed="rId4"/>
          <a:stretch>
            <a:fillRect/>
          </a:stretch>
        </p:blipFill>
        <p:spPr>
          <a:xfrm>
            <a:off x="753057" y="3156915"/>
            <a:ext cx="350044" cy="349533"/>
          </a:xfrm>
          <a:prstGeom prst="rect">
            <a:avLst/>
          </a:prstGeom>
        </p:spPr>
      </p:pic>
      <p:pic>
        <p:nvPicPr>
          <p:cNvPr id="17" name="Рисунок 16"/>
          <p:cNvPicPr>
            <a:picLocks noChangeAspect="1"/>
          </p:cNvPicPr>
          <p:nvPr/>
        </p:nvPicPr>
        <p:blipFill>
          <a:blip r:embed="rId4"/>
          <a:stretch>
            <a:fillRect/>
          </a:stretch>
        </p:blipFill>
        <p:spPr>
          <a:xfrm>
            <a:off x="753057" y="3672703"/>
            <a:ext cx="350044" cy="349533"/>
          </a:xfrm>
          <a:prstGeom prst="rect">
            <a:avLst/>
          </a:prstGeom>
        </p:spPr>
      </p:pic>
      <p:pic>
        <p:nvPicPr>
          <p:cNvPr id="18" name="Рисунок 17"/>
          <p:cNvPicPr>
            <a:picLocks noChangeAspect="1"/>
          </p:cNvPicPr>
          <p:nvPr/>
        </p:nvPicPr>
        <p:blipFill>
          <a:blip r:embed="rId4"/>
          <a:stretch>
            <a:fillRect/>
          </a:stretch>
        </p:blipFill>
        <p:spPr>
          <a:xfrm>
            <a:off x="753057" y="4400030"/>
            <a:ext cx="350044" cy="349533"/>
          </a:xfrm>
          <a:prstGeom prst="rect">
            <a:avLst/>
          </a:prstGeom>
        </p:spPr>
      </p:pic>
      <p:pic>
        <p:nvPicPr>
          <p:cNvPr id="19" name="Рисунок 18"/>
          <p:cNvPicPr>
            <a:picLocks noChangeAspect="1"/>
          </p:cNvPicPr>
          <p:nvPr/>
        </p:nvPicPr>
        <p:blipFill>
          <a:blip r:embed="rId4"/>
          <a:stretch>
            <a:fillRect/>
          </a:stretch>
        </p:blipFill>
        <p:spPr>
          <a:xfrm>
            <a:off x="753057" y="5147371"/>
            <a:ext cx="350044" cy="349533"/>
          </a:xfrm>
          <a:prstGeom prst="rect">
            <a:avLst/>
          </a:prstGeom>
        </p:spPr>
      </p:pic>
    </p:spTree>
    <p:extLst>
      <p:ext uri="{BB962C8B-B14F-4D97-AF65-F5344CB8AC3E}">
        <p14:creationId xmlns:p14="http://schemas.microsoft.com/office/powerpoint/2010/main" val="3233209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263184"/>
            <a:ext cx="5848350" cy="757195"/>
          </a:xfrm>
        </p:spPr>
        <p:txBody>
          <a:bodyPr>
            <a:normAutofit/>
          </a:bodyPr>
          <a:lstStyle/>
          <a:p>
            <a:r>
              <a:rPr lang="en-US" sz="2400" b="1" dirty="0" smtClean="0">
                <a:latin typeface="Exo 2" panose="00000500000000000000" pitchFamily="2" charset="-52"/>
              </a:rPr>
              <a:t>«NOT OBVIOUS» COMMITTEES:</a:t>
            </a:r>
            <a:br>
              <a:rPr lang="en-US" sz="2400" b="1" dirty="0" smtClean="0">
                <a:latin typeface="Exo 2" panose="00000500000000000000" pitchFamily="2" charset="-52"/>
              </a:rPr>
            </a:br>
            <a:r>
              <a:rPr lang="en-US" sz="2400" b="1" dirty="0" smtClean="0">
                <a:latin typeface="Exo 2" panose="00000500000000000000" pitchFamily="2" charset="-52"/>
              </a:rPr>
              <a:t>WHAT CAN WE BRING TO THEM?</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866775" y="2171165"/>
            <a:ext cx="6391275" cy="39438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25195">
              <a:spcBef>
                <a:spcPts val="0"/>
              </a:spcBef>
              <a:buSzTx/>
              <a:buNone/>
              <a:tabLst>
                <a:tab pos="838200" algn="l"/>
                <a:tab pos="1689100" algn="l"/>
                <a:tab pos="2540000" algn="l"/>
              </a:tabLst>
              <a:defRPr sz="1953">
                <a:uFill>
                  <a:solidFill>
                    <a:srgbClr val="000000"/>
                  </a:solidFill>
                </a:uFill>
                <a:latin typeface="Helvetica"/>
                <a:ea typeface="Helvetica"/>
                <a:cs typeface="Helvetica"/>
                <a:sym typeface="Helvetica"/>
              </a:defRPr>
            </a:pPr>
            <a:r>
              <a:rPr lang="en-US" sz="1200" dirty="0" smtClean="0">
                <a:latin typeface="Exo 2" panose="00000500000000000000" pitchFamily="2" charset="-52"/>
              </a:rPr>
              <a:t>Committee </a:t>
            </a:r>
            <a:r>
              <a:rPr lang="en-US" sz="1200" dirty="0">
                <a:latin typeface="Exo 2" panose="00000500000000000000" pitchFamily="2" charset="-52"/>
              </a:rPr>
              <a:t>on Migrant workers (</a:t>
            </a:r>
            <a:r>
              <a:rPr lang="en-US" sz="1200" dirty="0">
                <a:latin typeface="Exo 2" panose="00000500000000000000" pitchFamily="2" charset="-52"/>
                <a:sym typeface="Helvetica"/>
              </a:rPr>
              <a:t>For countries with developed migration, it may be interesting to observe what problems LGBT migrants or migrants living with HIV have</a:t>
            </a:r>
            <a:r>
              <a:rPr lang="en-US" sz="1200" dirty="0">
                <a:latin typeface="Exo 2" panose="00000500000000000000" pitchFamily="2" charset="-52"/>
              </a:rPr>
              <a:t>) </a:t>
            </a:r>
          </a:p>
          <a:p>
            <a:pPr marL="0" indent="0" defTabSz="425195">
              <a:spcBef>
                <a:spcPts val="0"/>
              </a:spcBef>
              <a:buSzTx/>
              <a:buNone/>
              <a:tabLst>
                <a:tab pos="838200" algn="l"/>
                <a:tab pos="1689100" algn="l"/>
                <a:tab pos="2540000" algn="l"/>
              </a:tabLst>
              <a:defRPr sz="1953">
                <a:uFill>
                  <a:solidFill>
                    <a:srgbClr val="000000"/>
                  </a:solidFill>
                </a:uFill>
                <a:latin typeface="Helvetica"/>
                <a:ea typeface="Helvetica"/>
                <a:cs typeface="Helvetica"/>
                <a:sym typeface="Helvetica"/>
              </a:defRPr>
            </a:pPr>
            <a:endParaRPr lang="en-US" sz="1200" dirty="0">
              <a:latin typeface="Exo 2" panose="00000500000000000000" pitchFamily="2" charset="-52"/>
            </a:endParaRPr>
          </a:p>
          <a:p>
            <a:pPr marL="0" indent="0" defTabSz="425195">
              <a:spcBef>
                <a:spcPts val="0"/>
              </a:spcBef>
              <a:buSzPct val="120833"/>
              <a:buNone/>
              <a:defRPr sz="1953">
                <a:uFill>
                  <a:solidFill>
                    <a:srgbClr val="000000"/>
                  </a:solidFill>
                </a:uFill>
                <a:latin typeface="Helvetica"/>
                <a:ea typeface="Helvetica"/>
                <a:cs typeface="Helvetica"/>
                <a:sym typeface="Helvetica"/>
              </a:defRPr>
            </a:pPr>
            <a:r>
              <a:rPr lang="en-US" sz="1200" dirty="0">
                <a:latin typeface="Exo 2" panose="00000500000000000000" pitchFamily="2" charset="-52"/>
              </a:rPr>
              <a:t>Committee on the Rights of the Child (</a:t>
            </a:r>
            <a:r>
              <a:rPr lang="en-US" sz="1200" dirty="0">
                <a:latin typeface="Exo 2" panose="00000500000000000000" pitchFamily="2" charset="-52"/>
                <a:sym typeface="Helvetica"/>
              </a:rPr>
              <a:t>The advocacy focus can be, for example, on issues related to sexual education for children and adolescents, which would include sufficient information on sexual orientation, issues of gender identity and freedom, as well as HIV prevention</a:t>
            </a:r>
            <a:r>
              <a:rPr lang="en-US" sz="1200" dirty="0">
                <a:latin typeface="Exo 2" panose="00000500000000000000" pitchFamily="2" charset="-52"/>
              </a:rPr>
              <a:t>)</a:t>
            </a:r>
          </a:p>
          <a:p>
            <a:pPr marL="154724" indent="-154724" defTabSz="425195">
              <a:spcBef>
                <a:spcPts val="0"/>
              </a:spcBef>
              <a:buSzPct val="120833"/>
              <a:buFont typeface="Times New Roman"/>
              <a:buChar char="-"/>
              <a:defRPr sz="1953">
                <a:uFill>
                  <a:solidFill>
                    <a:srgbClr val="000000"/>
                  </a:solidFill>
                </a:uFill>
                <a:latin typeface="Helvetica"/>
                <a:ea typeface="Helvetica"/>
                <a:cs typeface="Helvetica"/>
                <a:sym typeface="Helvetica"/>
              </a:defRPr>
            </a:pPr>
            <a:endParaRPr lang="en-US" sz="1200" dirty="0">
              <a:latin typeface="Exo 2" panose="00000500000000000000" pitchFamily="2" charset="-52"/>
            </a:endParaRPr>
          </a:p>
          <a:p>
            <a:pPr marL="0" indent="0" defTabSz="425195">
              <a:spcBef>
                <a:spcPts val="0"/>
              </a:spcBef>
              <a:buSzTx/>
              <a:buNone/>
              <a:tabLst>
                <a:tab pos="838200" algn="l"/>
                <a:tab pos="1689100" algn="l"/>
                <a:tab pos="2540000" algn="l"/>
              </a:tabLst>
              <a:defRPr sz="1953">
                <a:uFill>
                  <a:solidFill>
                    <a:srgbClr val="000000"/>
                  </a:solidFill>
                </a:uFill>
                <a:latin typeface="Helvetica"/>
                <a:ea typeface="Helvetica"/>
                <a:cs typeface="Helvetica"/>
                <a:sym typeface="Helvetica"/>
              </a:defRPr>
            </a:pPr>
            <a:r>
              <a:rPr lang="en-US" sz="1200" dirty="0" smtClean="0">
                <a:latin typeface="Exo 2" panose="00000500000000000000" pitchFamily="2" charset="-52"/>
              </a:rPr>
              <a:t>Committee </a:t>
            </a:r>
            <a:r>
              <a:rPr lang="en-US" sz="1200" dirty="0">
                <a:latin typeface="Exo 2" panose="00000500000000000000" pitchFamily="2" charset="-52"/>
              </a:rPr>
              <a:t>on the Rights of Persons with Disabilities (</a:t>
            </a:r>
            <a:r>
              <a:rPr lang="en-US" sz="1200" dirty="0">
                <a:latin typeface="Exo 2" panose="00000500000000000000" pitchFamily="2" charset="-52"/>
                <a:sym typeface="Helvetica"/>
              </a:rPr>
              <a:t>If you have cases of intersectional human rights violations based on disability and SOGI, you can work with this committee, both in relation to the right to health, as well as across the wider spectrum of human rights</a:t>
            </a:r>
            <a:r>
              <a:rPr lang="en-US" sz="1200" dirty="0">
                <a:latin typeface="Exo 2" panose="00000500000000000000" pitchFamily="2" charset="-52"/>
              </a:rPr>
              <a:t>) </a:t>
            </a:r>
          </a:p>
          <a:p>
            <a:pPr marL="0" indent="0" defTabSz="425195">
              <a:spcBef>
                <a:spcPts val="0"/>
              </a:spcBef>
              <a:buSzTx/>
              <a:buNone/>
              <a:tabLst>
                <a:tab pos="838200" algn="l"/>
                <a:tab pos="1689100" algn="l"/>
                <a:tab pos="2540000" algn="l"/>
              </a:tabLst>
              <a:defRPr sz="1953">
                <a:uFill>
                  <a:solidFill>
                    <a:srgbClr val="000000"/>
                  </a:solidFill>
                </a:uFill>
                <a:latin typeface="Helvetica"/>
                <a:ea typeface="Helvetica"/>
                <a:cs typeface="Helvetica"/>
                <a:sym typeface="Helvetica"/>
              </a:defRPr>
            </a:pPr>
            <a:endParaRPr lang="en-US" sz="1200" dirty="0">
              <a:latin typeface="Exo 2" panose="00000500000000000000" pitchFamily="2" charset="-52"/>
            </a:endParaRPr>
          </a:p>
          <a:p>
            <a:pPr marL="0" indent="0" defTabSz="425195">
              <a:spcBef>
                <a:spcPts val="0"/>
              </a:spcBef>
              <a:buSzTx/>
              <a:buNone/>
              <a:tabLst>
                <a:tab pos="838200" algn="l"/>
                <a:tab pos="1689100" algn="l"/>
                <a:tab pos="2540000" algn="l"/>
              </a:tabLst>
              <a:defRPr sz="1953">
                <a:uFill>
                  <a:solidFill>
                    <a:srgbClr val="000000"/>
                  </a:solidFill>
                </a:uFill>
                <a:latin typeface="Helvetica"/>
                <a:ea typeface="Helvetica"/>
                <a:cs typeface="Helvetica"/>
                <a:sym typeface="Helvetica"/>
              </a:defRPr>
            </a:pPr>
            <a:r>
              <a:rPr lang="en-US" sz="1200" dirty="0" smtClean="0">
                <a:latin typeface="Exo 2" panose="00000500000000000000" pitchFamily="2" charset="-52"/>
              </a:rPr>
              <a:t>Committee </a:t>
            </a:r>
            <a:r>
              <a:rPr lang="en-US" sz="1200" dirty="0">
                <a:latin typeface="Exo 2" panose="00000500000000000000" pitchFamily="2" charset="-52"/>
              </a:rPr>
              <a:t>on Enforced Disappearances (</a:t>
            </a:r>
            <a:r>
              <a:rPr lang="en-US" sz="1200" dirty="0">
                <a:latin typeface="Exo 2" panose="00000500000000000000" pitchFamily="2" charset="-52"/>
                <a:sym typeface="Helvetica"/>
              </a:rPr>
              <a:t>If, in your country, there are cases where people are disappeared after coming out, repression and/or criminal punishment for same-sex relationships, it is worthwhile to familiarize yourself in detail with the provisions of this convention and to pay attention to the work of this committee</a:t>
            </a:r>
            <a:r>
              <a:rPr lang="en-US" sz="1200" dirty="0">
                <a:latin typeface="Exo 2" panose="00000500000000000000" pitchFamily="2" charset="-52"/>
              </a:rPr>
              <a:t>)</a:t>
            </a:r>
          </a:p>
          <a:p>
            <a:pPr marL="0" indent="0" defTabSz="425195">
              <a:spcBef>
                <a:spcPts val="0"/>
              </a:spcBef>
              <a:buSzTx/>
              <a:buNone/>
              <a:tabLst>
                <a:tab pos="838200" algn="l"/>
                <a:tab pos="1689100" algn="l"/>
                <a:tab pos="2540000" algn="l"/>
              </a:tabLst>
              <a:defRPr sz="1953">
                <a:uFill>
                  <a:solidFill>
                    <a:srgbClr val="000000"/>
                  </a:solidFill>
                </a:uFill>
                <a:latin typeface="Helvetica"/>
                <a:ea typeface="Helvetica"/>
                <a:cs typeface="Helvetica"/>
                <a:sym typeface="Helvetica"/>
              </a:defRPr>
            </a:pPr>
            <a:endParaRPr lang="en-US" sz="1200" dirty="0">
              <a:latin typeface="Exo 2" panose="00000500000000000000" pitchFamily="2" charset="-52"/>
            </a:endParaRPr>
          </a:p>
          <a:p>
            <a:pPr marL="0" indent="0" defTabSz="425195">
              <a:spcBef>
                <a:spcPts val="0"/>
              </a:spcBef>
              <a:buSzTx/>
              <a:buNone/>
              <a:tabLst>
                <a:tab pos="838200" algn="l"/>
                <a:tab pos="1689100" algn="l"/>
                <a:tab pos="2540000" algn="l"/>
              </a:tabLst>
              <a:defRPr sz="1953">
                <a:uFill>
                  <a:solidFill>
                    <a:srgbClr val="000000"/>
                  </a:solidFill>
                </a:uFill>
                <a:latin typeface="Helvetica"/>
                <a:ea typeface="Helvetica"/>
                <a:cs typeface="Helvetica"/>
                <a:sym typeface="Helvetica"/>
              </a:defRPr>
            </a:pPr>
            <a:r>
              <a:rPr lang="en-US" sz="1200" dirty="0" smtClean="0">
                <a:latin typeface="Exo 2" panose="00000500000000000000" pitchFamily="2" charset="-52"/>
              </a:rPr>
              <a:t>Committee </a:t>
            </a:r>
            <a:r>
              <a:rPr lang="en-US" sz="1200" dirty="0">
                <a:latin typeface="Exo 2" panose="00000500000000000000" pitchFamily="2" charset="-52"/>
              </a:rPr>
              <a:t>on the Elimination of Racial Discrimination (</a:t>
            </a:r>
            <a:r>
              <a:rPr lang="en-US" sz="1200" dirty="0">
                <a:latin typeface="Exo 2" panose="00000500000000000000" pitchFamily="2" charset="-52"/>
                <a:sym typeface="Helvetica"/>
              </a:rPr>
              <a:t>Pay attention to </a:t>
            </a:r>
            <a:r>
              <a:rPr lang="en-US" sz="1200" dirty="0" smtClean="0">
                <a:latin typeface="Exo 2" panose="00000500000000000000" pitchFamily="2" charset="-52"/>
                <a:sym typeface="Helvetica"/>
              </a:rPr>
              <a:t>shadow</a:t>
            </a:r>
          </a:p>
          <a:p>
            <a:pPr marL="0" indent="0" defTabSz="425195">
              <a:spcBef>
                <a:spcPts val="0"/>
              </a:spcBef>
              <a:buSzTx/>
              <a:buNone/>
              <a:tabLst>
                <a:tab pos="838200" algn="l"/>
                <a:tab pos="1689100" algn="l"/>
                <a:tab pos="2540000" algn="l"/>
              </a:tabLst>
              <a:defRPr sz="1953">
                <a:uFill>
                  <a:solidFill>
                    <a:srgbClr val="000000"/>
                  </a:solidFill>
                </a:uFill>
                <a:latin typeface="Helvetica"/>
                <a:ea typeface="Helvetica"/>
                <a:cs typeface="Helvetica"/>
                <a:sym typeface="Helvetica"/>
              </a:defRPr>
            </a:pPr>
            <a:r>
              <a:rPr lang="en-US" sz="1200" dirty="0" smtClean="0">
                <a:latin typeface="Exo 2" panose="00000500000000000000" pitchFamily="2" charset="-52"/>
                <a:sym typeface="Helvetica"/>
              </a:rPr>
              <a:t>reports </a:t>
            </a:r>
            <a:r>
              <a:rPr lang="en-US" sz="1200" dirty="0">
                <a:latin typeface="Exo 2" panose="00000500000000000000" pitchFamily="2" charset="-52"/>
                <a:sym typeface="Helvetica"/>
              </a:rPr>
              <a:t>submitted to this committee by human rights organizations </a:t>
            </a:r>
            <a:r>
              <a:rPr lang="en-US" sz="1200" dirty="0" smtClean="0">
                <a:latin typeface="Exo 2" panose="00000500000000000000" pitchFamily="2" charset="-52"/>
                <a:sym typeface="Helvetica"/>
              </a:rPr>
              <a:t>working</a:t>
            </a:r>
          </a:p>
          <a:p>
            <a:pPr marL="0" indent="0" defTabSz="425195">
              <a:spcBef>
                <a:spcPts val="0"/>
              </a:spcBef>
              <a:buSzTx/>
              <a:buNone/>
              <a:tabLst>
                <a:tab pos="838200" algn="l"/>
                <a:tab pos="1689100" algn="l"/>
                <a:tab pos="2540000" algn="l"/>
              </a:tabLst>
              <a:defRPr sz="1953">
                <a:uFill>
                  <a:solidFill>
                    <a:srgbClr val="000000"/>
                  </a:solidFill>
                </a:uFill>
                <a:latin typeface="Helvetica"/>
                <a:ea typeface="Helvetica"/>
                <a:cs typeface="Helvetica"/>
                <a:sym typeface="Helvetica"/>
              </a:defRPr>
            </a:pPr>
            <a:r>
              <a:rPr lang="en-US" sz="1200" dirty="0" smtClean="0">
                <a:latin typeface="Exo 2" panose="00000500000000000000" pitchFamily="2" charset="-52"/>
                <a:sym typeface="Helvetica"/>
              </a:rPr>
              <a:t>in </a:t>
            </a:r>
            <a:r>
              <a:rPr lang="en-US" sz="1200" dirty="0">
                <a:latin typeface="Exo 2" panose="00000500000000000000" pitchFamily="2" charset="-52"/>
                <a:sym typeface="Helvetica"/>
              </a:rPr>
              <a:t>the field of monitoring hate crimes and combating racism and </a:t>
            </a:r>
            <a:r>
              <a:rPr lang="en-US" sz="1200" dirty="0" smtClean="0">
                <a:latin typeface="Exo 2" panose="00000500000000000000" pitchFamily="2" charset="-52"/>
                <a:sym typeface="Helvetica"/>
              </a:rPr>
              <a:t>xenophobia;</a:t>
            </a:r>
          </a:p>
          <a:p>
            <a:pPr marL="0" indent="0" defTabSz="425195">
              <a:spcBef>
                <a:spcPts val="0"/>
              </a:spcBef>
              <a:buSzTx/>
              <a:buNone/>
              <a:tabLst>
                <a:tab pos="838200" algn="l"/>
                <a:tab pos="1689100" algn="l"/>
                <a:tab pos="2540000" algn="l"/>
              </a:tabLst>
              <a:defRPr sz="1953">
                <a:uFill>
                  <a:solidFill>
                    <a:srgbClr val="000000"/>
                  </a:solidFill>
                </a:uFill>
                <a:latin typeface="Helvetica"/>
                <a:ea typeface="Helvetica"/>
                <a:cs typeface="Helvetica"/>
                <a:sym typeface="Helvetica"/>
              </a:defRPr>
            </a:pPr>
            <a:r>
              <a:rPr lang="en-US" sz="1200" dirty="0" smtClean="0">
                <a:latin typeface="Exo 2" panose="00000500000000000000" pitchFamily="2" charset="-52"/>
                <a:sym typeface="Helvetica"/>
              </a:rPr>
              <a:t>you </a:t>
            </a:r>
            <a:r>
              <a:rPr lang="en-US" sz="1200" dirty="0">
                <a:latin typeface="Exo 2" panose="00000500000000000000" pitchFamily="2" charset="-52"/>
                <a:sym typeface="Helvetica"/>
              </a:rPr>
              <a:t>can submit information to this committee on progress in the </a:t>
            </a:r>
            <a:r>
              <a:rPr lang="en-US" sz="1200" dirty="0" smtClean="0">
                <a:latin typeface="Exo 2" panose="00000500000000000000" pitchFamily="2" charset="-52"/>
                <a:sym typeface="Helvetica"/>
              </a:rPr>
              <a:t>investigation</a:t>
            </a:r>
          </a:p>
          <a:p>
            <a:pPr marL="0" indent="0" defTabSz="425195">
              <a:spcBef>
                <a:spcPts val="0"/>
              </a:spcBef>
              <a:buSzTx/>
              <a:buNone/>
              <a:tabLst>
                <a:tab pos="838200" algn="l"/>
                <a:tab pos="1689100" algn="l"/>
                <a:tab pos="2540000" algn="l"/>
              </a:tabLst>
              <a:defRPr sz="1953">
                <a:uFill>
                  <a:solidFill>
                    <a:srgbClr val="000000"/>
                  </a:solidFill>
                </a:uFill>
                <a:latin typeface="Helvetica"/>
                <a:ea typeface="Helvetica"/>
                <a:cs typeface="Helvetica"/>
                <a:sym typeface="Helvetica"/>
              </a:defRPr>
            </a:pPr>
            <a:r>
              <a:rPr lang="en-US" sz="1200" dirty="0" smtClean="0">
                <a:latin typeface="Exo 2" panose="00000500000000000000" pitchFamily="2" charset="-52"/>
                <a:sym typeface="Helvetica"/>
              </a:rPr>
              <a:t>of </a:t>
            </a:r>
            <a:r>
              <a:rPr lang="en-US" sz="1200" dirty="0">
                <a:latin typeface="Exo 2" panose="00000500000000000000" pitchFamily="2" charset="-52"/>
                <a:sym typeface="Helvetica"/>
              </a:rPr>
              <a:t>hate crimes, and in the monitoring of Nazi and other far right groups</a:t>
            </a:r>
            <a:r>
              <a:rPr lang="en-US" sz="1200" dirty="0">
                <a:latin typeface="Exo 2" panose="00000500000000000000" pitchFamily="2" charset="-52"/>
              </a:rPr>
              <a:t>)</a:t>
            </a:r>
          </a:p>
        </p:txBody>
      </p:sp>
      <p:sp>
        <p:nvSpPr>
          <p:cNvPr id="4" name="Овал 3"/>
          <p:cNvSpPr/>
          <p:nvPr/>
        </p:nvSpPr>
        <p:spPr>
          <a:xfrm>
            <a:off x="753057" y="2236620"/>
            <a:ext cx="113718" cy="113718"/>
          </a:xfrm>
          <a:prstGeom prst="ellipse">
            <a:avLst/>
          </a:prstGeom>
          <a:solidFill>
            <a:srgbClr val="E845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Овал 11"/>
          <p:cNvSpPr/>
          <p:nvPr/>
        </p:nvSpPr>
        <p:spPr>
          <a:xfrm>
            <a:off x="753057" y="2731920"/>
            <a:ext cx="113718" cy="113718"/>
          </a:xfrm>
          <a:prstGeom prst="ellipse">
            <a:avLst/>
          </a:prstGeom>
          <a:solidFill>
            <a:srgbClr val="E845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Овал 12"/>
          <p:cNvSpPr/>
          <p:nvPr/>
        </p:nvSpPr>
        <p:spPr>
          <a:xfrm>
            <a:off x="753057" y="3558662"/>
            <a:ext cx="113718" cy="113718"/>
          </a:xfrm>
          <a:prstGeom prst="ellipse">
            <a:avLst/>
          </a:prstGeom>
          <a:solidFill>
            <a:srgbClr val="E845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Овал 14"/>
          <p:cNvSpPr/>
          <p:nvPr/>
        </p:nvSpPr>
        <p:spPr>
          <a:xfrm>
            <a:off x="753057" y="4390950"/>
            <a:ext cx="113718" cy="113718"/>
          </a:xfrm>
          <a:prstGeom prst="ellipse">
            <a:avLst/>
          </a:prstGeom>
          <a:solidFill>
            <a:srgbClr val="E845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Овал 15"/>
          <p:cNvSpPr/>
          <p:nvPr/>
        </p:nvSpPr>
        <p:spPr>
          <a:xfrm>
            <a:off x="753348" y="5204188"/>
            <a:ext cx="113718" cy="113718"/>
          </a:xfrm>
          <a:prstGeom prst="ellipse">
            <a:avLst/>
          </a:prstGeom>
          <a:solidFill>
            <a:srgbClr val="E845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3383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366880"/>
            <a:ext cx="6705600" cy="680995"/>
          </a:xfrm>
        </p:spPr>
        <p:txBody>
          <a:bodyPr>
            <a:normAutofit/>
          </a:bodyPr>
          <a:lstStyle/>
          <a:p>
            <a:r>
              <a:rPr lang="en-US" sz="2400" b="1" dirty="0" smtClean="0">
                <a:latin typeface="Exo 2" panose="00000500000000000000" pitchFamily="2" charset="-52"/>
              </a:rPr>
              <a:t>COMPETENCIES OF COMMITTEES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209676" y="2266950"/>
            <a:ext cx="5753099" cy="38671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spcBef>
                <a:spcPts val="0"/>
              </a:spcBef>
              <a:buSzPct val="120833"/>
              <a:buNone/>
              <a:defRPr sz="2800">
                <a:uFill>
                  <a:solidFill>
                    <a:srgbClr val="000000"/>
                  </a:solidFill>
                </a:uFill>
                <a:latin typeface="Helvetica"/>
                <a:ea typeface="Helvetica"/>
                <a:cs typeface="Helvetica"/>
                <a:sym typeface="Helvetica"/>
              </a:defRPr>
            </a:pPr>
            <a:r>
              <a:rPr lang="en-US" sz="1800" dirty="0">
                <a:latin typeface="Exo 2" panose="00000500000000000000" pitchFamily="2" charset="-52"/>
                <a:sym typeface="Helvetica"/>
              </a:rPr>
              <a:t>Monitoring the implementation of the minimal human rights standards established by the relevant convention in each member state (signatory to the convention</a:t>
            </a:r>
            <a:r>
              <a:rPr lang="en-US" sz="1800" dirty="0">
                <a:latin typeface="Exo 2" panose="00000500000000000000" pitchFamily="2" charset="-52"/>
              </a:rPr>
              <a:t>); </a:t>
            </a:r>
          </a:p>
          <a:p>
            <a:pPr marL="166370" indent="-166370" defTabSz="457200">
              <a:spcBef>
                <a:spcPts val="0"/>
              </a:spcBef>
              <a:buSzPct val="120833"/>
              <a:buFont typeface="Times New Roman"/>
              <a:buChar char="-"/>
              <a:defRPr sz="2800">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57200">
              <a:spcBef>
                <a:spcPts val="0"/>
              </a:spcBef>
              <a:buSzPct val="120833"/>
              <a:buNone/>
              <a:defRPr sz="2800">
                <a:uFill>
                  <a:solidFill>
                    <a:srgbClr val="000000"/>
                  </a:solidFill>
                </a:uFill>
                <a:latin typeface="Helvetica"/>
                <a:ea typeface="Helvetica"/>
                <a:cs typeface="Helvetica"/>
                <a:sym typeface="Helvetica"/>
              </a:defRPr>
            </a:pPr>
            <a:r>
              <a:rPr lang="en-US" sz="1800" dirty="0" smtClean="0">
                <a:latin typeface="Exo 2" panose="00000500000000000000" pitchFamily="2" charset="-52"/>
                <a:sym typeface="Helvetica"/>
              </a:rPr>
              <a:t>Preparing </a:t>
            </a:r>
            <a:r>
              <a:rPr lang="en-US" sz="1800" dirty="0">
                <a:latin typeface="Exo 2" panose="00000500000000000000" pitchFamily="2" charset="-52"/>
                <a:sym typeface="Helvetica"/>
              </a:rPr>
              <a:t>general comments and a list of specific issues for the country being reviewed</a:t>
            </a:r>
            <a:r>
              <a:rPr lang="en-US" sz="1800" dirty="0">
                <a:latin typeface="Exo 2" panose="00000500000000000000" pitchFamily="2" charset="-52"/>
              </a:rPr>
              <a:t>; </a:t>
            </a:r>
          </a:p>
          <a:p>
            <a:pPr marL="166370" indent="-166370" defTabSz="457200">
              <a:spcBef>
                <a:spcPts val="0"/>
              </a:spcBef>
              <a:buSzPct val="120833"/>
              <a:buFont typeface="Times New Roman"/>
              <a:buChar char="-"/>
              <a:defRPr sz="2800">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57200">
              <a:spcBef>
                <a:spcPts val="0"/>
              </a:spcBef>
              <a:buSzPct val="120833"/>
              <a:buNone/>
              <a:defRPr sz="2800">
                <a:uFill>
                  <a:solidFill>
                    <a:srgbClr val="000000"/>
                  </a:solidFill>
                </a:uFill>
                <a:latin typeface="Helvetica"/>
                <a:ea typeface="Helvetica"/>
                <a:cs typeface="Helvetica"/>
                <a:sym typeface="Helvetica"/>
              </a:defRPr>
            </a:pPr>
            <a:r>
              <a:rPr lang="en-US" sz="1800" dirty="0" smtClean="0">
                <a:latin typeface="Exo 2" panose="00000500000000000000" pitchFamily="2" charset="-52"/>
              </a:rPr>
              <a:t>Country </a:t>
            </a:r>
            <a:r>
              <a:rPr lang="en-US" sz="1800" dirty="0">
                <a:latin typeface="Exo 2" panose="00000500000000000000" pitchFamily="2" charset="-52"/>
              </a:rPr>
              <a:t>visits; </a:t>
            </a:r>
          </a:p>
          <a:p>
            <a:pPr marL="166370" indent="-166370" defTabSz="457200">
              <a:spcBef>
                <a:spcPts val="0"/>
              </a:spcBef>
              <a:buSzPct val="120833"/>
              <a:buFont typeface="Times New Roman"/>
              <a:buChar char="-"/>
              <a:defRPr sz="2800">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57200">
              <a:spcBef>
                <a:spcPts val="0"/>
              </a:spcBef>
              <a:buSzPct val="120833"/>
              <a:buNone/>
              <a:defRPr sz="2800">
                <a:uFill>
                  <a:solidFill>
                    <a:srgbClr val="000000"/>
                  </a:solidFill>
                </a:uFill>
                <a:latin typeface="Helvetica"/>
                <a:ea typeface="Helvetica"/>
                <a:cs typeface="Helvetica"/>
                <a:sym typeface="Helvetica"/>
              </a:defRPr>
            </a:pPr>
            <a:r>
              <a:rPr lang="en-US" sz="1800" dirty="0" smtClean="0">
                <a:latin typeface="Exo 2" panose="00000500000000000000" pitchFamily="2" charset="-52"/>
                <a:sym typeface="Helvetica"/>
              </a:rPr>
              <a:t>Working </a:t>
            </a:r>
            <a:r>
              <a:rPr lang="en-US" sz="1800" dirty="0">
                <a:latin typeface="Exo 2" panose="00000500000000000000" pitchFamily="2" charset="-52"/>
                <a:sym typeface="Helvetica"/>
              </a:rPr>
              <a:t>in response to individual complaints to develop concrete recommendations, which the country must implement in response to individual complaints</a:t>
            </a:r>
            <a:r>
              <a:rPr lang="en-US" sz="1800" dirty="0">
                <a:latin typeface="Exo 2" panose="00000500000000000000" pitchFamily="2" charset="-52"/>
              </a:rPr>
              <a:t>.</a:t>
            </a:r>
            <a:endParaRPr lang="ru-RU" sz="1800" dirty="0">
              <a:latin typeface="Exo 2" panose="00000500000000000000" pitchFamily="2" charset="-52"/>
            </a:endParaRPr>
          </a:p>
        </p:txBody>
      </p:sp>
      <p:pic>
        <p:nvPicPr>
          <p:cNvPr id="4" name="Рисунок 3"/>
          <p:cNvPicPr>
            <a:picLocks noChangeAspect="1"/>
          </p:cNvPicPr>
          <p:nvPr/>
        </p:nvPicPr>
        <p:blipFill>
          <a:blip r:embed="rId4"/>
          <a:stretch>
            <a:fillRect/>
          </a:stretch>
        </p:blipFill>
        <p:spPr>
          <a:xfrm>
            <a:off x="753057" y="2274569"/>
            <a:ext cx="321469" cy="321000"/>
          </a:xfrm>
          <a:prstGeom prst="rect">
            <a:avLst/>
          </a:prstGeom>
        </p:spPr>
      </p:pic>
      <p:pic>
        <p:nvPicPr>
          <p:cNvPr id="16" name="Рисунок 15"/>
          <p:cNvPicPr>
            <a:picLocks noChangeAspect="1"/>
          </p:cNvPicPr>
          <p:nvPr/>
        </p:nvPicPr>
        <p:blipFill>
          <a:blip r:embed="rId4"/>
          <a:stretch>
            <a:fillRect/>
          </a:stretch>
        </p:blipFill>
        <p:spPr>
          <a:xfrm>
            <a:off x="753057" y="3510005"/>
            <a:ext cx="321469" cy="321000"/>
          </a:xfrm>
          <a:prstGeom prst="rect">
            <a:avLst/>
          </a:prstGeom>
        </p:spPr>
      </p:pic>
      <p:pic>
        <p:nvPicPr>
          <p:cNvPr id="20" name="Рисунок 19"/>
          <p:cNvPicPr>
            <a:picLocks noChangeAspect="1"/>
          </p:cNvPicPr>
          <p:nvPr/>
        </p:nvPicPr>
        <p:blipFill>
          <a:blip r:embed="rId4"/>
          <a:stretch>
            <a:fillRect/>
          </a:stretch>
        </p:blipFill>
        <p:spPr>
          <a:xfrm>
            <a:off x="753056" y="4239157"/>
            <a:ext cx="321469" cy="321000"/>
          </a:xfrm>
          <a:prstGeom prst="rect">
            <a:avLst/>
          </a:prstGeom>
        </p:spPr>
      </p:pic>
      <p:pic>
        <p:nvPicPr>
          <p:cNvPr id="26" name="Рисунок 25"/>
          <p:cNvPicPr>
            <a:picLocks noChangeAspect="1"/>
          </p:cNvPicPr>
          <p:nvPr/>
        </p:nvPicPr>
        <p:blipFill>
          <a:blip r:embed="rId4"/>
          <a:stretch>
            <a:fillRect/>
          </a:stretch>
        </p:blipFill>
        <p:spPr>
          <a:xfrm>
            <a:off x="753055" y="4750742"/>
            <a:ext cx="321469" cy="321000"/>
          </a:xfrm>
          <a:prstGeom prst="rect">
            <a:avLst/>
          </a:prstGeom>
        </p:spPr>
      </p:pic>
    </p:spTree>
    <p:extLst>
      <p:ext uri="{BB962C8B-B14F-4D97-AF65-F5344CB8AC3E}">
        <p14:creationId xmlns:p14="http://schemas.microsoft.com/office/powerpoint/2010/main" val="1732330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1"/>
            <a:ext cx="7229475" cy="519070"/>
          </a:xfrm>
        </p:spPr>
        <p:txBody>
          <a:bodyPr>
            <a:normAutofit/>
          </a:bodyPr>
          <a:lstStyle/>
          <a:p>
            <a:r>
              <a:rPr lang="en-US" sz="2400" b="1" dirty="0" smtClean="0">
                <a:latin typeface="Exo 2" panose="00000500000000000000" pitchFamily="2" charset="-52"/>
              </a:rPr>
              <a:t>«WHO WORKS» IN A COMMITTEE?</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190624" y="2162175"/>
            <a:ext cx="6181725" cy="404812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38911">
              <a:spcBef>
                <a:spcPts val="0"/>
              </a:spcBef>
              <a:buSzPct val="120833"/>
              <a:buNone/>
              <a:defRPr sz="2400">
                <a:uFill>
                  <a:solidFill>
                    <a:srgbClr val="000000"/>
                  </a:solidFill>
                </a:uFill>
                <a:latin typeface="Helvetica"/>
                <a:ea typeface="Helvetica"/>
                <a:cs typeface="Helvetica"/>
                <a:sym typeface="Helvetica"/>
              </a:defRPr>
            </a:pPr>
            <a:r>
              <a:rPr lang="en-US" sz="1400" dirty="0">
                <a:latin typeface="Exo 2" panose="00000500000000000000" pitchFamily="2" charset="-52"/>
                <a:sym typeface="Helvetica"/>
              </a:rPr>
              <a:t>A committee consists of 11 members who are internationally recognized experts in their field</a:t>
            </a:r>
            <a:r>
              <a:rPr lang="en-US" sz="1400" dirty="0">
                <a:latin typeface="Exo 2" panose="00000500000000000000" pitchFamily="2" charset="-52"/>
              </a:rPr>
              <a:t>; </a:t>
            </a:r>
          </a:p>
          <a:p>
            <a:pPr marL="159715" indent="-159715" defTabSz="438911">
              <a:spcBef>
                <a:spcPts val="0"/>
              </a:spcBef>
              <a:buSzPct val="120833"/>
              <a:buFont typeface="Times New Roman"/>
              <a:buChar char="-"/>
              <a:defRPr sz="24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38911">
              <a:spcBef>
                <a:spcPts val="0"/>
              </a:spcBef>
              <a:buSzPct val="120833"/>
              <a:buNone/>
              <a:defRPr sz="2400">
                <a:uFill>
                  <a:solidFill>
                    <a:srgbClr val="000000"/>
                  </a:solidFill>
                </a:uFill>
                <a:latin typeface="Helvetica"/>
                <a:ea typeface="Helvetica"/>
                <a:cs typeface="Helvetica"/>
                <a:sym typeface="Helvetica"/>
              </a:defRPr>
            </a:pPr>
            <a:r>
              <a:rPr lang="en-US" sz="1400" dirty="0" smtClean="0">
                <a:latin typeface="Exo 2" panose="00000500000000000000" pitchFamily="2" charset="-52"/>
                <a:sym typeface="Helvetica"/>
              </a:rPr>
              <a:t>Committee </a:t>
            </a:r>
            <a:r>
              <a:rPr lang="en-US" sz="1400" dirty="0">
                <a:latin typeface="Exo 2" panose="00000500000000000000" pitchFamily="2" charset="-52"/>
                <a:sym typeface="Helvetica"/>
              </a:rPr>
              <a:t>members are selected by member states for a term of 4 years, with the right to re-appointment</a:t>
            </a:r>
            <a:r>
              <a:rPr lang="en-US" sz="1400" dirty="0">
                <a:latin typeface="Exo 2" panose="00000500000000000000" pitchFamily="2" charset="-52"/>
              </a:rPr>
              <a:t>; </a:t>
            </a:r>
          </a:p>
          <a:p>
            <a:pPr marL="159715" indent="-159715" defTabSz="438911">
              <a:spcBef>
                <a:spcPts val="0"/>
              </a:spcBef>
              <a:buSzPct val="120833"/>
              <a:buFont typeface="Times New Roman"/>
              <a:buChar char="-"/>
              <a:defRPr sz="24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38911">
              <a:spcBef>
                <a:spcPts val="0"/>
              </a:spcBef>
              <a:buSzPct val="120833"/>
              <a:buNone/>
              <a:defRPr sz="2400">
                <a:uFill>
                  <a:solidFill>
                    <a:srgbClr val="000000"/>
                  </a:solidFill>
                </a:uFill>
                <a:latin typeface="Helvetica"/>
                <a:ea typeface="Helvetica"/>
                <a:cs typeface="Helvetica"/>
                <a:sym typeface="Helvetica"/>
              </a:defRPr>
            </a:pPr>
            <a:r>
              <a:rPr lang="en-US" sz="1400" dirty="0" smtClean="0">
                <a:latin typeface="Exo 2" panose="00000500000000000000" pitchFamily="2" charset="-52"/>
                <a:sym typeface="Helvetica"/>
              </a:rPr>
              <a:t>Every </a:t>
            </a:r>
            <a:r>
              <a:rPr lang="en-US" sz="1400" dirty="0">
                <a:latin typeface="Exo 2" panose="00000500000000000000" pitchFamily="2" charset="-52"/>
                <a:sym typeface="Helvetica"/>
              </a:rPr>
              <a:t>two years, elections are held for half of the committee members</a:t>
            </a:r>
            <a:r>
              <a:rPr lang="en-US" sz="1400" dirty="0">
                <a:latin typeface="Exo 2" panose="00000500000000000000" pitchFamily="2" charset="-52"/>
              </a:rPr>
              <a:t>; </a:t>
            </a:r>
          </a:p>
          <a:p>
            <a:pPr marL="159715" indent="-159715" defTabSz="438911">
              <a:spcBef>
                <a:spcPts val="0"/>
              </a:spcBef>
              <a:buSzPct val="120833"/>
              <a:buFont typeface="Times New Roman"/>
              <a:buChar char="-"/>
              <a:defRPr sz="24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38911">
              <a:spcBef>
                <a:spcPts val="0"/>
              </a:spcBef>
              <a:buSzPct val="120833"/>
              <a:buNone/>
              <a:defRPr sz="2400">
                <a:uFill>
                  <a:solidFill>
                    <a:srgbClr val="000000"/>
                  </a:solidFill>
                </a:uFill>
                <a:latin typeface="Helvetica"/>
                <a:ea typeface="Helvetica"/>
                <a:cs typeface="Helvetica"/>
                <a:sym typeface="Helvetica"/>
              </a:defRPr>
            </a:pPr>
            <a:r>
              <a:rPr lang="en-US" sz="1400" dirty="0" smtClean="0">
                <a:latin typeface="Exo 2" panose="00000500000000000000" pitchFamily="2" charset="-52"/>
                <a:sym typeface="Helvetica"/>
              </a:rPr>
              <a:t>Committee </a:t>
            </a:r>
            <a:r>
              <a:rPr lang="en-US" sz="1400" dirty="0">
                <a:latin typeface="Exo 2" panose="00000500000000000000" pitchFamily="2" charset="-52"/>
                <a:sym typeface="Helvetica"/>
              </a:rPr>
              <a:t>meetings and sessions take place in Geneva</a:t>
            </a:r>
            <a:r>
              <a:rPr lang="en-US" sz="1400" dirty="0">
                <a:latin typeface="Exo 2" panose="00000500000000000000" pitchFamily="2" charset="-52"/>
              </a:rPr>
              <a:t>; </a:t>
            </a:r>
          </a:p>
          <a:p>
            <a:pPr marL="159715" indent="-159715" defTabSz="438911">
              <a:spcBef>
                <a:spcPts val="0"/>
              </a:spcBef>
              <a:buSzPct val="120833"/>
              <a:buFont typeface="Times New Roman"/>
              <a:buChar char="-"/>
              <a:defRPr sz="24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38911">
              <a:spcBef>
                <a:spcPts val="0"/>
              </a:spcBef>
              <a:buSzPct val="120833"/>
              <a:buNone/>
              <a:defRPr sz="2400">
                <a:uFill>
                  <a:solidFill>
                    <a:srgbClr val="000000"/>
                  </a:solidFill>
                </a:uFill>
                <a:latin typeface="Helvetica"/>
                <a:ea typeface="Helvetica"/>
                <a:cs typeface="Helvetica"/>
                <a:sym typeface="Helvetica"/>
              </a:defRPr>
            </a:pPr>
            <a:r>
              <a:rPr lang="en-US" sz="1400" dirty="0" smtClean="0">
                <a:latin typeface="Exo 2" panose="00000500000000000000" pitchFamily="2" charset="-52"/>
                <a:sym typeface="Helvetica"/>
              </a:rPr>
              <a:t>the </a:t>
            </a:r>
            <a:r>
              <a:rPr lang="en-US" sz="1400" dirty="0">
                <a:latin typeface="Exo 2" panose="00000500000000000000" pitchFamily="2" charset="-52"/>
                <a:sym typeface="Helvetica"/>
              </a:rPr>
              <a:t>Committee on the Elimination of All Forms of Discrimination against Women and the Human Rights Committee each hold one visiting session a year in New York</a:t>
            </a:r>
            <a:r>
              <a:rPr lang="en-US" sz="1400" dirty="0">
                <a:latin typeface="Exo 2" panose="00000500000000000000" pitchFamily="2" charset="-52"/>
              </a:rPr>
              <a:t>; </a:t>
            </a:r>
          </a:p>
          <a:p>
            <a:pPr marL="159715" indent="-159715" defTabSz="438911">
              <a:spcBef>
                <a:spcPts val="0"/>
              </a:spcBef>
              <a:buSzPct val="120833"/>
              <a:buFont typeface="Times New Roman"/>
              <a:buChar char="-"/>
              <a:defRPr sz="24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38911">
              <a:spcBef>
                <a:spcPts val="0"/>
              </a:spcBef>
              <a:buSzPct val="120833"/>
              <a:buNone/>
              <a:defRPr sz="2400" b="1">
                <a:uFill>
                  <a:solidFill>
                    <a:srgbClr val="000000"/>
                  </a:solidFill>
                </a:uFill>
                <a:latin typeface="Helvetica"/>
                <a:ea typeface="Helvetica"/>
                <a:cs typeface="Helvetica"/>
                <a:sym typeface="Helvetica"/>
              </a:defRPr>
            </a:pPr>
            <a:r>
              <a:rPr lang="en-US" sz="1400" b="1" dirty="0" smtClean="0">
                <a:latin typeface="Exo 2" panose="00000500000000000000" pitchFamily="2" charset="-52"/>
                <a:sym typeface="Helvetica"/>
              </a:rPr>
              <a:t>Committee </a:t>
            </a:r>
            <a:r>
              <a:rPr lang="en-US" sz="1400" b="1" dirty="0">
                <a:latin typeface="Exo 2" panose="00000500000000000000" pitchFamily="2" charset="-52"/>
                <a:sym typeface="Helvetica"/>
              </a:rPr>
              <a:t>members have different experiences in different fields; they are not always experts who know everything about </a:t>
            </a:r>
            <a:r>
              <a:rPr lang="en-US" sz="1400" b="1" dirty="0" smtClean="0">
                <a:latin typeface="Exo 2" panose="00000500000000000000" pitchFamily="2" charset="-52"/>
                <a:sym typeface="Helvetica"/>
              </a:rPr>
              <a:t>human</a:t>
            </a:r>
          </a:p>
          <a:p>
            <a:pPr marL="0" indent="0" defTabSz="438911">
              <a:spcBef>
                <a:spcPts val="0"/>
              </a:spcBef>
              <a:buSzPct val="120833"/>
              <a:buNone/>
              <a:defRPr sz="2400" b="1">
                <a:uFill>
                  <a:solidFill>
                    <a:srgbClr val="000000"/>
                  </a:solidFill>
                </a:uFill>
                <a:latin typeface="Helvetica"/>
                <a:ea typeface="Helvetica"/>
                <a:cs typeface="Helvetica"/>
                <a:sym typeface="Helvetica"/>
              </a:defRPr>
            </a:pPr>
            <a:r>
              <a:rPr lang="en-US" sz="1400" b="1" dirty="0" smtClean="0">
                <a:latin typeface="Exo 2" panose="00000500000000000000" pitchFamily="2" charset="-52"/>
                <a:sym typeface="Helvetica"/>
              </a:rPr>
              <a:t>rights </a:t>
            </a:r>
            <a:r>
              <a:rPr lang="en-US" sz="1400" b="1" dirty="0">
                <a:latin typeface="Exo 2" panose="00000500000000000000" pitchFamily="2" charset="-52"/>
                <a:sym typeface="Helvetica"/>
              </a:rPr>
              <a:t>and who can navigate all possible violations; </a:t>
            </a:r>
            <a:r>
              <a:rPr lang="en-US" sz="1400" b="1" dirty="0" smtClean="0">
                <a:latin typeface="Exo 2" panose="00000500000000000000" pitchFamily="2" charset="-52"/>
                <a:sym typeface="Helvetica"/>
              </a:rPr>
              <a:t>remember</a:t>
            </a:r>
          </a:p>
          <a:p>
            <a:pPr marL="0" indent="0" defTabSz="438911">
              <a:spcBef>
                <a:spcPts val="0"/>
              </a:spcBef>
              <a:buSzPct val="120833"/>
              <a:buNone/>
              <a:defRPr sz="2400" b="1">
                <a:uFill>
                  <a:solidFill>
                    <a:srgbClr val="000000"/>
                  </a:solidFill>
                </a:uFill>
                <a:latin typeface="Helvetica"/>
                <a:ea typeface="Helvetica"/>
                <a:cs typeface="Helvetica"/>
                <a:sym typeface="Helvetica"/>
              </a:defRPr>
            </a:pPr>
            <a:r>
              <a:rPr lang="en-US" sz="1400" b="1" dirty="0" smtClean="0">
                <a:latin typeface="Exo 2" panose="00000500000000000000" pitchFamily="2" charset="-52"/>
                <a:sym typeface="Helvetica"/>
              </a:rPr>
              <a:t>this </a:t>
            </a:r>
            <a:r>
              <a:rPr lang="en-US" sz="1400" b="1" dirty="0">
                <a:latin typeface="Exo 2" panose="00000500000000000000" pitchFamily="2" charset="-52"/>
                <a:sym typeface="Helvetica"/>
              </a:rPr>
              <a:t>when writing your reports</a:t>
            </a:r>
            <a:r>
              <a:rPr lang="en-US" sz="1400" dirty="0">
                <a:latin typeface="Exo 2" panose="00000500000000000000" pitchFamily="2" charset="-52"/>
              </a:rPr>
              <a:t>.</a:t>
            </a:r>
            <a:endParaRPr lang="ru-RU" sz="1400" dirty="0">
              <a:latin typeface="Exo 2" panose="00000500000000000000" pitchFamily="2" charset="-52"/>
            </a:endParaRPr>
          </a:p>
        </p:txBody>
      </p:sp>
      <p:pic>
        <p:nvPicPr>
          <p:cNvPr id="6" name="Рисунок 5"/>
          <p:cNvPicPr>
            <a:picLocks noChangeAspect="1"/>
          </p:cNvPicPr>
          <p:nvPr/>
        </p:nvPicPr>
        <p:blipFill>
          <a:blip r:embed="rId4"/>
          <a:stretch>
            <a:fillRect/>
          </a:stretch>
        </p:blipFill>
        <p:spPr>
          <a:xfrm>
            <a:off x="753057" y="2225521"/>
            <a:ext cx="307181" cy="306733"/>
          </a:xfrm>
          <a:prstGeom prst="rect">
            <a:avLst/>
          </a:prstGeom>
        </p:spPr>
      </p:pic>
      <p:pic>
        <p:nvPicPr>
          <p:cNvPr id="19" name="Рисунок 18"/>
          <p:cNvPicPr>
            <a:picLocks noChangeAspect="1"/>
          </p:cNvPicPr>
          <p:nvPr/>
        </p:nvPicPr>
        <p:blipFill>
          <a:blip r:embed="rId4"/>
          <a:stretch>
            <a:fillRect/>
          </a:stretch>
        </p:blipFill>
        <p:spPr>
          <a:xfrm>
            <a:off x="753057" y="2806284"/>
            <a:ext cx="307181" cy="306733"/>
          </a:xfrm>
          <a:prstGeom prst="rect">
            <a:avLst/>
          </a:prstGeom>
        </p:spPr>
      </p:pic>
      <p:pic>
        <p:nvPicPr>
          <p:cNvPr id="21" name="Рисунок 20"/>
          <p:cNvPicPr>
            <a:picLocks noChangeAspect="1"/>
          </p:cNvPicPr>
          <p:nvPr/>
        </p:nvPicPr>
        <p:blipFill>
          <a:blip r:embed="rId4"/>
          <a:stretch>
            <a:fillRect/>
          </a:stretch>
        </p:blipFill>
        <p:spPr>
          <a:xfrm>
            <a:off x="753056" y="3292327"/>
            <a:ext cx="307181" cy="306733"/>
          </a:xfrm>
          <a:prstGeom prst="rect">
            <a:avLst/>
          </a:prstGeom>
        </p:spPr>
      </p:pic>
      <p:pic>
        <p:nvPicPr>
          <p:cNvPr id="22" name="Рисунок 21"/>
          <p:cNvPicPr>
            <a:picLocks noChangeAspect="1"/>
          </p:cNvPicPr>
          <p:nvPr/>
        </p:nvPicPr>
        <p:blipFill>
          <a:blip r:embed="rId4"/>
          <a:stretch>
            <a:fillRect/>
          </a:stretch>
        </p:blipFill>
        <p:spPr>
          <a:xfrm>
            <a:off x="753055" y="3695427"/>
            <a:ext cx="307181" cy="306733"/>
          </a:xfrm>
          <a:prstGeom prst="rect">
            <a:avLst/>
          </a:prstGeom>
        </p:spPr>
      </p:pic>
      <p:pic>
        <p:nvPicPr>
          <p:cNvPr id="23" name="Рисунок 22"/>
          <p:cNvPicPr>
            <a:picLocks noChangeAspect="1"/>
          </p:cNvPicPr>
          <p:nvPr/>
        </p:nvPicPr>
        <p:blipFill>
          <a:blip r:embed="rId4"/>
          <a:stretch>
            <a:fillRect/>
          </a:stretch>
        </p:blipFill>
        <p:spPr>
          <a:xfrm>
            <a:off x="753055" y="4271337"/>
            <a:ext cx="307181" cy="306733"/>
          </a:xfrm>
          <a:prstGeom prst="rect">
            <a:avLst/>
          </a:prstGeom>
        </p:spPr>
      </p:pic>
      <p:pic>
        <p:nvPicPr>
          <p:cNvPr id="24" name="Рисунок 23"/>
          <p:cNvPicPr>
            <a:picLocks noChangeAspect="1"/>
          </p:cNvPicPr>
          <p:nvPr/>
        </p:nvPicPr>
        <p:blipFill>
          <a:blip r:embed="rId4"/>
          <a:stretch>
            <a:fillRect/>
          </a:stretch>
        </p:blipFill>
        <p:spPr>
          <a:xfrm>
            <a:off x="753055" y="5125833"/>
            <a:ext cx="307181" cy="306733"/>
          </a:xfrm>
          <a:prstGeom prst="rect">
            <a:avLst/>
          </a:prstGeom>
        </p:spPr>
      </p:pic>
    </p:spTree>
    <p:extLst>
      <p:ext uri="{BB962C8B-B14F-4D97-AF65-F5344CB8AC3E}">
        <p14:creationId xmlns:p14="http://schemas.microsoft.com/office/powerpoint/2010/main" val="475822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300204"/>
            <a:ext cx="7229475" cy="861971"/>
          </a:xfrm>
        </p:spPr>
        <p:txBody>
          <a:bodyPr>
            <a:normAutofit/>
          </a:bodyPr>
          <a:lstStyle/>
          <a:p>
            <a:r>
              <a:rPr lang="en-US" sz="2400" b="1" dirty="0" smtClean="0">
                <a:latin typeface="Exo 2" panose="00000500000000000000" pitchFamily="2" charset="-52"/>
              </a:rPr>
              <a:t>COMMITTEES, STATES AND NGOS – WHO DOES WHAT?</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162050" y="2365615"/>
            <a:ext cx="6381749" cy="40637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397763">
              <a:spcBef>
                <a:spcPts val="0"/>
              </a:spcBef>
              <a:buSzPct val="120833"/>
              <a:buNone/>
              <a:defRPr sz="2523">
                <a:uFill>
                  <a:solidFill>
                    <a:srgbClr val="000000"/>
                  </a:solidFill>
                </a:uFill>
                <a:latin typeface="Helvetica"/>
                <a:ea typeface="Helvetica"/>
                <a:cs typeface="Helvetica"/>
                <a:sym typeface="Helvetica"/>
              </a:defRPr>
            </a:pPr>
            <a:r>
              <a:rPr lang="en-US" sz="1600" dirty="0">
                <a:latin typeface="Exo 2" panose="00000500000000000000" pitchFamily="2" charset="-52"/>
                <a:sym typeface="Helvetica"/>
              </a:rPr>
              <a:t>Preparation and submission of the state report (state</a:t>
            </a:r>
            <a:r>
              <a:rPr lang="en-US" sz="1600" dirty="0">
                <a:latin typeface="Exo 2" panose="00000500000000000000" pitchFamily="2" charset="-52"/>
              </a:rPr>
              <a:t>) </a:t>
            </a:r>
          </a:p>
          <a:p>
            <a:pPr marL="144741" indent="-144741" defTabSz="397763">
              <a:spcBef>
                <a:spcPts val="0"/>
              </a:spcBef>
              <a:buSzPct val="120833"/>
              <a:buFont typeface="Times New Roman"/>
              <a:buChar char="-"/>
              <a:defRPr sz="2523">
                <a:uFill>
                  <a:solidFill>
                    <a:srgbClr val="000000"/>
                  </a:solidFill>
                </a:uFill>
                <a:latin typeface="Helvetica"/>
                <a:ea typeface="Helvetica"/>
                <a:cs typeface="Helvetica"/>
                <a:sym typeface="Helvetica"/>
              </a:defRPr>
            </a:pPr>
            <a:endParaRPr lang="en-US" sz="1600" dirty="0">
              <a:latin typeface="Exo 2" panose="00000500000000000000" pitchFamily="2" charset="-52"/>
            </a:endParaRPr>
          </a:p>
          <a:p>
            <a:pPr marL="0" indent="0" defTabSz="397763">
              <a:spcBef>
                <a:spcPts val="0"/>
              </a:spcBef>
              <a:buSzPct val="120833"/>
              <a:buNone/>
              <a:defRPr sz="2523">
                <a:uFill>
                  <a:solidFill>
                    <a:srgbClr val="000000"/>
                  </a:solidFill>
                </a:uFill>
                <a:latin typeface="Helvetica"/>
                <a:ea typeface="Helvetica"/>
                <a:cs typeface="Helvetica"/>
                <a:sym typeface="Helvetica"/>
              </a:defRPr>
            </a:pPr>
            <a:r>
              <a:rPr lang="en-US" sz="1600" dirty="0" smtClean="0">
                <a:latin typeface="Exo 2" panose="00000500000000000000" pitchFamily="2" charset="-52"/>
                <a:sym typeface="Helvetica"/>
              </a:rPr>
              <a:t>Submission </a:t>
            </a:r>
            <a:r>
              <a:rPr lang="en-US" sz="1600" dirty="0">
                <a:latin typeface="Exo 2" panose="00000500000000000000" pitchFamily="2" charset="-52"/>
                <a:sym typeface="Helvetica"/>
              </a:rPr>
              <a:t>of alternative reports (NGO</a:t>
            </a:r>
            <a:r>
              <a:rPr lang="en-US" sz="1600" dirty="0">
                <a:latin typeface="Exo 2" panose="00000500000000000000" pitchFamily="2" charset="-52"/>
              </a:rPr>
              <a:t>)</a:t>
            </a:r>
          </a:p>
          <a:p>
            <a:pPr marL="144741" indent="-144741" defTabSz="397763">
              <a:spcBef>
                <a:spcPts val="0"/>
              </a:spcBef>
              <a:buSzPct val="120833"/>
              <a:buFont typeface="Times New Roman"/>
              <a:buChar char="-"/>
              <a:defRPr sz="2523">
                <a:uFill>
                  <a:solidFill>
                    <a:srgbClr val="000000"/>
                  </a:solidFill>
                </a:uFill>
                <a:latin typeface="Helvetica"/>
                <a:ea typeface="Helvetica"/>
                <a:cs typeface="Helvetica"/>
                <a:sym typeface="Helvetica"/>
              </a:defRPr>
            </a:pPr>
            <a:endParaRPr lang="en-US" sz="1600" dirty="0">
              <a:latin typeface="Exo 2" panose="00000500000000000000" pitchFamily="2" charset="-52"/>
            </a:endParaRPr>
          </a:p>
          <a:p>
            <a:pPr marL="0" indent="0" defTabSz="397763">
              <a:spcBef>
                <a:spcPts val="0"/>
              </a:spcBef>
              <a:buSzPct val="120833"/>
              <a:buNone/>
              <a:defRPr sz="2523">
                <a:uFill>
                  <a:solidFill>
                    <a:srgbClr val="000000"/>
                  </a:solidFill>
                </a:uFill>
                <a:latin typeface="Helvetica"/>
                <a:ea typeface="Helvetica"/>
                <a:cs typeface="Helvetica"/>
                <a:sym typeface="Helvetica"/>
              </a:defRPr>
            </a:pPr>
            <a:r>
              <a:rPr lang="en-US" sz="1600" dirty="0" smtClean="0">
                <a:latin typeface="Exo 2" panose="00000500000000000000" pitchFamily="2" charset="-52"/>
                <a:sym typeface="Helvetica"/>
              </a:rPr>
              <a:t>Preparation </a:t>
            </a:r>
            <a:r>
              <a:rPr lang="en-US" sz="1600" dirty="0">
                <a:latin typeface="Exo 2" panose="00000500000000000000" pitchFamily="2" charset="-52"/>
                <a:sym typeface="Helvetica"/>
              </a:rPr>
              <a:t>for review (Committee) + if necessary, a list of preliminary questions (prepared by the Committee, State responds in writing</a:t>
            </a:r>
            <a:r>
              <a:rPr lang="en-US" sz="1600" dirty="0">
                <a:latin typeface="Exo 2" panose="00000500000000000000" pitchFamily="2" charset="-52"/>
              </a:rPr>
              <a:t>, NGOs can submit their comments to the Committee for inclusion in the list of preliminary questions)</a:t>
            </a:r>
          </a:p>
          <a:p>
            <a:pPr marL="144741" indent="-144741" defTabSz="397763">
              <a:spcBef>
                <a:spcPts val="0"/>
              </a:spcBef>
              <a:buSzPct val="120833"/>
              <a:buFont typeface="Times New Roman"/>
              <a:buChar char="-"/>
              <a:defRPr sz="2523">
                <a:uFill>
                  <a:solidFill>
                    <a:srgbClr val="000000"/>
                  </a:solidFill>
                </a:uFill>
                <a:latin typeface="Helvetica"/>
                <a:ea typeface="Helvetica"/>
                <a:cs typeface="Helvetica"/>
                <a:sym typeface="Helvetica"/>
              </a:defRPr>
            </a:pPr>
            <a:endParaRPr lang="en-US" sz="1600" dirty="0">
              <a:latin typeface="Exo 2" panose="00000500000000000000" pitchFamily="2" charset="-52"/>
            </a:endParaRPr>
          </a:p>
          <a:p>
            <a:pPr marL="0" indent="0" defTabSz="397763">
              <a:spcBef>
                <a:spcPts val="0"/>
              </a:spcBef>
              <a:buSzPct val="120833"/>
              <a:buNone/>
              <a:defRPr sz="2523">
                <a:uFill>
                  <a:solidFill>
                    <a:srgbClr val="000000"/>
                  </a:solidFill>
                </a:uFill>
                <a:latin typeface="Helvetica"/>
                <a:ea typeface="Helvetica"/>
                <a:cs typeface="Helvetica"/>
                <a:sym typeface="Helvetica"/>
              </a:defRPr>
            </a:pPr>
            <a:r>
              <a:rPr lang="en-US" sz="1600" dirty="0" smtClean="0">
                <a:latin typeface="Exo 2" panose="00000500000000000000" pitchFamily="2" charset="-52"/>
                <a:sym typeface="Helvetica"/>
              </a:rPr>
              <a:t>Review </a:t>
            </a:r>
            <a:r>
              <a:rPr lang="en-US" sz="1600" dirty="0">
                <a:latin typeface="Exo 2" panose="00000500000000000000" pitchFamily="2" charset="-52"/>
                <a:sym typeface="Helvetica"/>
              </a:rPr>
              <a:t>of the report (Committee session where State representatives, Committee members, and NGO representatives may be present</a:t>
            </a:r>
            <a:r>
              <a:rPr lang="en-US" sz="1600" dirty="0">
                <a:latin typeface="Exo 2" panose="00000500000000000000" pitchFamily="2" charset="-52"/>
              </a:rPr>
              <a:t>) </a:t>
            </a:r>
          </a:p>
          <a:p>
            <a:pPr marL="144741" indent="-144741" defTabSz="397763">
              <a:spcBef>
                <a:spcPts val="0"/>
              </a:spcBef>
              <a:buSzPct val="120833"/>
              <a:buFont typeface="Times New Roman"/>
              <a:buChar char="-"/>
              <a:defRPr sz="2523">
                <a:uFill>
                  <a:solidFill>
                    <a:srgbClr val="000000"/>
                  </a:solidFill>
                </a:uFill>
                <a:latin typeface="Helvetica"/>
                <a:ea typeface="Helvetica"/>
                <a:cs typeface="Helvetica"/>
                <a:sym typeface="Helvetica"/>
              </a:defRPr>
            </a:pPr>
            <a:endParaRPr lang="en-US" sz="1600" dirty="0">
              <a:latin typeface="Exo 2" panose="00000500000000000000" pitchFamily="2" charset="-52"/>
            </a:endParaRPr>
          </a:p>
          <a:p>
            <a:pPr marL="0" indent="0" defTabSz="397763">
              <a:spcBef>
                <a:spcPts val="0"/>
              </a:spcBef>
              <a:buSzPct val="120833"/>
              <a:buNone/>
              <a:defRPr sz="2523">
                <a:uFill>
                  <a:solidFill>
                    <a:srgbClr val="000000"/>
                  </a:solidFill>
                </a:uFill>
                <a:latin typeface="Helvetica"/>
                <a:ea typeface="Helvetica"/>
                <a:cs typeface="Helvetica"/>
                <a:sym typeface="Helvetica"/>
              </a:defRPr>
            </a:pPr>
            <a:r>
              <a:rPr lang="en-US" sz="1600" dirty="0" smtClean="0">
                <a:latin typeface="Exo 2" panose="00000500000000000000" pitchFamily="2" charset="-52"/>
                <a:sym typeface="Helvetica"/>
              </a:rPr>
              <a:t>Preparation </a:t>
            </a:r>
            <a:r>
              <a:rPr lang="en-US" sz="1600" dirty="0">
                <a:latin typeface="Exo 2" panose="00000500000000000000" pitchFamily="2" charset="-52"/>
                <a:sym typeface="Helvetica"/>
              </a:rPr>
              <a:t>of final recommendations (Committee</a:t>
            </a:r>
            <a:r>
              <a:rPr lang="en-US" sz="1600" dirty="0">
                <a:latin typeface="Exo 2" panose="00000500000000000000" pitchFamily="2" charset="-52"/>
              </a:rPr>
              <a:t>) </a:t>
            </a:r>
          </a:p>
          <a:p>
            <a:pPr marL="144741" indent="-144741" defTabSz="397763">
              <a:spcBef>
                <a:spcPts val="0"/>
              </a:spcBef>
              <a:buSzPct val="120833"/>
              <a:buFont typeface="Times New Roman"/>
              <a:buChar char="-"/>
              <a:defRPr sz="2523">
                <a:uFill>
                  <a:solidFill>
                    <a:srgbClr val="000000"/>
                  </a:solidFill>
                </a:uFill>
                <a:latin typeface="Helvetica"/>
                <a:ea typeface="Helvetica"/>
                <a:cs typeface="Helvetica"/>
                <a:sym typeface="Helvetica"/>
              </a:defRPr>
            </a:pPr>
            <a:endParaRPr lang="en-US" sz="1600" dirty="0">
              <a:latin typeface="Exo 2" panose="00000500000000000000" pitchFamily="2" charset="-52"/>
            </a:endParaRPr>
          </a:p>
          <a:p>
            <a:pPr marL="0" indent="0" defTabSz="397763">
              <a:spcBef>
                <a:spcPts val="0"/>
              </a:spcBef>
              <a:buSzPct val="120833"/>
              <a:buNone/>
              <a:defRPr sz="2523">
                <a:uFill>
                  <a:solidFill>
                    <a:srgbClr val="000000"/>
                  </a:solidFill>
                </a:uFill>
                <a:latin typeface="Helvetica"/>
                <a:ea typeface="Helvetica"/>
                <a:cs typeface="Helvetica"/>
                <a:sym typeface="Helvetica"/>
              </a:defRPr>
            </a:pPr>
            <a:r>
              <a:rPr lang="en-US" sz="1600" dirty="0">
                <a:latin typeface="Exo 2" panose="00000500000000000000" pitchFamily="2" charset="-52"/>
                <a:sym typeface="Helvetica"/>
              </a:rPr>
              <a:t>I</a:t>
            </a:r>
            <a:r>
              <a:rPr lang="en-US" sz="1600" dirty="0" smtClean="0">
                <a:latin typeface="Exo 2" panose="00000500000000000000" pitchFamily="2" charset="-52"/>
                <a:sym typeface="Helvetica"/>
              </a:rPr>
              <a:t>mplementation </a:t>
            </a:r>
            <a:r>
              <a:rPr lang="en-US" sz="1600" dirty="0">
                <a:latin typeface="Exo 2" panose="00000500000000000000" pitchFamily="2" charset="-52"/>
                <a:sym typeface="Helvetica"/>
              </a:rPr>
              <a:t>of recommendations (state) </a:t>
            </a:r>
            <a:r>
              <a:rPr lang="en-US" sz="1600" dirty="0" smtClean="0">
                <a:latin typeface="Exo 2" panose="00000500000000000000" pitchFamily="2" charset="-52"/>
                <a:sym typeface="Helvetica"/>
              </a:rPr>
              <a:t>and</a:t>
            </a:r>
          </a:p>
          <a:p>
            <a:pPr marL="0" indent="0" defTabSz="397763">
              <a:spcBef>
                <a:spcPts val="0"/>
              </a:spcBef>
              <a:buSzPct val="120833"/>
              <a:buNone/>
              <a:defRPr sz="2523">
                <a:uFill>
                  <a:solidFill>
                    <a:srgbClr val="000000"/>
                  </a:solidFill>
                </a:uFill>
                <a:latin typeface="Helvetica"/>
                <a:ea typeface="Helvetica"/>
                <a:cs typeface="Helvetica"/>
                <a:sym typeface="Helvetica"/>
              </a:defRPr>
            </a:pPr>
            <a:r>
              <a:rPr lang="en-US" sz="1600" dirty="0" smtClean="0">
                <a:latin typeface="Exo 2" panose="00000500000000000000" pitchFamily="2" charset="-52"/>
                <a:sym typeface="Helvetica"/>
              </a:rPr>
              <a:t>monitoring </a:t>
            </a:r>
            <a:r>
              <a:rPr lang="en-US" sz="1600" dirty="0">
                <a:latin typeface="Exo 2" panose="00000500000000000000" pitchFamily="2" charset="-52"/>
                <a:sym typeface="Helvetica"/>
              </a:rPr>
              <a:t>(NGOs and Committee</a:t>
            </a:r>
            <a:r>
              <a:rPr lang="en-US" sz="1600" dirty="0">
                <a:latin typeface="Exo 2" panose="00000500000000000000" pitchFamily="2" charset="-52"/>
              </a:rPr>
              <a:t>)</a:t>
            </a:r>
            <a:endParaRPr lang="ru-RU" sz="1600" dirty="0">
              <a:latin typeface="Exo 2" panose="00000500000000000000" pitchFamily="2" charset="-52"/>
            </a:endParaRPr>
          </a:p>
        </p:txBody>
      </p:sp>
      <p:pic>
        <p:nvPicPr>
          <p:cNvPr id="4" name="Рисунок 3"/>
          <p:cNvPicPr>
            <a:picLocks noChangeAspect="1"/>
          </p:cNvPicPr>
          <p:nvPr/>
        </p:nvPicPr>
        <p:blipFill>
          <a:blip r:embed="rId4"/>
          <a:stretch>
            <a:fillRect/>
          </a:stretch>
        </p:blipFill>
        <p:spPr>
          <a:xfrm>
            <a:off x="753057" y="2346565"/>
            <a:ext cx="335756" cy="335267"/>
          </a:xfrm>
          <a:prstGeom prst="rect">
            <a:avLst/>
          </a:prstGeom>
        </p:spPr>
      </p:pic>
      <p:pic>
        <p:nvPicPr>
          <p:cNvPr id="9" name="Рисунок 8"/>
          <p:cNvPicPr>
            <a:picLocks noChangeAspect="1"/>
          </p:cNvPicPr>
          <p:nvPr/>
        </p:nvPicPr>
        <p:blipFill>
          <a:blip r:embed="rId4"/>
          <a:stretch>
            <a:fillRect/>
          </a:stretch>
        </p:blipFill>
        <p:spPr>
          <a:xfrm>
            <a:off x="753057" y="2789652"/>
            <a:ext cx="335756" cy="335267"/>
          </a:xfrm>
          <a:prstGeom prst="rect">
            <a:avLst/>
          </a:prstGeom>
        </p:spPr>
      </p:pic>
      <p:pic>
        <p:nvPicPr>
          <p:cNvPr id="10" name="Рисунок 9"/>
          <p:cNvPicPr>
            <a:picLocks noChangeAspect="1"/>
          </p:cNvPicPr>
          <p:nvPr/>
        </p:nvPicPr>
        <p:blipFill>
          <a:blip r:embed="rId4"/>
          <a:stretch>
            <a:fillRect/>
          </a:stretch>
        </p:blipFill>
        <p:spPr>
          <a:xfrm>
            <a:off x="753057" y="3223933"/>
            <a:ext cx="335756" cy="335267"/>
          </a:xfrm>
          <a:prstGeom prst="rect">
            <a:avLst/>
          </a:prstGeom>
        </p:spPr>
      </p:pic>
      <p:pic>
        <p:nvPicPr>
          <p:cNvPr id="11" name="Рисунок 10"/>
          <p:cNvPicPr>
            <a:picLocks noChangeAspect="1"/>
          </p:cNvPicPr>
          <p:nvPr/>
        </p:nvPicPr>
        <p:blipFill>
          <a:blip r:embed="rId4"/>
          <a:stretch>
            <a:fillRect/>
          </a:stretch>
        </p:blipFill>
        <p:spPr>
          <a:xfrm>
            <a:off x="753057" y="4313879"/>
            <a:ext cx="335756" cy="335267"/>
          </a:xfrm>
          <a:prstGeom prst="rect">
            <a:avLst/>
          </a:prstGeom>
        </p:spPr>
      </p:pic>
      <p:pic>
        <p:nvPicPr>
          <p:cNvPr id="12" name="Рисунок 11"/>
          <p:cNvPicPr>
            <a:picLocks noChangeAspect="1"/>
          </p:cNvPicPr>
          <p:nvPr/>
        </p:nvPicPr>
        <p:blipFill>
          <a:blip r:embed="rId4"/>
          <a:stretch>
            <a:fillRect/>
          </a:stretch>
        </p:blipFill>
        <p:spPr>
          <a:xfrm>
            <a:off x="753057" y="5188566"/>
            <a:ext cx="335756" cy="335267"/>
          </a:xfrm>
          <a:prstGeom prst="rect">
            <a:avLst/>
          </a:prstGeom>
        </p:spPr>
      </p:pic>
      <p:pic>
        <p:nvPicPr>
          <p:cNvPr id="13" name="Рисунок 12"/>
          <p:cNvPicPr>
            <a:picLocks noChangeAspect="1"/>
          </p:cNvPicPr>
          <p:nvPr/>
        </p:nvPicPr>
        <p:blipFill>
          <a:blip r:embed="rId4"/>
          <a:stretch>
            <a:fillRect/>
          </a:stretch>
        </p:blipFill>
        <p:spPr>
          <a:xfrm>
            <a:off x="753057" y="5636241"/>
            <a:ext cx="335756" cy="335267"/>
          </a:xfrm>
          <a:prstGeom prst="rect">
            <a:avLst/>
          </a:prstGeom>
        </p:spPr>
      </p:pic>
    </p:spTree>
    <p:extLst>
      <p:ext uri="{BB962C8B-B14F-4D97-AF65-F5344CB8AC3E}">
        <p14:creationId xmlns:p14="http://schemas.microsoft.com/office/powerpoint/2010/main" val="3076018361"/>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1053</TotalTime>
  <Words>647</Words>
  <Application>Microsoft Office PowerPoint</Application>
  <PresentationFormat>Экран (4:3)</PresentationFormat>
  <Paragraphs>88</Paragraphs>
  <Slides>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7</vt:i4>
      </vt:variant>
    </vt:vector>
  </HeadingPairs>
  <TitlesOfParts>
    <vt:vector size="12" baseType="lpstr">
      <vt:lpstr>Calibri Light</vt:lpstr>
      <vt:lpstr>Calibri</vt:lpstr>
      <vt:lpstr>Exo 2</vt:lpstr>
      <vt:lpstr>Helvetica</vt:lpstr>
      <vt:lpstr>Тема Office</vt:lpstr>
      <vt:lpstr>UN TREATY BODIES</vt:lpstr>
      <vt:lpstr>9 TREATIES AND THEIR CONTENT</vt:lpstr>
      <vt:lpstr>«OBVIOUS» COMMITTEES FOR WORKING ON LGBT RIGHTS: WHAT VIOLATIONS DO THESE COMMITTEES WORK ON?</vt:lpstr>
      <vt:lpstr>«NOT OBVIOUS» COMMITTEES: WHAT CAN WE BRING TO THEM?</vt:lpstr>
      <vt:lpstr>COMPETENCIES OF COMMITTEES</vt:lpstr>
      <vt:lpstr>«WHO WORKS» IN A COMMITTEE?</vt:lpstr>
      <vt:lpstr>COMMITTEES, STATES AND NGOS – WHO DOES WHAT?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 НА ЗДОРОВЬЕ И АДВОКАЦИЯ</dc:title>
  <dc:creator>Lu Za</dc:creator>
  <cp:lastModifiedBy>Lu Za</cp:lastModifiedBy>
  <cp:revision>32</cp:revision>
  <dcterms:created xsi:type="dcterms:W3CDTF">2020-02-18T13:21:22Z</dcterms:created>
  <dcterms:modified xsi:type="dcterms:W3CDTF">2020-02-23T10:35:54Z</dcterms:modified>
</cp:coreProperties>
</file>