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3" r:id="rId7"/>
    <p:sldId id="264"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5A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147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352042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512604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463967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292400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18339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8DA2DA-BB62-4D6C-B478-B45FF78F548F}" type="datetimeFigureOut">
              <a:rPr lang="en-US" smtClean="0"/>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878443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8DA2DA-BB62-4D6C-B478-B45FF78F548F}" type="datetimeFigureOut">
              <a:rPr lang="en-US" smtClean="0"/>
              <a:t>2/23/2020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346847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8DA2DA-BB62-4D6C-B478-B45FF78F548F}" type="datetimeFigureOut">
              <a:rPr lang="en-US" smtClean="0"/>
              <a:t>2/23/2020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129372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8DA2DA-BB62-4D6C-B478-B45FF78F548F}" type="datetimeFigureOut">
              <a:rPr lang="en-US" smtClean="0"/>
              <a:t>2/23/2020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355657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8DA2DA-BB62-4D6C-B478-B45FF78F548F}" type="datetimeFigureOut">
              <a:rPr lang="en-US" smtClean="0"/>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028633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8DA2DA-BB62-4D6C-B478-B45FF78F548F}" type="datetimeFigureOut">
              <a:rPr lang="en-US" smtClean="0"/>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4207228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DA2DA-BB62-4D6C-B478-B45FF78F548F}" type="datetimeFigureOut">
              <a:rPr lang="en-US" smtClean="0"/>
              <a:t>2/23/2020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12319-491E-43E1-8224-08E98FDCF769}" type="slidenum">
              <a:rPr lang="en-US" smtClean="0"/>
              <a:t>‹#›</a:t>
            </a:fld>
            <a:endParaRPr lang="en-US"/>
          </a:p>
        </p:txBody>
      </p:sp>
    </p:spTree>
    <p:extLst>
      <p:ext uri="{BB962C8B-B14F-4D97-AF65-F5344CB8AC3E}">
        <p14:creationId xmlns:p14="http://schemas.microsoft.com/office/powerpoint/2010/main" val="38519905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ctrTitle"/>
          </p:nvPr>
        </p:nvSpPr>
        <p:spPr>
          <a:xfrm>
            <a:off x="1558333" y="2130049"/>
            <a:ext cx="4947242" cy="1031362"/>
          </a:xfrm>
        </p:spPr>
        <p:txBody>
          <a:bodyPr>
            <a:normAutofit/>
          </a:bodyPr>
          <a:lstStyle/>
          <a:p>
            <a:pPr algn="l"/>
            <a:r>
              <a:rPr lang="en-US" sz="3200" b="1" dirty="0" smtClean="0">
                <a:solidFill>
                  <a:schemeClr val="bg1"/>
                </a:solidFill>
                <a:latin typeface="Exo 2" panose="00000500000000000000" pitchFamily="2" charset="-52"/>
              </a:rPr>
              <a:t>UN SPECIAL PROCEDURES</a:t>
            </a:r>
            <a:endParaRPr lang="en-US" sz="3200" b="1" dirty="0">
              <a:solidFill>
                <a:schemeClr val="bg1"/>
              </a:solidFill>
              <a:latin typeface="Exo 2" panose="00000500000000000000" pitchFamily="2" charset="-52"/>
            </a:endParaRPr>
          </a:p>
        </p:txBody>
      </p:sp>
      <p:sp>
        <p:nvSpPr>
          <p:cNvPr id="3" name="Подзаголовок 2"/>
          <p:cNvSpPr>
            <a:spLocks noGrp="1"/>
          </p:cNvSpPr>
          <p:nvPr>
            <p:ph type="subTitle" idx="1"/>
          </p:nvPr>
        </p:nvSpPr>
        <p:spPr>
          <a:xfrm>
            <a:off x="1558333" y="3403734"/>
            <a:ext cx="1937342" cy="265114"/>
          </a:xfrm>
        </p:spPr>
        <p:txBody>
          <a:bodyPr>
            <a:noAutofit/>
          </a:bodyPr>
          <a:lstStyle/>
          <a:p>
            <a:pPr algn="l"/>
            <a:r>
              <a:rPr lang="en-US" sz="1600" dirty="0" smtClean="0">
                <a:solidFill>
                  <a:schemeClr val="bg1"/>
                </a:solidFill>
                <a:latin typeface="Exo 2" panose="00000500000000000000" pitchFamily="2" charset="-52"/>
              </a:rPr>
              <a:t>PRESENTATION</a:t>
            </a:r>
            <a:r>
              <a:rPr lang="ru-RU" sz="1600" dirty="0" smtClean="0">
                <a:solidFill>
                  <a:schemeClr val="bg1"/>
                </a:solidFill>
                <a:latin typeface="Exo 2" panose="00000500000000000000" pitchFamily="2" charset="-52"/>
              </a:rPr>
              <a:t> </a:t>
            </a:r>
            <a:r>
              <a:rPr lang="en-US" sz="1600" dirty="0" smtClean="0">
                <a:solidFill>
                  <a:schemeClr val="bg1"/>
                </a:solidFill>
                <a:latin typeface="Exo 2" panose="00000500000000000000" pitchFamily="2" charset="-52"/>
              </a:rPr>
              <a:t>4</a:t>
            </a:r>
            <a:endParaRPr lang="en-US" sz="1600" dirty="0">
              <a:solidFill>
                <a:schemeClr val="bg1"/>
              </a:solidFill>
              <a:latin typeface="Exo 2" panose="00000500000000000000" pitchFamily="2" charset="-52"/>
            </a:endParaRPr>
          </a:p>
        </p:txBody>
      </p:sp>
      <p:pic>
        <p:nvPicPr>
          <p:cNvPr id="11" name="Рисунок 10"/>
          <p:cNvPicPr>
            <a:picLocks noChangeAspect="1"/>
          </p:cNvPicPr>
          <p:nvPr/>
        </p:nvPicPr>
        <p:blipFill>
          <a:blip r:embed="rId3"/>
          <a:stretch>
            <a:fillRect/>
          </a:stretch>
        </p:blipFill>
        <p:spPr>
          <a:xfrm>
            <a:off x="1639980" y="1090882"/>
            <a:ext cx="1422406" cy="408345"/>
          </a:xfrm>
          <a:prstGeom prst="rect">
            <a:avLst/>
          </a:prstGeom>
        </p:spPr>
      </p:pic>
    </p:spTree>
    <p:extLst>
      <p:ext uri="{BB962C8B-B14F-4D97-AF65-F5344CB8AC3E}">
        <p14:creationId xmlns:p14="http://schemas.microsoft.com/office/powerpoint/2010/main" val="3174696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5343525" cy="596899"/>
          </a:xfrm>
        </p:spPr>
        <p:txBody>
          <a:bodyPr>
            <a:normAutofit/>
          </a:bodyPr>
          <a:lstStyle/>
          <a:p>
            <a:r>
              <a:rPr lang="en-US" sz="2400" b="1" dirty="0" smtClean="0">
                <a:latin typeface="Exo 2" panose="00000500000000000000" pitchFamily="2" charset="-52"/>
              </a:rPr>
              <a:t>UPR IS:</a:t>
            </a:r>
            <a:endParaRPr lang="en-US" sz="2400" b="1" dirty="0">
              <a:latin typeface="Exo 2" panose="00000500000000000000" pitchFamily="2" charset="-52"/>
            </a:endParaRPr>
          </a:p>
        </p:txBody>
      </p:sp>
      <p:sp>
        <p:nvSpPr>
          <p:cNvPr id="5" name="Объект 4"/>
          <p:cNvSpPr>
            <a:spLocks noGrp="1"/>
          </p:cNvSpPr>
          <p:nvPr>
            <p:ph idx="1"/>
          </p:nvPr>
        </p:nvSpPr>
        <p:spPr>
          <a:xfrm>
            <a:off x="628650" y="2341448"/>
            <a:ext cx="6715124" cy="3525639"/>
          </a:xfrm>
        </p:spPr>
        <p:txBody>
          <a:bodyPr>
            <a:noAutofit/>
          </a:bodyPr>
          <a:lstStyle/>
          <a:p>
            <a:pPr marL="0" indent="0">
              <a:spcBef>
                <a:spcPts val="2000"/>
              </a:spcBef>
              <a:buNone/>
              <a:defRPr sz="2700">
                <a:latin typeface="Helvetica"/>
                <a:ea typeface="Helvetica"/>
                <a:cs typeface="Helvetica"/>
                <a:sym typeface="Helvetica"/>
              </a:defRPr>
            </a:pPr>
            <a:r>
              <a:rPr lang="en-US" sz="1800" dirty="0">
                <a:latin typeface="Exo 2" panose="00000500000000000000" pitchFamily="2" charset="-52"/>
              </a:rPr>
              <a:t>In 2008, exactly 60 years after the adoption of the Universal Declaration on Human Rights, a new mechanism was launched to assess the human rights situation </a:t>
            </a:r>
            <a:r>
              <a:rPr lang="en-US" sz="1800" dirty="0" smtClean="0">
                <a:latin typeface="Exo 2" panose="00000500000000000000" pitchFamily="2" charset="-52"/>
              </a:rPr>
              <a:t>— </a:t>
            </a:r>
            <a:r>
              <a:rPr lang="en-US" sz="1800" dirty="0">
                <a:latin typeface="Exo 2" panose="00000500000000000000" pitchFamily="2" charset="-52"/>
              </a:rPr>
              <a:t>Universal Periodic Review (UPR), which brought together all 193 member states of the UN </a:t>
            </a:r>
          </a:p>
          <a:p>
            <a:pPr marL="0" indent="0">
              <a:spcBef>
                <a:spcPts val="2000"/>
              </a:spcBef>
              <a:buNone/>
              <a:defRPr sz="2700">
                <a:latin typeface="Helvetica"/>
                <a:ea typeface="Helvetica"/>
                <a:cs typeface="Helvetica"/>
                <a:sym typeface="Helvetica"/>
              </a:defRPr>
            </a:pPr>
            <a:r>
              <a:rPr lang="en-US" sz="1800" dirty="0">
                <a:latin typeface="Exo 2" panose="00000500000000000000" pitchFamily="2" charset="-52"/>
                <a:sym typeface="Helvetica"/>
              </a:rPr>
              <a:t>UPR is based on a </a:t>
            </a:r>
            <a:r>
              <a:rPr lang="en-US" sz="1800" dirty="0" smtClean="0">
                <a:latin typeface="Exo 2" panose="00000500000000000000" pitchFamily="2" charset="-52"/>
                <a:sym typeface="Helvetica"/>
              </a:rPr>
              <a:t>«peer review» </a:t>
            </a:r>
            <a:r>
              <a:rPr lang="en-US" sz="1800" dirty="0">
                <a:latin typeface="Exo 2" panose="00000500000000000000" pitchFamily="2" charset="-52"/>
                <a:sym typeface="Helvetica"/>
              </a:rPr>
              <a:t>principle: states receive recommendations on improving human rights situations only from other UN member states. Intergovernmental dialogue attaches weight to formulated recommendations and emphasizes the importance of human rights as a value that knows no borders. UPR is a constant reminder for states to fulfill their obligations to protect human rights and fundamental freedoms</a:t>
            </a:r>
            <a:endParaRPr lang="en-US" sz="1800"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Tree>
    <p:extLst>
      <p:ext uri="{BB962C8B-B14F-4D97-AF65-F5344CB8AC3E}">
        <p14:creationId xmlns:p14="http://schemas.microsoft.com/office/powerpoint/2010/main" val="1141702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49" y="1404980"/>
            <a:ext cx="5457826" cy="985796"/>
          </a:xfrm>
        </p:spPr>
        <p:txBody>
          <a:bodyPr>
            <a:normAutofit/>
          </a:bodyPr>
          <a:lstStyle/>
          <a:p>
            <a:r>
              <a:rPr lang="en-US" sz="2400" b="1" dirty="0" smtClean="0">
                <a:latin typeface="Exo 2" panose="00000500000000000000" pitchFamily="2" charset="-52"/>
              </a:rPr>
              <a:t>WHAT DOES UPR CONSIST OF</a:t>
            </a:r>
            <a:endParaRPr lang="ru-RU"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352550" y="2730345"/>
            <a:ext cx="6153150" cy="34194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National report (prepared by the state) </a:t>
            </a:r>
            <a:endParaRPr lang="en-US" sz="2000" dirty="0" smtClean="0"/>
          </a:p>
          <a:p>
            <a:pPr marL="0" indent="0">
              <a:buNone/>
            </a:pPr>
            <a:endParaRPr lang="en-US" sz="2000" dirty="0"/>
          </a:p>
          <a:p>
            <a:pPr marL="0" indent="0">
              <a:buNone/>
            </a:pPr>
            <a:r>
              <a:rPr lang="en-US" sz="2000" dirty="0"/>
              <a:t>A summary of treaty body reports (summary of everything that you previously submitted to Committees and the comments of Committees on your country, prepared by the UN Secretariat) </a:t>
            </a:r>
            <a:endParaRPr lang="en-US" sz="2000" dirty="0" smtClean="0"/>
          </a:p>
          <a:p>
            <a:pPr marL="0" indent="0">
              <a:buNone/>
            </a:pPr>
            <a:endParaRPr lang="en-US" sz="2000" dirty="0"/>
          </a:p>
          <a:p>
            <a:pPr marL="0" indent="0">
              <a:buNone/>
            </a:pPr>
            <a:r>
              <a:rPr lang="en-US" sz="2000" dirty="0"/>
              <a:t>NGO alternative reports (including possibly yours)</a:t>
            </a:r>
            <a:endParaRPr lang="ru-RU" sz="2000" dirty="0">
              <a:latin typeface="Exo 2" panose="00000500000000000000" pitchFamily="2" charset="-52"/>
            </a:endParaRPr>
          </a:p>
        </p:txBody>
      </p:sp>
      <p:pic>
        <p:nvPicPr>
          <p:cNvPr id="4" name="Рисунок 3"/>
          <p:cNvPicPr>
            <a:picLocks noChangeAspect="1"/>
          </p:cNvPicPr>
          <p:nvPr/>
        </p:nvPicPr>
        <p:blipFill>
          <a:blip r:embed="rId4"/>
          <a:stretch>
            <a:fillRect/>
          </a:stretch>
        </p:blipFill>
        <p:spPr>
          <a:xfrm>
            <a:off x="753057" y="2657475"/>
            <a:ext cx="467645" cy="458473"/>
          </a:xfrm>
          <a:prstGeom prst="rect">
            <a:avLst/>
          </a:prstGeom>
        </p:spPr>
      </p:pic>
      <p:pic>
        <p:nvPicPr>
          <p:cNvPr id="10" name="Рисунок 9"/>
          <p:cNvPicPr>
            <a:picLocks noChangeAspect="1"/>
          </p:cNvPicPr>
          <p:nvPr/>
        </p:nvPicPr>
        <p:blipFill>
          <a:blip r:embed="rId4"/>
          <a:stretch>
            <a:fillRect/>
          </a:stretch>
        </p:blipFill>
        <p:spPr>
          <a:xfrm>
            <a:off x="753056" y="3459792"/>
            <a:ext cx="467645" cy="458473"/>
          </a:xfrm>
          <a:prstGeom prst="rect">
            <a:avLst/>
          </a:prstGeom>
        </p:spPr>
      </p:pic>
      <p:pic>
        <p:nvPicPr>
          <p:cNvPr id="11" name="Рисунок 10"/>
          <p:cNvPicPr>
            <a:picLocks noChangeAspect="1"/>
          </p:cNvPicPr>
          <p:nvPr/>
        </p:nvPicPr>
        <p:blipFill>
          <a:blip r:embed="rId4"/>
          <a:stretch>
            <a:fillRect/>
          </a:stretch>
        </p:blipFill>
        <p:spPr>
          <a:xfrm>
            <a:off x="753055" y="5095711"/>
            <a:ext cx="467645" cy="458473"/>
          </a:xfrm>
          <a:prstGeom prst="rect">
            <a:avLst/>
          </a:prstGeom>
        </p:spPr>
      </p:pic>
    </p:spTree>
    <p:extLst>
      <p:ext uri="{BB962C8B-B14F-4D97-AF65-F5344CB8AC3E}">
        <p14:creationId xmlns:p14="http://schemas.microsoft.com/office/powerpoint/2010/main" val="3233209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271630"/>
            <a:ext cx="5848350" cy="757195"/>
          </a:xfrm>
        </p:spPr>
        <p:txBody>
          <a:bodyPr>
            <a:normAutofit/>
          </a:bodyPr>
          <a:lstStyle/>
          <a:p>
            <a:r>
              <a:rPr lang="en-US" sz="2400" b="1" dirty="0" smtClean="0">
                <a:latin typeface="Exo 2" panose="00000500000000000000" pitchFamily="2" charset="-52"/>
              </a:rPr>
              <a:t>HOW DOES UPR GO?</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162051" y="2215995"/>
            <a:ext cx="6276974" cy="40324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43991">
              <a:spcBef>
                <a:spcPts val="1800"/>
              </a:spcBef>
              <a:buNone/>
              <a:defRPr sz="2432"/>
            </a:pPr>
            <a:r>
              <a:rPr lang="en-US" sz="1500" dirty="0">
                <a:latin typeface="Exo 2" panose="00000500000000000000" pitchFamily="2" charset="-52"/>
              </a:rPr>
              <a:t>After all written documents have been submitted, the session begins </a:t>
            </a:r>
          </a:p>
          <a:p>
            <a:pPr marL="0" indent="0" defTabSz="443991">
              <a:spcBef>
                <a:spcPts val="1800"/>
              </a:spcBef>
              <a:buNone/>
              <a:defRPr sz="2432"/>
            </a:pPr>
            <a:r>
              <a:rPr lang="en-US" sz="1500" dirty="0">
                <a:latin typeface="Exo 2" panose="00000500000000000000" pitchFamily="2" charset="-52"/>
              </a:rPr>
              <a:t>The session is a 3-hour interactive dialogue in Geneva, during which the state presents a previously submitted national report . UN member states comment on the report, voice questions and recommendations for improving the human rights situation in the country in question</a:t>
            </a:r>
          </a:p>
          <a:p>
            <a:pPr marL="0" indent="0" defTabSz="443991">
              <a:spcBef>
                <a:spcPts val="1800"/>
              </a:spcBef>
              <a:buNone/>
              <a:defRPr sz="2432"/>
            </a:pPr>
            <a:r>
              <a:rPr lang="en-US" sz="1500" dirty="0">
                <a:latin typeface="Exo 2" panose="00000500000000000000" pitchFamily="2" charset="-52"/>
              </a:rPr>
              <a:t>The third stage is the gap between the interactive dialogue and the HRC plenary meeting, at which the final document on the country is adopted, listing the recommendations adopted by the state</a:t>
            </a:r>
          </a:p>
          <a:p>
            <a:pPr marL="0" indent="0" defTabSz="443991">
              <a:spcBef>
                <a:spcPts val="1800"/>
              </a:spcBef>
              <a:buNone/>
              <a:defRPr sz="2432"/>
            </a:pPr>
            <a:r>
              <a:rPr lang="en-US" sz="1500" dirty="0">
                <a:latin typeface="Exo 2" panose="00000500000000000000" pitchFamily="2" charset="-52"/>
              </a:rPr>
              <a:t>The last and most important stage of the periodic review is the implementation of the adopted recommendations. This includes the formation, in one form or another, of an institutional mechanism for the implementation of the recommendations received, and the promotion of progress in relation to human rights at the national, regional and local levels</a:t>
            </a:r>
            <a:endParaRPr lang="ru-RU" sz="1500" dirty="0">
              <a:latin typeface="Exo 2" panose="00000500000000000000" pitchFamily="2" charset="-52"/>
            </a:endParaRPr>
          </a:p>
        </p:txBody>
      </p:sp>
      <p:pic>
        <p:nvPicPr>
          <p:cNvPr id="3" name="Рисунок 2"/>
          <p:cNvPicPr>
            <a:picLocks noChangeAspect="1"/>
          </p:cNvPicPr>
          <p:nvPr/>
        </p:nvPicPr>
        <p:blipFill>
          <a:blip r:embed="rId4"/>
          <a:stretch>
            <a:fillRect/>
          </a:stretch>
        </p:blipFill>
        <p:spPr>
          <a:xfrm>
            <a:off x="753057" y="2196944"/>
            <a:ext cx="328613" cy="328133"/>
          </a:xfrm>
          <a:prstGeom prst="rect">
            <a:avLst/>
          </a:prstGeom>
        </p:spPr>
      </p:pic>
      <p:pic>
        <p:nvPicPr>
          <p:cNvPr id="9" name="Рисунок 8"/>
          <p:cNvPicPr>
            <a:picLocks noChangeAspect="1"/>
          </p:cNvPicPr>
          <p:nvPr/>
        </p:nvPicPr>
        <p:blipFill>
          <a:blip r:embed="rId4"/>
          <a:stretch>
            <a:fillRect/>
          </a:stretch>
        </p:blipFill>
        <p:spPr>
          <a:xfrm>
            <a:off x="753057" y="2620610"/>
            <a:ext cx="328613" cy="328133"/>
          </a:xfrm>
          <a:prstGeom prst="rect">
            <a:avLst/>
          </a:prstGeom>
        </p:spPr>
      </p:pic>
      <p:pic>
        <p:nvPicPr>
          <p:cNvPr id="11" name="Рисунок 10"/>
          <p:cNvPicPr>
            <a:picLocks noChangeAspect="1"/>
          </p:cNvPicPr>
          <p:nvPr/>
        </p:nvPicPr>
        <p:blipFill>
          <a:blip r:embed="rId4"/>
          <a:stretch>
            <a:fillRect/>
          </a:stretch>
        </p:blipFill>
        <p:spPr>
          <a:xfrm>
            <a:off x="753056" y="3887435"/>
            <a:ext cx="328613" cy="328133"/>
          </a:xfrm>
          <a:prstGeom prst="rect">
            <a:avLst/>
          </a:prstGeom>
        </p:spPr>
      </p:pic>
      <p:pic>
        <p:nvPicPr>
          <p:cNvPr id="12" name="Рисунок 11"/>
          <p:cNvPicPr>
            <a:picLocks noChangeAspect="1"/>
          </p:cNvPicPr>
          <p:nvPr/>
        </p:nvPicPr>
        <p:blipFill>
          <a:blip r:embed="rId4"/>
          <a:stretch>
            <a:fillRect/>
          </a:stretch>
        </p:blipFill>
        <p:spPr>
          <a:xfrm>
            <a:off x="753056" y="4723493"/>
            <a:ext cx="328613" cy="328133"/>
          </a:xfrm>
          <a:prstGeom prst="rect">
            <a:avLst/>
          </a:prstGeom>
        </p:spPr>
      </p:pic>
    </p:spTree>
    <p:extLst>
      <p:ext uri="{BB962C8B-B14F-4D97-AF65-F5344CB8AC3E}">
        <p14:creationId xmlns:p14="http://schemas.microsoft.com/office/powerpoint/2010/main" val="3353383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1"/>
            <a:ext cx="6391275" cy="938170"/>
          </a:xfrm>
        </p:spPr>
        <p:txBody>
          <a:bodyPr>
            <a:normAutofit/>
          </a:bodyPr>
          <a:lstStyle/>
          <a:p>
            <a:r>
              <a:rPr lang="en-US" sz="2400" b="1" dirty="0" smtClean="0">
                <a:latin typeface="Exo 2" panose="00000500000000000000" pitchFamily="2" charset="-52"/>
              </a:rPr>
              <a:t>ROLE OF NGOS AND ACTIVISTS IN THIS PROCESS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238250" y="2638424"/>
            <a:ext cx="6143625" cy="36480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2000"/>
              </a:spcBef>
              <a:buNone/>
              <a:defRPr sz="3400">
                <a:latin typeface="Helvetica"/>
                <a:ea typeface="Helvetica"/>
                <a:cs typeface="Helvetica"/>
                <a:sym typeface="Helvetica"/>
              </a:defRPr>
            </a:pPr>
            <a:r>
              <a:rPr lang="en-US" sz="1800" dirty="0">
                <a:latin typeface="Exo 2" panose="00000500000000000000" pitchFamily="2" charset="-52"/>
              </a:rPr>
              <a:t>Convey their vision and idea about the need for changes to the state through an influential mechanism of international recommendations; </a:t>
            </a:r>
          </a:p>
          <a:p>
            <a:pPr marL="0" indent="0">
              <a:spcBef>
                <a:spcPts val="2000"/>
              </a:spcBef>
              <a:buNone/>
              <a:defRPr sz="3400">
                <a:latin typeface="Helvetica"/>
                <a:ea typeface="Helvetica"/>
                <a:cs typeface="Helvetica"/>
                <a:sym typeface="Helvetica"/>
              </a:defRPr>
            </a:pPr>
            <a:r>
              <a:rPr lang="en-US" sz="1800" dirty="0" smtClean="0">
                <a:latin typeface="Exo 2" panose="00000500000000000000" pitchFamily="2" charset="-52"/>
              </a:rPr>
              <a:t>Focus </a:t>
            </a:r>
            <a:r>
              <a:rPr lang="en-US" sz="1800" dirty="0">
                <a:latin typeface="Exo 2" panose="00000500000000000000" pitchFamily="2" charset="-52"/>
              </a:rPr>
              <a:t>the attention of the international community on any, even the narrowest, aspect of human rights;</a:t>
            </a:r>
          </a:p>
          <a:p>
            <a:pPr marL="0" indent="0">
              <a:spcBef>
                <a:spcPts val="2000"/>
              </a:spcBef>
              <a:buNone/>
              <a:defRPr sz="3400">
                <a:latin typeface="Helvetica"/>
                <a:ea typeface="Helvetica"/>
                <a:cs typeface="Helvetica"/>
                <a:sym typeface="Helvetica"/>
              </a:defRPr>
            </a:pPr>
            <a:r>
              <a:rPr lang="en-US" sz="1800" dirty="0" smtClean="0">
                <a:latin typeface="Exo 2" panose="00000500000000000000" pitchFamily="2" charset="-52"/>
              </a:rPr>
              <a:t>Tool </a:t>
            </a:r>
            <a:r>
              <a:rPr lang="en-US" sz="1800" dirty="0">
                <a:latin typeface="Exo 2" panose="00000500000000000000" pitchFamily="2" charset="-52"/>
              </a:rPr>
              <a:t>for cooperation with colleagues and human rights activists abroad; </a:t>
            </a:r>
          </a:p>
          <a:p>
            <a:pPr marL="0" indent="0">
              <a:spcBef>
                <a:spcPts val="2000"/>
              </a:spcBef>
              <a:buNone/>
              <a:defRPr sz="3400">
                <a:latin typeface="Helvetica"/>
                <a:ea typeface="Helvetica"/>
                <a:cs typeface="Helvetica"/>
                <a:sym typeface="Helvetica"/>
              </a:defRPr>
            </a:pPr>
            <a:r>
              <a:rPr lang="en-US" sz="1800" dirty="0" smtClean="0">
                <a:latin typeface="Exo 2" panose="00000500000000000000" pitchFamily="2" charset="-52"/>
              </a:rPr>
              <a:t>Remind </a:t>
            </a:r>
            <a:r>
              <a:rPr lang="en-US" sz="1800" dirty="0">
                <a:latin typeface="Exo 2" panose="00000500000000000000" pitchFamily="2" charset="-52"/>
              </a:rPr>
              <a:t>the state of its obligations and show changes in relation to the observance of certain rights and freedoms over the past four years.</a:t>
            </a:r>
            <a:endParaRPr lang="ru-RU" sz="1800" dirty="0">
              <a:latin typeface="Exo 2" panose="00000500000000000000" pitchFamily="2" charset="-52"/>
            </a:endParaRPr>
          </a:p>
        </p:txBody>
      </p:sp>
      <p:pic>
        <p:nvPicPr>
          <p:cNvPr id="3" name="Рисунок 2"/>
          <p:cNvPicPr>
            <a:picLocks noChangeAspect="1"/>
          </p:cNvPicPr>
          <p:nvPr/>
        </p:nvPicPr>
        <p:blipFill>
          <a:blip r:embed="rId4"/>
          <a:stretch>
            <a:fillRect/>
          </a:stretch>
        </p:blipFill>
        <p:spPr>
          <a:xfrm>
            <a:off x="753057" y="2619374"/>
            <a:ext cx="391097" cy="390526"/>
          </a:xfrm>
          <a:prstGeom prst="rect">
            <a:avLst/>
          </a:prstGeom>
        </p:spPr>
      </p:pic>
      <p:pic>
        <p:nvPicPr>
          <p:cNvPr id="9" name="Рисунок 8"/>
          <p:cNvPicPr>
            <a:picLocks noChangeAspect="1"/>
          </p:cNvPicPr>
          <p:nvPr/>
        </p:nvPicPr>
        <p:blipFill>
          <a:blip r:embed="rId4"/>
          <a:stretch>
            <a:fillRect/>
          </a:stretch>
        </p:blipFill>
        <p:spPr>
          <a:xfrm>
            <a:off x="753057" y="3629069"/>
            <a:ext cx="391097" cy="390526"/>
          </a:xfrm>
          <a:prstGeom prst="rect">
            <a:avLst/>
          </a:prstGeom>
        </p:spPr>
      </p:pic>
      <p:pic>
        <p:nvPicPr>
          <p:cNvPr id="10" name="Рисунок 9"/>
          <p:cNvPicPr>
            <a:picLocks noChangeAspect="1"/>
          </p:cNvPicPr>
          <p:nvPr/>
        </p:nvPicPr>
        <p:blipFill>
          <a:blip r:embed="rId4"/>
          <a:stretch>
            <a:fillRect/>
          </a:stretch>
        </p:blipFill>
        <p:spPr>
          <a:xfrm>
            <a:off x="753056" y="4353059"/>
            <a:ext cx="391097" cy="390526"/>
          </a:xfrm>
          <a:prstGeom prst="rect">
            <a:avLst/>
          </a:prstGeom>
        </p:spPr>
      </p:pic>
      <p:pic>
        <p:nvPicPr>
          <p:cNvPr id="11" name="Рисунок 10"/>
          <p:cNvPicPr>
            <a:picLocks noChangeAspect="1"/>
          </p:cNvPicPr>
          <p:nvPr/>
        </p:nvPicPr>
        <p:blipFill>
          <a:blip r:embed="rId4"/>
          <a:stretch>
            <a:fillRect/>
          </a:stretch>
        </p:blipFill>
        <p:spPr>
          <a:xfrm>
            <a:off x="753055" y="5091178"/>
            <a:ext cx="391097" cy="390526"/>
          </a:xfrm>
          <a:prstGeom prst="rect">
            <a:avLst/>
          </a:prstGeom>
        </p:spPr>
      </p:pic>
    </p:spTree>
    <p:extLst>
      <p:ext uri="{BB962C8B-B14F-4D97-AF65-F5344CB8AC3E}">
        <p14:creationId xmlns:p14="http://schemas.microsoft.com/office/powerpoint/2010/main" val="1732330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7229475" cy="776245"/>
          </a:xfrm>
        </p:spPr>
        <p:txBody>
          <a:bodyPr>
            <a:normAutofit/>
          </a:bodyPr>
          <a:lstStyle/>
          <a:p>
            <a:r>
              <a:rPr lang="en-US" sz="2400" b="1" dirty="0" smtClean="0">
                <a:latin typeface="Exo 2" panose="00000500000000000000" pitchFamily="2" charset="-52"/>
              </a:rPr>
              <a:t>UN SPECIAL PROCEDURES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628650" y="2758919"/>
            <a:ext cx="6315075" cy="35371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spcBef>
                <a:spcPts val="0"/>
              </a:spcBef>
              <a:buSzTx/>
              <a:buNone/>
              <a:defRPr sz="3000">
                <a:uFill>
                  <a:solidFill>
                    <a:srgbClr val="000000"/>
                  </a:solidFill>
                </a:uFill>
                <a:latin typeface="Helvetica"/>
                <a:ea typeface="Helvetica"/>
                <a:cs typeface="Helvetica"/>
                <a:sym typeface="Helvetica"/>
              </a:defRPr>
            </a:pPr>
            <a:r>
              <a:rPr lang="en-US" sz="1800" dirty="0">
                <a:latin typeface="Exo 2" panose="00000500000000000000" pitchFamily="2" charset="-52"/>
              </a:rPr>
              <a:t>They </a:t>
            </a:r>
            <a:r>
              <a:rPr lang="en-US" sz="1800" dirty="0">
                <a:latin typeface="Exo 2" panose="00000500000000000000" pitchFamily="2" charset="-52"/>
                <a:sym typeface="Helvetica"/>
              </a:rPr>
              <a:t>are a number of independent experts with knowledge in various areas of human rights, who are authorized to advise the UN on various specific narrow issues</a:t>
            </a:r>
            <a:r>
              <a:rPr lang="en-US" sz="1800" dirty="0">
                <a:latin typeface="Exo 2" panose="00000500000000000000" pitchFamily="2" charset="-52"/>
              </a:rPr>
              <a:t>. </a:t>
            </a:r>
          </a:p>
          <a:p>
            <a:pPr marL="0" indent="0" defTabSz="457200">
              <a:spcBef>
                <a:spcPts val="0"/>
              </a:spcBef>
              <a:buSzTx/>
              <a:buNone/>
              <a:defRPr sz="3000">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Tx/>
              <a:buNone/>
              <a:defRPr sz="3000">
                <a:uFill>
                  <a:solidFill>
                    <a:srgbClr val="000000"/>
                  </a:solidFill>
                </a:uFill>
                <a:latin typeface="Helvetica"/>
                <a:ea typeface="Helvetica"/>
                <a:cs typeface="Helvetica"/>
                <a:sym typeface="Helvetica"/>
              </a:defRPr>
            </a:pPr>
            <a:r>
              <a:rPr lang="en-US" sz="1800" dirty="0">
                <a:latin typeface="Exo 2" panose="00000500000000000000" pitchFamily="2" charset="-52"/>
                <a:sym typeface="Helvetica"/>
              </a:rPr>
              <a:t>Special procedures are divided into thematic and country mandates. This means that experts consult and analyze information on human rights situations in specific countries, or in relation to specific thematic areas of human rights</a:t>
            </a:r>
            <a:r>
              <a:rPr lang="en-US" sz="1800" dirty="0">
                <a:latin typeface="Exo 2" panose="00000500000000000000" pitchFamily="2" charset="-52"/>
              </a:rPr>
              <a:t>. </a:t>
            </a:r>
          </a:p>
          <a:p>
            <a:pPr marL="0" indent="0" defTabSz="457200">
              <a:spcBef>
                <a:spcPts val="0"/>
              </a:spcBef>
              <a:buSzTx/>
              <a:buNone/>
              <a:defRPr sz="3000">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Tx/>
              <a:buNone/>
              <a:defRPr sz="3000">
                <a:uFill>
                  <a:solidFill>
                    <a:srgbClr val="000000"/>
                  </a:solidFill>
                </a:uFill>
                <a:latin typeface="Helvetica"/>
                <a:ea typeface="Helvetica"/>
                <a:cs typeface="Helvetica"/>
                <a:sym typeface="Helvetica"/>
              </a:defRPr>
            </a:pPr>
            <a:r>
              <a:rPr lang="en-US" sz="1800" dirty="0">
                <a:latin typeface="Exo 2" panose="00000500000000000000" pitchFamily="2" charset="-52"/>
                <a:sym typeface="Helvetica"/>
              </a:rPr>
              <a:t>There are 44 thematic and 12 country mandates</a:t>
            </a:r>
            <a:r>
              <a:rPr lang="en-US" sz="1800" dirty="0">
                <a:latin typeface="Exo 2" panose="00000500000000000000" pitchFamily="2" charset="-52"/>
              </a:rPr>
              <a:t>.</a:t>
            </a:r>
            <a:endParaRPr lang="ru-RU" sz="1800" dirty="0">
              <a:latin typeface="Exo 2" panose="00000500000000000000" pitchFamily="2" charset="-52"/>
            </a:endParaRPr>
          </a:p>
        </p:txBody>
      </p:sp>
    </p:spTree>
    <p:extLst>
      <p:ext uri="{BB962C8B-B14F-4D97-AF65-F5344CB8AC3E}">
        <p14:creationId xmlns:p14="http://schemas.microsoft.com/office/powerpoint/2010/main" val="3076018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300205"/>
            <a:ext cx="7229475" cy="1185820"/>
          </a:xfrm>
        </p:spPr>
        <p:txBody>
          <a:bodyPr>
            <a:normAutofit/>
          </a:bodyPr>
          <a:lstStyle/>
          <a:p>
            <a:r>
              <a:rPr lang="en-US" sz="2400" b="1" dirty="0" smtClean="0">
                <a:latin typeface="Exo 2" panose="00000500000000000000" pitchFamily="2" charset="-52"/>
              </a:rPr>
              <a:t>WHICH SPECIAL PROCEDURES CAN BE USEFUL FOR LGBT ACTIVISTS?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219201" y="2701769"/>
            <a:ext cx="6257924" cy="38038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38911">
              <a:spcBef>
                <a:spcPts val="0"/>
              </a:spcBef>
              <a:buNone/>
              <a:defRPr sz="2592">
                <a:uFill>
                  <a:solidFill>
                    <a:srgbClr val="000000"/>
                  </a:solidFill>
                </a:uFill>
                <a:latin typeface="Helvetica"/>
                <a:ea typeface="Helvetica"/>
                <a:cs typeface="Helvetica"/>
                <a:sym typeface="Helvetica"/>
              </a:defRPr>
            </a:pPr>
            <a:r>
              <a:rPr lang="en-US" sz="1600" dirty="0">
                <a:latin typeface="Exo 2" panose="00000500000000000000" pitchFamily="2" charset="-52"/>
                <a:sym typeface="Helvetica"/>
              </a:rPr>
              <a:t>Special Rapporteur on the right of everyone to the enjoyment of the highest attainable standard of physical and mental health </a:t>
            </a:r>
            <a:endParaRPr lang="en-US" sz="1600" dirty="0" smtClean="0">
              <a:latin typeface="Exo 2" panose="00000500000000000000" pitchFamily="2" charset="-52"/>
              <a:sym typeface="Helvetica"/>
            </a:endParaRPr>
          </a:p>
          <a:p>
            <a:pPr marL="0" indent="0" defTabSz="438911">
              <a:spcBef>
                <a:spcPts val="0"/>
              </a:spcBef>
              <a:buNone/>
              <a:defRPr sz="2592">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160020" indent="-160020" defTabSz="438911">
              <a:spcBef>
                <a:spcPts val="0"/>
              </a:spcBef>
              <a:defRPr sz="2592">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0" indent="0" defTabSz="438911">
              <a:spcBef>
                <a:spcPts val="0"/>
              </a:spcBef>
              <a:buNone/>
              <a:defRPr sz="2592">
                <a:uFill>
                  <a:solidFill>
                    <a:srgbClr val="000000"/>
                  </a:solidFill>
                </a:uFill>
                <a:latin typeface="Helvetica"/>
                <a:ea typeface="Helvetica"/>
                <a:cs typeface="Helvetica"/>
                <a:sym typeface="Helvetica"/>
              </a:defRPr>
            </a:pPr>
            <a:r>
              <a:rPr lang="en-US" sz="1600" dirty="0" smtClean="0">
                <a:latin typeface="Exo 2" panose="00000500000000000000" pitchFamily="2" charset="-52"/>
                <a:sym typeface="Helvetica"/>
              </a:rPr>
              <a:t>Working </a:t>
            </a:r>
            <a:r>
              <a:rPr lang="en-US" sz="1600" dirty="0">
                <a:latin typeface="Exo 2" panose="00000500000000000000" pitchFamily="2" charset="-52"/>
                <a:sym typeface="Helvetica"/>
              </a:rPr>
              <a:t>Group on Enforced or Involuntary </a:t>
            </a:r>
            <a:r>
              <a:rPr lang="en-US" sz="1600" dirty="0" smtClean="0">
                <a:latin typeface="Exo 2" panose="00000500000000000000" pitchFamily="2" charset="-52"/>
                <a:sym typeface="Helvetica"/>
              </a:rPr>
              <a:t>Disappearances</a:t>
            </a:r>
          </a:p>
          <a:p>
            <a:pPr marL="0" indent="0" defTabSz="438911">
              <a:spcBef>
                <a:spcPts val="0"/>
              </a:spcBef>
              <a:buNone/>
              <a:defRPr sz="2592">
                <a:uFill>
                  <a:solidFill>
                    <a:srgbClr val="000000"/>
                  </a:solidFill>
                </a:uFill>
                <a:latin typeface="Helvetica"/>
                <a:ea typeface="Helvetica"/>
                <a:cs typeface="Helvetica"/>
                <a:sym typeface="Helvetica"/>
              </a:defRPr>
            </a:pPr>
            <a:endParaRPr lang="en-US" sz="1600" dirty="0">
              <a:latin typeface="Exo 2" panose="00000500000000000000" pitchFamily="2" charset="-52"/>
              <a:sym typeface="Helvetica"/>
            </a:endParaRPr>
          </a:p>
          <a:p>
            <a:pPr marL="160020" indent="-160020" defTabSz="438911">
              <a:spcBef>
                <a:spcPts val="0"/>
              </a:spcBef>
              <a:defRPr sz="2592">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0" indent="0" defTabSz="438911">
              <a:spcBef>
                <a:spcPts val="0"/>
              </a:spcBef>
              <a:buNone/>
              <a:defRPr sz="2592">
                <a:uFill>
                  <a:solidFill>
                    <a:srgbClr val="000000"/>
                  </a:solidFill>
                </a:uFill>
                <a:latin typeface="Helvetica"/>
                <a:ea typeface="Helvetica"/>
                <a:cs typeface="Helvetica"/>
                <a:sym typeface="Helvetica"/>
              </a:defRPr>
            </a:pPr>
            <a:r>
              <a:rPr lang="en-US" sz="1600" dirty="0" smtClean="0">
                <a:latin typeface="Exo 2" panose="00000500000000000000" pitchFamily="2" charset="-52"/>
                <a:sym typeface="Helvetica"/>
              </a:rPr>
              <a:t>Special </a:t>
            </a:r>
            <a:r>
              <a:rPr lang="en-US" sz="1600" dirty="0">
                <a:latin typeface="Exo 2" panose="00000500000000000000" pitchFamily="2" charset="-52"/>
                <a:sym typeface="Helvetica"/>
              </a:rPr>
              <a:t>Rapporteur on the right to </a:t>
            </a:r>
            <a:r>
              <a:rPr lang="en-US" sz="1600" dirty="0" smtClean="0">
                <a:latin typeface="Exo 2" panose="00000500000000000000" pitchFamily="2" charset="-52"/>
                <a:sym typeface="Helvetica"/>
              </a:rPr>
              <a:t>privacy</a:t>
            </a:r>
          </a:p>
          <a:p>
            <a:pPr marL="0" indent="0" defTabSz="438911">
              <a:spcBef>
                <a:spcPts val="0"/>
              </a:spcBef>
              <a:buNone/>
              <a:defRPr sz="2592">
                <a:uFill>
                  <a:solidFill>
                    <a:srgbClr val="000000"/>
                  </a:solidFill>
                </a:uFill>
                <a:latin typeface="Helvetica"/>
                <a:ea typeface="Helvetica"/>
                <a:cs typeface="Helvetica"/>
                <a:sym typeface="Helvetica"/>
              </a:defRPr>
            </a:pPr>
            <a:endParaRPr lang="en-US" sz="1600" dirty="0">
              <a:latin typeface="Exo 2" panose="00000500000000000000" pitchFamily="2" charset="-52"/>
              <a:sym typeface="Helvetica"/>
            </a:endParaRPr>
          </a:p>
          <a:p>
            <a:pPr marL="160020" indent="-160020" defTabSz="438911">
              <a:spcBef>
                <a:spcPts val="0"/>
              </a:spcBef>
              <a:defRPr sz="2592">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0" indent="0" defTabSz="438911">
              <a:spcBef>
                <a:spcPts val="0"/>
              </a:spcBef>
              <a:buNone/>
              <a:defRPr sz="2592">
                <a:uFill>
                  <a:solidFill>
                    <a:srgbClr val="000000"/>
                  </a:solidFill>
                </a:uFill>
                <a:latin typeface="Helvetica"/>
                <a:ea typeface="Helvetica"/>
                <a:cs typeface="Helvetica"/>
                <a:sym typeface="Helvetica"/>
              </a:defRPr>
            </a:pPr>
            <a:r>
              <a:rPr lang="en-US" sz="1600" dirty="0" smtClean="0">
                <a:latin typeface="Exo 2" panose="00000500000000000000" pitchFamily="2" charset="-52"/>
                <a:sym typeface="Helvetica"/>
              </a:rPr>
              <a:t>Special </a:t>
            </a:r>
            <a:r>
              <a:rPr lang="en-US" sz="1600" dirty="0">
                <a:latin typeface="Exo 2" panose="00000500000000000000" pitchFamily="2" charset="-52"/>
                <a:sym typeface="Helvetica"/>
              </a:rPr>
              <a:t>Rapporteur on the situation of human rights defenders </a:t>
            </a:r>
            <a:endParaRPr lang="en-US" sz="1600" dirty="0" smtClean="0">
              <a:latin typeface="Exo 2" panose="00000500000000000000" pitchFamily="2" charset="-52"/>
              <a:sym typeface="Helvetica"/>
            </a:endParaRPr>
          </a:p>
          <a:p>
            <a:pPr marL="0" indent="0" defTabSz="438911">
              <a:spcBef>
                <a:spcPts val="0"/>
              </a:spcBef>
              <a:buNone/>
              <a:defRPr sz="2592">
                <a:uFill>
                  <a:solidFill>
                    <a:srgbClr val="000000"/>
                  </a:solidFill>
                </a:uFill>
                <a:latin typeface="Helvetica"/>
                <a:ea typeface="Helvetica"/>
                <a:cs typeface="Helvetica"/>
                <a:sym typeface="Helvetica"/>
              </a:defRPr>
            </a:pPr>
            <a:endParaRPr lang="en-US" sz="1600" dirty="0">
              <a:latin typeface="Exo 2" panose="00000500000000000000" pitchFamily="2" charset="-52"/>
              <a:sym typeface="Helvetica"/>
            </a:endParaRPr>
          </a:p>
          <a:p>
            <a:pPr marL="160020" indent="-160020" defTabSz="438911">
              <a:spcBef>
                <a:spcPts val="0"/>
              </a:spcBef>
              <a:defRPr sz="2592">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0" indent="0" defTabSz="438911">
              <a:spcBef>
                <a:spcPts val="0"/>
              </a:spcBef>
              <a:buNone/>
              <a:defRPr sz="2592">
                <a:uFill>
                  <a:solidFill>
                    <a:srgbClr val="000000"/>
                  </a:solidFill>
                </a:uFill>
                <a:latin typeface="Helvetica"/>
                <a:ea typeface="Helvetica"/>
                <a:cs typeface="Helvetica"/>
                <a:sym typeface="Helvetica"/>
              </a:defRPr>
            </a:pPr>
            <a:r>
              <a:rPr lang="en-US" sz="1600" dirty="0" smtClean="0">
                <a:latin typeface="Exo 2" panose="00000500000000000000" pitchFamily="2" charset="-52"/>
                <a:sym typeface="Helvetica"/>
              </a:rPr>
              <a:t>Independent </a:t>
            </a:r>
            <a:r>
              <a:rPr lang="en-US" sz="1600" dirty="0">
                <a:latin typeface="Exo 2" panose="00000500000000000000" pitchFamily="2" charset="-52"/>
                <a:sym typeface="Helvetica"/>
              </a:rPr>
              <a:t>Expert on sexual orientation and gender identity</a:t>
            </a:r>
            <a:endParaRPr lang="ru-RU" sz="1600" dirty="0">
              <a:latin typeface="Exo 2" panose="00000500000000000000" pitchFamily="2" charset="-52"/>
            </a:endParaRPr>
          </a:p>
        </p:txBody>
      </p:sp>
      <p:pic>
        <p:nvPicPr>
          <p:cNvPr id="3" name="Рисунок 2"/>
          <p:cNvPicPr>
            <a:picLocks noChangeAspect="1"/>
          </p:cNvPicPr>
          <p:nvPr/>
        </p:nvPicPr>
        <p:blipFill>
          <a:blip r:embed="rId4"/>
          <a:stretch>
            <a:fillRect/>
          </a:stretch>
        </p:blipFill>
        <p:spPr>
          <a:xfrm>
            <a:off x="753057" y="2629623"/>
            <a:ext cx="428625" cy="420867"/>
          </a:xfrm>
          <a:prstGeom prst="rect">
            <a:avLst/>
          </a:prstGeom>
        </p:spPr>
      </p:pic>
      <p:pic>
        <p:nvPicPr>
          <p:cNvPr id="11" name="Рисунок 10"/>
          <p:cNvPicPr>
            <a:picLocks noChangeAspect="1"/>
          </p:cNvPicPr>
          <p:nvPr/>
        </p:nvPicPr>
        <p:blipFill>
          <a:blip r:embed="rId4"/>
          <a:stretch>
            <a:fillRect/>
          </a:stretch>
        </p:blipFill>
        <p:spPr>
          <a:xfrm>
            <a:off x="753057" y="3490071"/>
            <a:ext cx="428625" cy="420867"/>
          </a:xfrm>
          <a:prstGeom prst="rect">
            <a:avLst/>
          </a:prstGeom>
        </p:spPr>
      </p:pic>
      <p:pic>
        <p:nvPicPr>
          <p:cNvPr id="12" name="Рисунок 11"/>
          <p:cNvPicPr>
            <a:picLocks noChangeAspect="1"/>
          </p:cNvPicPr>
          <p:nvPr/>
        </p:nvPicPr>
        <p:blipFill>
          <a:blip r:embed="rId4"/>
          <a:stretch>
            <a:fillRect/>
          </a:stretch>
        </p:blipFill>
        <p:spPr>
          <a:xfrm>
            <a:off x="753057" y="4169828"/>
            <a:ext cx="428625" cy="420867"/>
          </a:xfrm>
          <a:prstGeom prst="rect">
            <a:avLst/>
          </a:prstGeom>
        </p:spPr>
      </p:pic>
      <p:pic>
        <p:nvPicPr>
          <p:cNvPr id="13" name="Рисунок 12"/>
          <p:cNvPicPr>
            <a:picLocks noChangeAspect="1"/>
          </p:cNvPicPr>
          <p:nvPr/>
        </p:nvPicPr>
        <p:blipFill>
          <a:blip r:embed="rId4"/>
          <a:stretch>
            <a:fillRect/>
          </a:stretch>
        </p:blipFill>
        <p:spPr>
          <a:xfrm>
            <a:off x="753057" y="4819514"/>
            <a:ext cx="428625" cy="420867"/>
          </a:xfrm>
          <a:prstGeom prst="rect">
            <a:avLst/>
          </a:prstGeom>
        </p:spPr>
      </p:pic>
      <p:pic>
        <p:nvPicPr>
          <p:cNvPr id="15" name="Рисунок 14"/>
          <p:cNvPicPr>
            <a:picLocks noChangeAspect="1"/>
          </p:cNvPicPr>
          <p:nvPr/>
        </p:nvPicPr>
        <p:blipFill>
          <a:blip r:embed="rId4"/>
          <a:stretch>
            <a:fillRect/>
          </a:stretch>
        </p:blipFill>
        <p:spPr>
          <a:xfrm>
            <a:off x="753057" y="5489881"/>
            <a:ext cx="428625" cy="420867"/>
          </a:xfrm>
          <a:prstGeom prst="rect">
            <a:avLst/>
          </a:prstGeom>
        </p:spPr>
      </p:pic>
    </p:spTree>
    <p:extLst>
      <p:ext uri="{BB962C8B-B14F-4D97-AF65-F5344CB8AC3E}">
        <p14:creationId xmlns:p14="http://schemas.microsoft.com/office/powerpoint/2010/main" val="213857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Рисунок 3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585955"/>
            <a:ext cx="7229475" cy="595270"/>
          </a:xfrm>
        </p:spPr>
        <p:txBody>
          <a:bodyPr>
            <a:normAutofit/>
          </a:bodyPr>
          <a:lstStyle/>
          <a:p>
            <a:r>
              <a:rPr lang="en-US" sz="2400" b="1" dirty="0" smtClean="0">
                <a:latin typeface="Exo 2" panose="00000500000000000000" pitchFamily="2" charset="-52"/>
              </a:rPr>
              <a:t>TASKS OF SPECIAL PROCEDURES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123950" y="2691683"/>
            <a:ext cx="5838825" cy="35948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US" sz="1800" dirty="0">
                <a:latin typeface="Exo 2" panose="00000500000000000000" pitchFamily="2" charset="-52"/>
              </a:rPr>
              <a:t>Country visits and development of country </a:t>
            </a:r>
            <a:r>
              <a:rPr lang="en-US" sz="1800" dirty="0" smtClean="0">
                <a:latin typeface="Exo 2" panose="00000500000000000000" pitchFamily="2" charset="-52"/>
              </a:rPr>
              <a:t>reports</a:t>
            </a:r>
          </a:p>
          <a:p>
            <a:pPr marL="0" indent="0">
              <a:spcBef>
                <a:spcPts val="600"/>
              </a:spcBef>
              <a:buNone/>
            </a:pPr>
            <a:endParaRPr lang="en-US" sz="1800" dirty="0">
              <a:latin typeface="Exo 2" panose="00000500000000000000" pitchFamily="2" charset="-52"/>
            </a:endParaRPr>
          </a:p>
          <a:p>
            <a:pPr marL="0" indent="0">
              <a:spcBef>
                <a:spcPts val="600"/>
              </a:spcBef>
              <a:buNone/>
            </a:pPr>
            <a:r>
              <a:rPr lang="en-US" sz="1800" dirty="0">
                <a:latin typeface="Exo 2" panose="00000500000000000000" pitchFamily="2" charset="-52"/>
              </a:rPr>
              <a:t>Development of recommendations (including to attract the attention of UN treaty bodies</a:t>
            </a:r>
            <a:r>
              <a:rPr lang="en-US" sz="1800" dirty="0" smtClean="0">
                <a:latin typeface="Exo 2" panose="00000500000000000000" pitchFamily="2" charset="-52"/>
              </a:rPr>
              <a:t>)</a:t>
            </a:r>
          </a:p>
          <a:p>
            <a:pPr marL="0" indent="0">
              <a:spcBef>
                <a:spcPts val="600"/>
              </a:spcBef>
              <a:buNone/>
            </a:pPr>
            <a:endParaRPr lang="en-US" sz="1800" dirty="0">
              <a:latin typeface="Exo 2" panose="00000500000000000000" pitchFamily="2" charset="-52"/>
            </a:endParaRPr>
          </a:p>
          <a:p>
            <a:pPr marL="0" indent="0">
              <a:spcBef>
                <a:spcPts val="600"/>
              </a:spcBef>
              <a:buNone/>
            </a:pPr>
            <a:r>
              <a:rPr lang="en-US" sz="1800" dirty="0">
                <a:latin typeface="Exo 2" panose="00000500000000000000" pitchFamily="2" charset="-52"/>
              </a:rPr>
              <a:t>Development of guidelines and minimum standards in relation to a particular are of human </a:t>
            </a:r>
            <a:r>
              <a:rPr lang="en-US" sz="1800" dirty="0" smtClean="0">
                <a:latin typeface="Exo 2" panose="00000500000000000000" pitchFamily="2" charset="-52"/>
              </a:rPr>
              <a:t>rights</a:t>
            </a:r>
          </a:p>
          <a:p>
            <a:pPr marL="0" indent="0">
              <a:spcBef>
                <a:spcPts val="600"/>
              </a:spcBef>
              <a:buNone/>
            </a:pPr>
            <a:endParaRPr lang="en-US" sz="1800" dirty="0">
              <a:latin typeface="Exo 2" panose="00000500000000000000" pitchFamily="2" charset="-52"/>
            </a:endParaRPr>
          </a:p>
          <a:p>
            <a:pPr marL="0" indent="0">
              <a:spcBef>
                <a:spcPts val="600"/>
              </a:spcBef>
              <a:buNone/>
            </a:pPr>
            <a:r>
              <a:rPr lang="en-US" sz="1800" dirty="0">
                <a:latin typeface="Exo 2" panose="00000500000000000000" pitchFamily="2" charset="-52"/>
              </a:rPr>
              <a:t>Address specific human rights violations and maintain public communication</a:t>
            </a:r>
          </a:p>
        </p:txBody>
      </p:sp>
      <p:pic>
        <p:nvPicPr>
          <p:cNvPr id="3" name="Рисунок 2"/>
          <p:cNvPicPr>
            <a:picLocks noChangeAspect="1"/>
          </p:cNvPicPr>
          <p:nvPr/>
        </p:nvPicPr>
        <p:blipFill>
          <a:blip r:embed="rId4"/>
          <a:stretch>
            <a:fillRect/>
          </a:stretch>
        </p:blipFill>
        <p:spPr>
          <a:xfrm>
            <a:off x="753057" y="2672633"/>
            <a:ext cx="307181" cy="349533"/>
          </a:xfrm>
          <a:prstGeom prst="rect">
            <a:avLst/>
          </a:prstGeom>
        </p:spPr>
      </p:pic>
      <p:pic>
        <p:nvPicPr>
          <p:cNvPr id="34" name="Рисунок 33"/>
          <p:cNvPicPr>
            <a:picLocks noChangeAspect="1"/>
          </p:cNvPicPr>
          <p:nvPr/>
        </p:nvPicPr>
        <p:blipFill>
          <a:blip r:embed="rId4"/>
          <a:stretch>
            <a:fillRect/>
          </a:stretch>
        </p:blipFill>
        <p:spPr>
          <a:xfrm>
            <a:off x="753057" y="3324225"/>
            <a:ext cx="307181" cy="349533"/>
          </a:xfrm>
          <a:prstGeom prst="rect">
            <a:avLst/>
          </a:prstGeom>
        </p:spPr>
      </p:pic>
      <p:pic>
        <p:nvPicPr>
          <p:cNvPr id="35" name="Рисунок 34"/>
          <p:cNvPicPr>
            <a:picLocks noChangeAspect="1"/>
          </p:cNvPicPr>
          <p:nvPr/>
        </p:nvPicPr>
        <p:blipFill>
          <a:blip r:embed="rId4"/>
          <a:stretch>
            <a:fillRect/>
          </a:stretch>
        </p:blipFill>
        <p:spPr>
          <a:xfrm>
            <a:off x="753056" y="4217128"/>
            <a:ext cx="307181" cy="349533"/>
          </a:xfrm>
          <a:prstGeom prst="rect">
            <a:avLst/>
          </a:prstGeom>
        </p:spPr>
      </p:pic>
      <p:pic>
        <p:nvPicPr>
          <p:cNvPr id="36" name="Рисунок 35"/>
          <p:cNvPicPr>
            <a:picLocks noChangeAspect="1"/>
          </p:cNvPicPr>
          <p:nvPr/>
        </p:nvPicPr>
        <p:blipFill>
          <a:blip r:embed="rId4"/>
          <a:stretch>
            <a:fillRect/>
          </a:stretch>
        </p:blipFill>
        <p:spPr>
          <a:xfrm>
            <a:off x="753056" y="5110031"/>
            <a:ext cx="307181" cy="349533"/>
          </a:xfrm>
          <a:prstGeom prst="rect">
            <a:avLst/>
          </a:prstGeom>
        </p:spPr>
      </p:pic>
    </p:spTree>
    <p:extLst>
      <p:ext uri="{BB962C8B-B14F-4D97-AF65-F5344CB8AC3E}">
        <p14:creationId xmlns:p14="http://schemas.microsoft.com/office/powerpoint/2010/main" val="3259170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176379"/>
            <a:ext cx="8039100" cy="1042945"/>
          </a:xfrm>
        </p:spPr>
        <p:txBody>
          <a:bodyPr>
            <a:normAutofit/>
          </a:bodyPr>
          <a:lstStyle/>
          <a:p>
            <a:r>
              <a:rPr lang="en-US" sz="2400" b="1" dirty="0" smtClean="0">
                <a:latin typeface="Exo 2" panose="00000500000000000000" pitchFamily="2" charset="-52"/>
              </a:rPr>
              <a:t>INDEPENDENT EXPERT ON SEXUAL ORIENTATION AND GENDER IDENTITY — VIKTOR MADRIGAL-BORLOZ</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171575" y="2463643"/>
            <a:ext cx="6219825" cy="36704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spcBef>
                <a:spcPts val="600"/>
              </a:spcBef>
              <a:buNone/>
              <a:defRPr sz="2300">
                <a:uFill>
                  <a:solidFill>
                    <a:srgbClr val="000000"/>
                  </a:solidFill>
                </a:uFill>
                <a:latin typeface="Helvetica"/>
                <a:ea typeface="Helvetica"/>
                <a:cs typeface="Helvetica"/>
                <a:sym typeface="Helvetica"/>
              </a:defRPr>
            </a:pPr>
            <a:r>
              <a:rPr lang="en-US" sz="1500" dirty="0">
                <a:latin typeface="Exo 2" panose="00000500000000000000" pitchFamily="2" charset="-52"/>
              </a:rPr>
              <a:t>Assesses the implementation of existing international human rights treaties in relation to overcoming violence and discrimination against people based on their sexual orientation and gender identity, while identifying best practices and gaps;</a:t>
            </a:r>
          </a:p>
          <a:p>
            <a:pPr marL="166687" indent="-166687" defTabSz="457200">
              <a:spcBef>
                <a:spcPts val="600"/>
              </a:spcBef>
              <a:defRPr sz="2300">
                <a:uFill>
                  <a:solidFill>
                    <a:srgbClr val="000000"/>
                  </a:solidFill>
                </a:uFill>
                <a:latin typeface="Helvetica"/>
                <a:ea typeface="Helvetica"/>
                <a:cs typeface="Helvetica"/>
                <a:sym typeface="Helvetica"/>
              </a:defRPr>
            </a:pPr>
            <a:endParaRPr lang="en-US" sz="1500" dirty="0">
              <a:latin typeface="Exo 2" panose="00000500000000000000" pitchFamily="2" charset="-52"/>
            </a:endParaRPr>
          </a:p>
          <a:p>
            <a:pPr marL="0" indent="0" defTabSz="457200">
              <a:spcBef>
                <a:spcPts val="600"/>
              </a:spcBef>
              <a:buNone/>
              <a:defRPr sz="2300">
                <a:uFill>
                  <a:solidFill>
                    <a:srgbClr val="000000"/>
                  </a:solidFill>
                </a:uFill>
                <a:latin typeface="Helvetica"/>
                <a:ea typeface="Helvetica"/>
                <a:cs typeface="Helvetica"/>
                <a:sym typeface="Helvetica"/>
              </a:defRPr>
            </a:pPr>
            <a:r>
              <a:rPr lang="en-US" sz="1500" dirty="0" smtClean="0">
                <a:latin typeface="Exo 2" panose="00000500000000000000" pitchFamily="2" charset="-52"/>
              </a:rPr>
              <a:t>Increases </a:t>
            </a:r>
            <a:r>
              <a:rPr lang="en-US" sz="1500" dirty="0">
                <a:latin typeface="Exo 2" panose="00000500000000000000" pitchFamily="2" charset="-52"/>
              </a:rPr>
              <a:t>awareness about violence and discrimination against people based on their sexual orientation and gender identity, and addresses root causes of violence and discrimination;</a:t>
            </a:r>
          </a:p>
          <a:p>
            <a:pPr marL="166687" indent="-166687" defTabSz="457200">
              <a:spcBef>
                <a:spcPts val="600"/>
              </a:spcBef>
              <a:defRPr sz="2300">
                <a:uFill>
                  <a:solidFill>
                    <a:srgbClr val="000000"/>
                  </a:solidFill>
                </a:uFill>
                <a:latin typeface="Helvetica"/>
                <a:ea typeface="Helvetica"/>
                <a:cs typeface="Helvetica"/>
                <a:sym typeface="Helvetica"/>
              </a:defRPr>
            </a:pPr>
            <a:endParaRPr lang="en-US" sz="1500" dirty="0">
              <a:latin typeface="Exo 2" panose="00000500000000000000" pitchFamily="2" charset="-52"/>
            </a:endParaRPr>
          </a:p>
          <a:p>
            <a:pPr marL="0" indent="0" defTabSz="457200">
              <a:spcBef>
                <a:spcPts val="600"/>
              </a:spcBef>
              <a:buNone/>
              <a:defRPr sz="2300">
                <a:uFill>
                  <a:solidFill>
                    <a:srgbClr val="000000"/>
                  </a:solidFill>
                </a:uFill>
                <a:latin typeface="Helvetica"/>
                <a:ea typeface="Helvetica"/>
                <a:cs typeface="Helvetica"/>
                <a:sym typeface="Helvetica"/>
              </a:defRPr>
            </a:pPr>
            <a:r>
              <a:rPr lang="en-US" sz="1500" dirty="0" smtClean="0">
                <a:latin typeface="Exo 2" panose="00000500000000000000" pitchFamily="2" charset="-52"/>
              </a:rPr>
              <a:t>Engages </a:t>
            </a:r>
            <a:r>
              <a:rPr lang="en-US" sz="1500" dirty="0">
                <a:latin typeface="Exo 2" panose="00000500000000000000" pitchFamily="2" charset="-52"/>
              </a:rPr>
              <a:t>in dialogue and consults states and other relevant stakeholders, including UN agencies, programs, and funds, regional human rights mechanisms, national human rights institutions, civil society organizations, and academic institutions (not an exhaustive list, more on the webpage of the expert and in the above mentioned resolution).</a:t>
            </a:r>
            <a:endParaRPr lang="ru-RU" sz="1500" dirty="0">
              <a:latin typeface="Exo 2" panose="00000500000000000000" pitchFamily="2" charset="-52"/>
            </a:endParaRPr>
          </a:p>
        </p:txBody>
      </p:sp>
      <p:pic>
        <p:nvPicPr>
          <p:cNvPr id="3" name="Рисунок 2"/>
          <p:cNvPicPr>
            <a:picLocks noChangeAspect="1"/>
          </p:cNvPicPr>
          <p:nvPr/>
        </p:nvPicPr>
        <p:blipFill>
          <a:blip r:embed="rId4"/>
          <a:stretch>
            <a:fillRect/>
          </a:stretch>
        </p:blipFill>
        <p:spPr>
          <a:xfrm>
            <a:off x="753057" y="2451340"/>
            <a:ext cx="321469" cy="321000"/>
          </a:xfrm>
          <a:prstGeom prst="rect">
            <a:avLst/>
          </a:prstGeom>
        </p:spPr>
      </p:pic>
      <p:pic>
        <p:nvPicPr>
          <p:cNvPr id="17" name="Рисунок 16"/>
          <p:cNvPicPr>
            <a:picLocks noChangeAspect="1"/>
          </p:cNvPicPr>
          <p:nvPr/>
        </p:nvPicPr>
        <p:blipFill>
          <a:blip r:embed="rId4"/>
          <a:stretch>
            <a:fillRect/>
          </a:stretch>
        </p:blipFill>
        <p:spPr>
          <a:xfrm>
            <a:off x="753057" y="3641965"/>
            <a:ext cx="321469" cy="321000"/>
          </a:xfrm>
          <a:prstGeom prst="rect">
            <a:avLst/>
          </a:prstGeom>
        </p:spPr>
      </p:pic>
      <p:pic>
        <p:nvPicPr>
          <p:cNvPr id="18" name="Рисунок 17"/>
          <p:cNvPicPr>
            <a:picLocks noChangeAspect="1"/>
          </p:cNvPicPr>
          <p:nvPr/>
        </p:nvPicPr>
        <p:blipFill>
          <a:blip r:embed="rId4"/>
          <a:stretch>
            <a:fillRect/>
          </a:stretch>
        </p:blipFill>
        <p:spPr>
          <a:xfrm>
            <a:off x="753057" y="4605415"/>
            <a:ext cx="321469" cy="321000"/>
          </a:xfrm>
          <a:prstGeom prst="rect">
            <a:avLst/>
          </a:prstGeom>
        </p:spPr>
      </p:pic>
    </p:spTree>
    <p:extLst>
      <p:ext uri="{BB962C8B-B14F-4D97-AF65-F5344CB8AC3E}">
        <p14:creationId xmlns:p14="http://schemas.microsoft.com/office/powerpoint/2010/main" val="3081366158"/>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1105</TotalTime>
  <Words>724</Words>
  <Application>Microsoft Office PowerPoint</Application>
  <PresentationFormat>Экран (4:3)</PresentationFormat>
  <Paragraphs>55</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Exo 2</vt:lpstr>
      <vt:lpstr>Calibri Light</vt:lpstr>
      <vt:lpstr>Calibri</vt:lpstr>
      <vt:lpstr>Helvetica</vt:lpstr>
      <vt:lpstr>Тема Office</vt:lpstr>
      <vt:lpstr>UN SPECIAL PROCEDURES</vt:lpstr>
      <vt:lpstr>UPR IS:</vt:lpstr>
      <vt:lpstr>WHAT DOES UPR CONSIST OF</vt:lpstr>
      <vt:lpstr>HOW DOES UPR GO?</vt:lpstr>
      <vt:lpstr>ROLE OF NGOS AND ACTIVISTS IN THIS PROCESS</vt:lpstr>
      <vt:lpstr>UN SPECIAL PROCEDURES</vt:lpstr>
      <vt:lpstr>WHICH SPECIAL PROCEDURES CAN BE USEFUL FOR LGBT ACTIVISTS?</vt:lpstr>
      <vt:lpstr>TASKS OF SPECIAL PROCEDURES</vt:lpstr>
      <vt:lpstr>INDEPENDENT EXPERT ON SEXUAL ORIENTATION AND GENDER IDENTITY — VIKTOR MADRIGAL-BORLOZ</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 НА ЗДОРОВЬЕ И АДВОКАЦИЯ</dc:title>
  <dc:creator>Lu Za</dc:creator>
  <cp:lastModifiedBy>Lu Za</cp:lastModifiedBy>
  <cp:revision>48</cp:revision>
  <dcterms:created xsi:type="dcterms:W3CDTF">2020-02-18T13:21:22Z</dcterms:created>
  <dcterms:modified xsi:type="dcterms:W3CDTF">2020-02-23T10:35:15Z</dcterms:modified>
</cp:coreProperties>
</file>