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99AD"/>
    <a:srgbClr val="145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0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4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7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2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A2DA-BB62-4D6C-B478-B45FF78F548F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2319-491E-43E1-8224-08E98FDC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5857" y="2505075"/>
            <a:ext cx="5814017" cy="14668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  <a:latin typeface="Exo 2" panose="00000500000000000000" pitchFamily="2" charset="-52"/>
              </a:rPr>
              <a:t>TIPS FOR WRITING ALTERNATIVE REPORTS</a:t>
            </a:r>
            <a:endParaRPr lang="en-US" sz="3200" b="1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5858" y="4346709"/>
            <a:ext cx="1937342" cy="265114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PRESENTATION</a:t>
            </a:r>
            <a:r>
              <a:rPr lang="ru-RU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Exo 2" panose="00000500000000000000" pitchFamily="2" charset="-52"/>
              </a:rPr>
              <a:t>5</a:t>
            </a:r>
            <a:endParaRPr lang="en-US" sz="1600" dirty="0">
              <a:solidFill>
                <a:schemeClr val="bg1"/>
              </a:solidFill>
              <a:latin typeface="Exo 2" panose="00000500000000000000" pitchFamily="2" charset="-5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505" y="1871932"/>
            <a:ext cx="1422406" cy="40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08" y="2692976"/>
            <a:ext cx="332867" cy="332381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3163014"/>
            <a:ext cx="332867" cy="332381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3562146"/>
            <a:ext cx="332867" cy="332381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031806"/>
            <a:ext cx="332867" cy="332381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509844"/>
            <a:ext cx="332867" cy="332381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4909134"/>
            <a:ext cx="332867" cy="332381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5285335"/>
            <a:ext cx="332867" cy="33238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5670524"/>
            <a:ext cx="332867" cy="332381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6071481"/>
            <a:ext cx="332867" cy="3323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63" y="2213964"/>
            <a:ext cx="332867" cy="3323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33531"/>
            <a:ext cx="6315075" cy="84292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STAGES OF DEVELOPING ALTERNATIVE REPORTS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28" name="Объект 4"/>
          <p:cNvSpPr txBox="1">
            <a:spLocks/>
          </p:cNvSpPr>
          <p:nvPr/>
        </p:nvSpPr>
        <p:spPr>
          <a:xfrm>
            <a:off x="1133476" y="2253532"/>
            <a:ext cx="6343650" cy="4413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Exo 2" panose="00000500000000000000" pitchFamily="2" charset="-52"/>
                <a:sym typeface="Helvetica"/>
              </a:rPr>
              <a:t>Checking the calendar and deadlines for submission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Familiarizing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yourself with the state report for the current and previous periods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Familiarizing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yourself  with the reports of other NGOs from previous periods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Analyzing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information received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What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problems (violations of LGBT rights) will become the focus of our alternative report (check the Convention if in doubt</a:t>
            </a:r>
            <a:r>
              <a:rPr lang="en-US" sz="1400" dirty="0">
                <a:latin typeface="Exo 2" panose="00000500000000000000" pitchFamily="2" charset="-52"/>
              </a:rPr>
              <a:t>)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Looking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for partners (if a coalition report is being developed</a:t>
            </a:r>
            <a:r>
              <a:rPr lang="en-US" sz="1400" dirty="0">
                <a:latin typeface="Exo 2" panose="00000500000000000000" pitchFamily="2" charset="-52"/>
              </a:rPr>
              <a:t>)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Gathering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information necessary for writing the alternative report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Exo 2" panose="00000500000000000000" pitchFamily="2" charset="-52"/>
              </a:rPr>
              <a:t> </a:t>
            </a: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Writing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the alternative report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Writing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recommendations for inclusion in the alternative report </a:t>
            </a: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dirty="0">
              <a:latin typeface="Exo 2" panose="00000500000000000000" pitchFamily="2" charset="-52"/>
            </a:endParaRPr>
          </a:p>
          <a:p>
            <a:pPr marL="0" indent="0" defTabSz="452627">
              <a:spcBef>
                <a:spcPts val="0"/>
              </a:spcBef>
              <a:buSzTx/>
              <a:buNone/>
              <a:defRPr sz="2376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 smtClean="0">
                <a:latin typeface="Exo 2" panose="00000500000000000000" pitchFamily="2" charset="-52"/>
                <a:sym typeface="Helvetica"/>
              </a:rPr>
              <a:t>Submitting </a:t>
            </a:r>
            <a:r>
              <a:rPr lang="en-US" sz="1400" dirty="0">
                <a:latin typeface="Exo 2" panose="00000500000000000000" pitchFamily="2" charset="-52"/>
                <a:sym typeface="Helvetica"/>
              </a:rPr>
              <a:t>(to the treaty body) and promoting the alternative report </a:t>
            </a:r>
            <a:endParaRPr lang="en-US" sz="1400" dirty="0">
              <a:latin typeface="Exo 2" panose="00000500000000000000" pitchFamily="2" charset="-52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771815" y="215124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1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762290" y="2623101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2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770239" y="309744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3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760714" y="3497087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4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770239" y="397167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5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761006" y="444247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6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770531" y="4839980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7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760714" y="5220622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8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760714" y="5609261"/>
            <a:ext cx="257175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9</a:t>
            </a:r>
            <a:endParaRPr lang="en-US" sz="16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  <p:sp>
        <p:nvSpPr>
          <p:cNvPr id="56" name="Заголовок 1"/>
          <p:cNvSpPr txBox="1">
            <a:spLocks/>
          </p:cNvSpPr>
          <p:nvPr/>
        </p:nvSpPr>
        <p:spPr>
          <a:xfrm>
            <a:off x="718983" y="6006384"/>
            <a:ext cx="413180" cy="442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b="1" dirty="0" smtClean="0">
                <a:solidFill>
                  <a:srgbClr val="8D99AD"/>
                </a:solidFill>
                <a:latin typeface="Exo 2" panose="00000500000000000000" pitchFamily="2" charset="-52"/>
              </a:rPr>
              <a:t>10</a:t>
            </a:r>
            <a:endParaRPr lang="en-US" sz="1500" b="1" dirty="0">
              <a:solidFill>
                <a:srgbClr val="8D99AD"/>
              </a:solidFill>
              <a:latin typeface="Exo 2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1417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1404980"/>
            <a:ext cx="4610101" cy="83339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FIRST STEP</a:t>
            </a:r>
            <a:endParaRPr lang="ru-RU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49" y="3124200"/>
            <a:ext cx="5876926" cy="1628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Exo 2" panose="00000500000000000000" pitchFamily="2" charset="-52"/>
              </a:rPr>
              <a:t>Conduct desk research and study all documents that were written before you </a:t>
            </a:r>
            <a:r>
              <a:rPr lang="en-US" sz="2000" dirty="0" smtClean="0">
                <a:latin typeface="Exo 2" panose="00000500000000000000" pitchFamily="2" charset="-52"/>
              </a:rPr>
              <a:t>— </a:t>
            </a:r>
            <a:r>
              <a:rPr lang="en-US" sz="2000" dirty="0">
                <a:latin typeface="Exo 2" panose="00000500000000000000" pitchFamily="2" charset="-52"/>
              </a:rPr>
              <a:t>previous state reports, alternative reports of colleagues from other NGOs, and lists of recommendations your country received from treaty bodies and/or UPR</a:t>
            </a:r>
          </a:p>
        </p:txBody>
      </p:sp>
    </p:spTree>
    <p:extLst>
      <p:ext uri="{BB962C8B-B14F-4D97-AF65-F5344CB8AC3E}">
        <p14:creationId xmlns:p14="http://schemas.microsoft.com/office/powerpoint/2010/main" val="32332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5848350" cy="757195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SECOND STEP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628650" y="2465803"/>
            <a:ext cx="6657975" cy="4373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43484">
              <a:spcBef>
                <a:spcPts val="0"/>
              </a:spcBef>
              <a:buSzTx/>
              <a:buNone/>
              <a:defRPr sz="2871"/>
            </a:pPr>
            <a:r>
              <a:rPr lang="en-US" sz="1800" dirty="0">
                <a:latin typeface="Exo 2" panose="00000500000000000000" pitchFamily="2" charset="-52"/>
              </a:rPr>
              <a:t>Analyze data received and gather all data into three clusters:</a:t>
            </a:r>
            <a:endParaRPr lang="ru-RU" sz="1800" dirty="0">
              <a:latin typeface="Exo 2" panose="00000500000000000000" pitchFamily="2" charset="-52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1276932" y="3369288"/>
            <a:ext cx="5915025" cy="2298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Information provided by the </a:t>
            </a:r>
            <a:r>
              <a:rPr lang="en-US" sz="1800" dirty="0" smtClean="0">
                <a:latin typeface="Exo 2" panose="00000500000000000000" pitchFamily="2" charset="-52"/>
              </a:rPr>
              <a:t>state</a:t>
            </a: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1800" dirty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Description of problems that LGBT people face (from your point of view</a:t>
            </a:r>
            <a:r>
              <a:rPr lang="en-US" sz="1800" dirty="0" smtClean="0">
                <a:latin typeface="Exo 2" panose="00000500000000000000" pitchFamily="2" charset="-52"/>
              </a:rPr>
              <a:t>)</a:t>
            </a: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1800" dirty="0">
              <a:latin typeface="Exo 2" panose="00000500000000000000" pitchFamily="2" charset="-52"/>
            </a:endParaRPr>
          </a:p>
          <a:p>
            <a:pPr marL="0" indent="0"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Analysis of changes since the last reporting period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26654"/>
            <a:ext cx="408993" cy="3993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090435"/>
            <a:ext cx="408993" cy="3993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068852"/>
            <a:ext cx="408993" cy="39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6705600" cy="106082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THIRD STEP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5" y="2743200"/>
            <a:ext cx="5943600" cy="34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Pick examples to illustrate your </a:t>
            </a:r>
            <a:r>
              <a:rPr lang="en-US" sz="1800" dirty="0" smtClean="0">
                <a:latin typeface="Exo 2" panose="00000500000000000000" pitchFamily="2" charset="-52"/>
              </a:rPr>
              <a:t>information</a:t>
            </a:r>
          </a:p>
          <a:p>
            <a:pPr marL="0" indent="0">
              <a:spcBef>
                <a:spcPts val="18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1800" dirty="0">
              <a:latin typeface="Exo 2" panose="00000500000000000000" pitchFamily="2" charset="-52"/>
            </a:endParaRPr>
          </a:p>
          <a:p>
            <a:pPr marL="0" indent="0">
              <a:spcBef>
                <a:spcPts val="18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After writing the whole report, make a 1-page summary of key points, add 2-3 key </a:t>
            </a:r>
            <a:r>
              <a:rPr lang="en-US" sz="1800" dirty="0" smtClean="0">
                <a:latin typeface="Exo 2" panose="00000500000000000000" pitchFamily="2" charset="-52"/>
              </a:rPr>
              <a:t>recommendations</a:t>
            </a:r>
          </a:p>
          <a:p>
            <a:pPr marL="0" indent="0">
              <a:spcBef>
                <a:spcPts val="18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1800" dirty="0">
              <a:latin typeface="Exo 2" panose="00000500000000000000" pitchFamily="2" charset="-52"/>
            </a:endParaRPr>
          </a:p>
          <a:p>
            <a:pPr marL="0" indent="0">
              <a:spcBef>
                <a:spcPts val="18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This is your package for express advocacy and for those who are too lazy to read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730594"/>
            <a:ext cx="336947" cy="336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693028"/>
            <a:ext cx="336947" cy="336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891434"/>
            <a:ext cx="336947" cy="33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404979"/>
            <a:ext cx="5010149" cy="947695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FOURTH STEP — LET’S DEVELOP RECOMMENDATIONS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81682" y="2920844"/>
            <a:ext cx="5915025" cy="2517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General </a:t>
            </a:r>
            <a:r>
              <a:rPr lang="en-US" sz="1800" dirty="0" smtClean="0">
                <a:latin typeface="Exo 2" panose="00000500000000000000" pitchFamily="2" charset="-52"/>
              </a:rPr>
              <a:t>recommendations — no </a:t>
            </a:r>
            <a:r>
              <a:rPr lang="en-US" sz="1800" dirty="0">
                <a:latin typeface="Exo 2" panose="00000500000000000000" pitchFamily="2" charset="-52"/>
              </a:rPr>
              <a:t>one understand them, including your government</a:t>
            </a:r>
          </a:p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 smtClean="0">
                <a:latin typeface="Exo 2" panose="00000500000000000000" pitchFamily="2" charset="-52"/>
              </a:rPr>
              <a:t>The </a:t>
            </a:r>
            <a:r>
              <a:rPr lang="en-US" sz="1800" dirty="0">
                <a:latin typeface="Exo 2" panose="00000500000000000000" pitchFamily="2" charset="-52"/>
              </a:rPr>
              <a:t>government is happy to receive something like </a:t>
            </a:r>
            <a:r>
              <a:rPr lang="en-US" sz="1800" dirty="0" smtClean="0">
                <a:latin typeface="Exo 2" panose="00000500000000000000" pitchFamily="2" charset="-52"/>
              </a:rPr>
              <a:t>«increase </a:t>
            </a:r>
            <a:r>
              <a:rPr lang="en-US" sz="1800" dirty="0">
                <a:latin typeface="Exo 2" panose="00000500000000000000" pitchFamily="2" charset="-52"/>
              </a:rPr>
              <a:t>the level of </a:t>
            </a:r>
            <a:r>
              <a:rPr lang="en-US" sz="1800" dirty="0" smtClean="0">
                <a:latin typeface="Exo 2" panose="00000500000000000000" pitchFamily="2" charset="-52"/>
              </a:rPr>
              <a:t>tolerance» — </a:t>
            </a:r>
            <a:r>
              <a:rPr lang="en-US" sz="1800" dirty="0">
                <a:latin typeface="Exo 2" panose="00000500000000000000" pitchFamily="2" charset="-52"/>
              </a:rPr>
              <a:t>any general information can then be reported about this</a:t>
            </a:r>
          </a:p>
          <a:p>
            <a:pPr marL="0" indent="0">
              <a:spcBef>
                <a:spcPts val="3000"/>
              </a:spcBef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 smtClean="0">
                <a:latin typeface="Exo 2" panose="00000500000000000000" pitchFamily="2" charset="-52"/>
              </a:rPr>
              <a:t>You </a:t>
            </a:r>
            <a:r>
              <a:rPr lang="en-US" sz="1800" dirty="0">
                <a:latin typeface="Exo 2" panose="00000500000000000000" pitchFamily="2" charset="-52"/>
              </a:rPr>
              <a:t>need clear and concrete recommendations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901794"/>
            <a:ext cx="336947" cy="3364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3786228"/>
            <a:ext cx="336947" cy="3364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6" y="4906830"/>
            <a:ext cx="336947" cy="33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04980"/>
            <a:ext cx="7229475" cy="84292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FIFTH STEP — BEFORE THE SESSION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171576" y="2590885"/>
            <a:ext cx="5991224" cy="3238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latin typeface="Exo 2" panose="00000500000000000000" pitchFamily="2" charset="-52"/>
              </a:rPr>
              <a:t>Publish your report after you send it to the UN</a:t>
            </a:r>
          </a:p>
          <a:p>
            <a:pPr marL="0" indent="0">
              <a:spcBef>
                <a:spcPts val="3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 smtClean="0">
                <a:latin typeface="Exo 2" panose="00000500000000000000" pitchFamily="2" charset="-52"/>
              </a:rPr>
              <a:t>Before </a:t>
            </a:r>
            <a:r>
              <a:rPr lang="en-US" sz="1800" dirty="0">
                <a:latin typeface="Exo 2" panose="00000500000000000000" pitchFamily="2" charset="-52"/>
              </a:rPr>
              <a:t>(one month) the review, gather information </a:t>
            </a:r>
            <a:r>
              <a:rPr lang="en-US" sz="1800" dirty="0" smtClean="0">
                <a:latin typeface="Exo 2" panose="00000500000000000000" pitchFamily="2" charset="-52"/>
              </a:rPr>
              <a:t>— </a:t>
            </a:r>
            <a:r>
              <a:rPr lang="en-US" sz="1800" dirty="0">
                <a:latin typeface="Exo 2" panose="00000500000000000000" pitchFamily="2" charset="-52"/>
              </a:rPr>
              <a:t>the latest news, prepare an update</a:t>
            </a:r>
          </a:p>
          <a:p>
            <a:pPr marL="0" indent="0">
              <a:spcBef>
                <a:spcPts val="3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 smtClean="0">
                <a:latin typeface="Exo 2" panose="00000500000000000000" pitchFamily="2" charset="-52"/>
              </a:rPr>
              <a:t>Before </a:t>
            </a:r>
            <a:r>
              <a:rPr lang="en-US" sz="1800" dirty="0">
                <a:latin typeface="Exo 2" panose="00000500000000000000" pitchFamily="2" charset="-52"/>
              </a:rPr>
              <a:t>the meeting itself </a:t>
            </a:r>
            <a:r>
              <a:rPr lang="en-US" sz="1800" dirty="0" smtClean="0">
                <a:latin typeface="Exo 2" panose="00000500000000000000" pitchFamily="2" charset="-52"/>
              </a:rPr>
              <a:t>— </a:t>
            </a:r>
            <a:r>
              <a:rPr lang="en-US" sz="1800" dirty="0">
                <a:latin typeface="Exo 2" panose="00000500000000000000" pitchFamily="2" charset="-52"/>
              </a:rPr>
              <a:t>send updates and new information to all diplomatic missions (less text, more numbers and meaning) </a:t>
            </a:r>
          </a:p>
          <a:p>
            <a:pPr marL="0" indent="0">
              <a:spcBef>
                <a:spcPts val="3000"/>
              </a:spcBef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 smtClean="0">
                <a:latin typeface="Exo 2" panose="00000500000000000000" pitchFamily="2" charset="-52"/>
              </a:rPr>
              <a:t>Decide </a:t>
            </a:r>
            <a:r>
              <a:rPr lang="en-US" sz="1800" dirty="0">
                <a:latin typeface="Exo 2" panose="00000500000000000000" pitchFamily="2" charset="-52"/>
              </a:rPr>
              <a:t>who is going to Geneva and what the plan is for the trip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2596994"/>
            <a:ext cx="341124" cy="3406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3331304"/>
            <a:ext cx="341124" cy="3406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4316214"/>
            <a:ext cx="341124" cy="3406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7" y="5331321"/>
            <a:ext cx="341124" cy="3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19255"/>
            <a:ext cx="7229475" cy="59527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Exo 2" panose="00000500000000000000" pitchFamily="2" charset="-52"/>
              </a:rPr>
              <a:t>ADDITIONAL TIPS</a:t>
            </a:r>
            <a:endParaRPr lang="en-US" sz="2400" b="1" dirty="0">
              <a:latin typeface="Exo 2" panose="00000500000000000000" pitchFamily="2" charset="-52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57" y="730144"/>
            <a:ext cx="1143000" cy="335267"/>
          </a:xfrm>
          <a:prstGeom prst="rect">
            <a:avLst/>
          </a:prstGeom>
        </p:spPr>
      </p:pic>
      <p:sp>
        <p:nvSpPr>
          <p:cNvPr id="8" name="Объект 4"/>
          <p:cNvSpPr txBox="1">
            <a:spLocks/>
          </p:cNvSpPr>
          <p:nvPr/>
        </p:nvSpPr>
        <p:spPr>
          <a:xfrm>
            <a:off x="1257300" y="2126892"/>
            <a:ext cx="5734050" cy="4264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latin typeface="Exo 2" panose="00000500000000000000" pitchFamily="2" charset="-52"/>
              </a:rPr>
              <a:t>Establish the structure of you report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We </a:t>
            </a:r>
            <a:r>
              <a:rPr lang="en-US" sz="1600" dirty="0">
                <a:latin typeface="Exo 2" panose="00000500000000000000" pitchFamily="2" charset="-52"/>
              </a:rPr>
              <a:t>are writing a list of problems that we want to address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Problem </a:t>
            </a:r>
            <a:r>
              <a:rPr lang="en-US" sz="1600" dirty="0">
                <a:latin typeface="Exo 2" panose="00000500000000000000" pitchFamily="2" charset="-52"/>
              </a:rPr>
              <a:t>+ case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Do </a:t>
            </a:r>
            <a:r>
              <a:rPr lang="en-US" sz="1600" dirty="0">
                <a:latin typeface="Exo 2" panose="00000500000000000000" pitchFamily="2" charset="-52"/>
              </a:rPr>
              <a:t>not repeat what others have already </a:t>
            </a:r>
            <a:r>
              <a:rPr lang="en-US" sz="1600" dirty="0" smtClean="0">
                <a:latin typeface="Exo 2" panose="00000500000000000000" pitchFamily="2" charset="-52"/>
              </a:rPr>
              <a:t>written (other </a:t>
            </a:r>
            <a:r>
              <a:rPr lang="en-US" sz="1600" dirty="0">
                <a:latin typeface="Exo 2" panose="00000500000000000000" pitchFamily="2" charset="-52"/>
              </a:rPr>
              <a:t>people’s mistakes)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Quote — </a:t>
            </a:r>
            <a:r>
              <a:rPr lang="en-US" sz="1600" dirty="0">
                <a:latin typeface="Exo 2" panose="00000500000000000000" pitchFamily="2" charset="-52"/>
              </a:rPr>
              <a:t>take everything directly from the text that can be quoted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Feel </a:t>
            </a:r>
            <a:r>
              <a:rPr lang="en-US" sz="1600" dirty="0">
                <a:latin typeface="Exo 2" panose="00000500000000000000" pitchFamily="2" charset="-52"/>
              </a:rPr>
              <a:t>free to quote yourself (cite previous analytical documents) 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Numbers </a:t>
            </a:r>
            <a:r>
              <a:rPr lang="en-US" sz="1600" dirty="0">
                <a:latin typeface="Exo 2" panose="00000500000000000000" pitchFamily="2" charset="-52"/>
              </a:rPr>
              <a:t>+ laws</a:t>
            </a:r>
          </a:p>
          <a:p>
            <a:pPr marL="0" indent="0">
              <a:lnSpc>
                <a:spcPct val="80000"/>
              </a:lnSpc>
              <a:spcBef>
                <a:spcPts val="2000"/>
              </a:spcBef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 smtClean="0">
                <a:latin typeface="Exo 2" panose="00000500000000000000" pitchFamily="2" charset="-52"/>
              </a:rPr>
              <a:t>Provide </a:t>
            </a:r>
            <a:r>
              <a:rPr lang="en-US" sz="1600" dirty="0">
                <a:latin typeface="Exo 2" panose="00000500000000000000" pitchFamily="2" charset="-52"/>
              </a:rPr>
              <a:t>your alternative report in two languages (don’t skimp on translations)</a:t>
            </a:r>
            <a:endParaRPr lang="ru-RU" sz="1600" dirty="0">
              <a:latin typeface="Exo 2" panose="00000500000000000000" pitchFamily="2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028825"/>
            <a:ext cx="421481" cy="41373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490183"/>
            <a:ext cx="421481" cy="41373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2932491"/>
            <a:ext cx="421481" cy="41373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3482596"/>
            <a:ext cx="421481" cy="41373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4128417"/>
            <a:ext cx="421481" cy="41373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4769108"/>
            <a:ext cx="421481" cy="41373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5340608"/>
            <a:ext cx="421481" cy="41373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5868624"/>
            <a:ext cx="421481" cy="41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1042</TotalTime>
  <Words>441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 Light</vt:lpstr>
      <vt:lpstr>Calibri</vt:lpstr>
      <vt:lpstr>Exo 2</vt:lpstr>
      <vt:lpstr>Helvetica</vt:lpstr>
      <vt:lpstr>Тема Office</vt:lpstr>
      <vt:lpstr>TIPS FOR WRITING ALTERNATIVE REPORTS</vt:lpstr>
      <vt:lpstr>STAGES OF DEVELOPING ALTERNATIVE REPORTS</vt:lpstr>
      <vt:lpstr>FIRST STEP</vt:lpstr>
      <vt:lpstr>SECOND STEP</vt:lpstr>
      <vt:lpstr>THIRD STEP</vt:lpstr>
      <vt:lpstr>FOURTH STEP — LET’S DEVELOP RECOMMENDATIONS</vt:lpstr>
      <vt:lpstr>FIFTH STEP — BEFORE THE SESSION</vt:lpstr>
      <vt:lpstr>ADDITIONAL TIPS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ЗДОРОВЬЕ И АДВОКАЦИЯ</dc:title>
  <dc:creator>Lu Za</dc:creator>
  <cp:lastModifiedBy>Lu Za</cp:lastModifiedBy>
  <cp:revision>43</cp:revision>
  <dcterms:created xsi:type="dcterms:W3CDTF">2020-02-18T13:21:22Z</dcterms:created>
  <dcterms:modified xsi:type="dcterms:W3CDTF">2020-02-23T10:34:22Z</dcterms:modified>
</cp:coreProperties>
</file>