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5A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147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352042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512604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463967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292400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8DA2DA-BB62-4D6C-B478-B45FF78F548F}" type="datetimeFigureOut">
              <a:rPr lang="en-US" smtClean="0"/>
              <a:t>2/23/2020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183397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8DA2DA-BB62-4D6C-B478-B45FF78F548F}" type="datetimeFigureOut">
              <a:rPr lang="en-US" smtClean="0"/>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878443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8DA2DA-BB62-4D6C-B478-B45FF78F548F}" type="datetimeFigureOut">
              <a:rPr lang="en-US" smtClean="0"/>
              <a:t>2/23/2020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346847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8DA2DA-BB62-4D6C-B478-B45FF78F548F}" type="datetimeFigureOut">
              <a:rPr lang="en-US" smtClean="0"/>
              <a:t>2/23/2020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129372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8DA2DA-BB62-4D6C-B478-B45FF78F548F}" type="datetimeFigureOut">
              <a:rPr lang="en-US" smtClean="0"/>
              <a:t>2/23/2020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355657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8DA2DA-BB62-4D6C-B478-B45FF78F548F}" type="datetimeFigureOut">
              <a:rPr lang="en-US" smtClean="0"/>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028633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8DA2DA-BB62-4D6C-B478-B45FF78F548F}" type="datetimeFigureOut">
              <a:rPr lang="en-US" smtClean="0"/>
              <a:t>2/23/2020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4207228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DA2DA-BB62-4D6C-B478-B45FF78F548F}" type="datetimeFigureOut">
              <a:rPr lang="en-US" smtClean="0"/>
              <a:t>2/23/2020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712319-491E-43E1-8224-08E98FDCF769}" type="slidenum">
              <a:rPr lang="en-US" smtClean="0"/>
              <a:t>‹#›</a:t>
            </a:fld>
            <a:endParaRPr lang="en-US"/>
          </a:p>
        </p:txBody>
      </p:sp>
    </p:spTree>
    <p:extLst>
      <p:ext uri="{BB962C8B-B14F-4D97-AF65-F5344CB8AC3E}">
        <p14:creationId xmlns:p14="http://schemas.microsoft.com/office/powerpoint/2010/main" val="38519905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Рисунок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ctrTitle"/>
          </p:nvPr>
        </p:nvSpPr>
        <p:spPr>
          <a:xfrm>
            <a:off x="1453558" y="2615824"/>
            <a:ext cx="4947242" cy="1031362"/>
          </a:xfrm>
        </p:spPr>
        <p:txBody>
          <a:bodyPr>
            <a:normAutofit/>
          </a:bodyPr>
          <a:lstStyle/>
          <a:p>
            <a:pPr algn="l"/>
            <a:r>
              <a:rPr lang="en-US" sz="3200" b="1" dirty="0" smtClean="0">
                <a:solidFill>
                  <a:schemeClr val="bg1"/>
                </a:solidFill>
                <a:latin typeface="Exo 2" panose="00000500000000000000" pitchFamily="2" charset="-52"/>
              </a:rPr>
              <a:t>UN — HISTORY, STRUCTURE AND BODIES</a:t>
            </a:r>
            <a:endParaRPr lang="en-US" sz="3200" b="1" dirty="0">
              <a:solidFill>
                <a:schemeClr val="bg1"/>
              </a:solidFill>
              <a:latin typeface="Exo 2" panose="00000500000000000000" pitchFamily="2" charset="-52"/>
            </a:endParaRPr>
          </a:p>
        </p:txBody>
      </p:sp>
      <p:sp>
        <p:nvSpPr>
          <p:cNvPr id="3" name="Подзаголовок 2"/>
          <p:cNvSpPr>
            <a:spLocks noGrp="1"/>
          </p:cNvSpPr>
          <p:nvPr>
            <p:ph type="subTitle" idx="1"/>
          </p:nvPr>
        </p:nvSpPr>
        <p:spPr>
          <a:xfrm>
            <a:off x="1453558" y="3889509"/>
            <a:ext cx="1937342" cy="265114"/>
          </a:xfrm>
        </p:spPr>
        <p:txBody>
          <a:bodyPr>
            <a:noAutofit/>
          </a:bodyPr>
          <a:lstStyle/>
          <a:p>
            <a:pPr algn="l"/>
            <a:r>
              <a:rPr lang="en-US" sz="1600" dirty="0">
                <a:solidFill>
                  <a:schemeClr val="bg1"/>
                </a:solidFill>
                <a:latin typeface="Exo 2" panose="00000500000000000000" pitchFamily="2" charset="-52"/>
              </a:rPr>
              <a:t>Presentation 2</a:t>
            </a:r>
          </a:p>
        </p:txBody>
      </p:sp>
      <p:pic>
        <p:nvPicPr>
          <p:cNvPr id="11" name="Рисунок 10"/>
          <p:cNvPicPr>
            <a:picLocks noChangeAspect="1"/>
          </p:cNvPicPr>
          <p:nvPr/>
        </p:nvPicPr>
        <p:blipFill>
          <a:blip r:embed="rId3"/>
          <a:stretch>
            <a:fillRect/>
          </a:stretch>
        </p:blipFill>
        <p:spPr>
          <a:xfrm>
            <a:off x="1535205" y="1576657"/>
            <a:ext cx="1422406" cy="408345"/>
          </a:xfrm>
          <a:prstGeom prst="rect">
            <a:avLst/>
          </a:prstGeom>
        </p:spPr>
      </p:pic>
    </p:spTree>
    <p:extLst>
      <p:ext uri="{BB962C8B-B14F-4D97-AF65-F5344CB8AC3E}">
        <p14:creationId xmlns:p14="http://schemas.microsoft.com/office/powerpoint/2010/main" val="3174696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176380"/>
            <a:ext cx="7229475" cy="595270"/>
          </a:xfrm>
        </p:spPr>
        <p:txBody>
          <a:bodyPr>
            <a:normAutofit/>
          </a:bodyPr>
          <a:lstStyle/>
          <a:p>
            <a:r>
              <a:rPr lang="en-US" sz="2400" b="1" dirty="0" smtClean="0">
                <a:latin typeface="Exo 2" panose="00000500000000000000" pitchFamily="2" charset="-52"/>
              </a:rPr>
              <a:t>LIST OF UN TREATY BODIES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171575" y="2005882"/>
            <a:ext cx="6534150" cy="43472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61518">
              <a:lnSpc>
                <a:spcPct val="100000"/>
              </a:lnSpc>
              <a:spcBef>
                <a:spcPts val="0"/>
              </a:spcBef>
              <a:buNone/>
              <a:defRPr sz="2528">
                <a:latin typeface="Helvetica"/>
                <a:ea typeface="Helvetica"/>
                <a:cs typeface="Helvetica"/>
                <a:sym typeface="Helvetica"/>
              </a:defRPr>
            </a:pPr>
            <a:r>
              <a:rPr lang="en-US" sz="1600" dirty="0">
                <a:latin typeface="Exo 2" panose="00000500000000000000" pitchFamily="2" charset="-52"/>
              </a:rPr>
              <a:t>Human Rights </a:t>
            </a:r>
            <a:r>
              <a:rPr lang="en-US" sz="1600" dirty="0" smtClean="0">
                <a:latin typeface="Exo 2" panose="00000500000000000000" pitchFamily="2" charset="-52"/>
              </a:rPr>
              <a:t>Committee</a:t>
            </a:r>
          </a:p>
          <a:p>
            <a:pPr marL="0" indent="0" defTabSz="461518">
              <a:lnSpc>
                <a:spcPct val="100000"/>
              </a:lnSpc>
              <a:spcBef>
                <a:spcPts val="0"/>
              </a:spcBef>
              <a:buNone/>
              <a:defRPr sz="2528">
                <a:latin typeface="Helvetica"/>
                <a:ea typeface="Helvetica"/>
                <a:cs typeface="Helvetica"/>
                <a:sym typeface="Helvetica"/>
              </a:defRPr>
            </a:pPr>
            <a:endParaRPr lang="en-US" sz="1600" dirty="0">
              <a:latin typeface="Exo 2" panose="00000500000000000000" pitchFamily="2" charset="-52"/>
            </a:endParaRPr>
          </a:p>
          <a:p>
            <a:pPr marL="0" indent="0" defTabSz="461518">
              <a:lnSpc>
                <a:spcPct val="100000"/>
              </a:lnSpc>
              <a:spcBef>
                <a:spcPts val="0"/>
              </a:spcBef>
              <a:buNone/>
              <a:defRPr sz="2528">
                <a:latin typeface="Helvetica"/>
                <a:ea typeface="Helvetica"/>
                <a:cs typeface="Helvetica"/>
                <a:sym typeface="Helvetica"/>
              </a:defRPr>
            </a:pPr>
            <a:r>
              <a:rPr lang="en-US" sz="1600" dirty="0">
                <a:latin typeface="Exo 2" panose="00000500000000000000" pitchFamily="2" charset="-52"/>
              </a:rPr>
              <a:t>Committee on Economic, Social and Cultural </a:t>
            </a:r>
            <a:r>
              <a:rPr lang="en-US" sz="1600" dirty="0" smtClean="0">
                <a:latin typeface="Exo 2" panose="00000500000000000000" pitchFamily="2" charset="-52"/>
              </a:rPr>
              <a:t>Rights</a:t>
            </a:r>
          </a:p>
          <a:p>
            <a:pPr marL="0" indent="0" defTabSz="461518">
              <a:lnSpc>
                <a:spcPct val="100000"/>
              </a:lnSpc>
              <a:spcBef>
                <a:spcPts val="0"/>
              </a:spcBef>
              <a:buNone/>
              <a:defRPr sz="2528">
                <a:latin typeface="Helvetica"/>
                <a:ea typeface="Helvetica"/>
                <a:cs typeface="Helvetica"/>
                <a:sym typeface="Helvetica"/>
              </a:defRPr>
            </a:pPr>
            <a:endParaRPr lang="en-US" sz="1600" dirty="0">
              <a:latin typeface="Exo 2" panose="00000500000000000000" pitchFamily="2" charset="-52"/>
            </a:endParaRPr>
          </a:p>
          <a:p>
            <a:pPr marL="0" indent="0" defTabSz="461518">
              <a:lnSpc>
                <a:spcPct val="100000"/>
              </a:lnSpc>
              <a:spcBef>
                <a:spcPts val="0"/>
              </a:spcBef>
              <a:buNone/>
              <a:defRPr sz="2528">
                <a:latin typeface="Helvetica"/>
                <a:ea typeface="Helvetica"/>
                <a:cs typeface="Helvetica"/>
                <a:sym typeface="Helvetica"/>
              </a:defRPr>
            </a:pPr>
            <a:r>
              <a:rPr lang="en-US" sz="1600" dirty="0">
                <a:latin typeface="Exo 2" panose="00000500000000000000" pitchFamily="2" charset="-52"/>
              </a:rPr>
              <a:t>Committee on the Rights of the </a:t>
            </a:r>
            <a:r>
              <a:rPr lang="en-US" sz="1600" dirty="0" smtClean="0">
                <a:latin typeface="Exo 2" panose="00000500000000000000" pitchFamily="2" charset="-52"/>
              </a:rPr>
              <a:t>Child</a:t>
            </a:r>
          </a:p>
          <a:p>
            <a:pPr marL="0" indent="0" defTabSz="461518">
              <a:lnSpc>
                <a:spcPct val="100000"/>
              </a:lnSpc>
              <a:spcBef>
                <a:spcPts val="0"/>
              </a:spcBef>
              <a:buNone/>
              <a:defRPr sz="2528">
                <a:latin typeface="Helvetica"/>
                <a:ea typeface="Helvetica"/>
                <a:cs typeface="Helvetica"/>
                <a:sym typeface="Helvetica"/>
              </a:defRPr>
            </a:pPr>
            <a:endParaRPr lang="en-US" sz="1600" dirty="0">
              <a:latin typeface="Exo 2" panose="00000500000000000000" pitchFamily="2" charset="-52"/>
            </a:endParaRPr>
          </a:p>
          <a:p>
            <a:pPr marL="0" indent="0" defTabSz="461518">
              <a:lnSpc>
                <a:spcPct val="100000"/>
              </a:lnSpc>
              <a:spcBef>
                <a:spcPts val="0"/>
              </a:spcBef>
              <a:buNone/>
              <a:defRPr sz="2528">
                <a:latin typeface="Helvetica"/>
                <a:ea typeface="Helvetica"/>
                <a:cs typeface="Helvetica"/>
                <a:sym typeface="Helvetica"/>
              </a:defRPr>
            </a:pPr>
            <a:r>
              <a:rPr lang="en-US" sz="1600" dirty="0">
                <a:latin typeface="Exo 2" panose="00000500000000000000" pitchFamily="2" charset="-52"/>
              </a:rPr>
              <a:t>Committee on the Elimination of Racial </a:t>
            </a:r>
            <a:r>
              <a:rPr lang="en-US" sz="1600" dirty="0" smtClean="0">
                <a:latin typeface="Exo 2" panose="00000500000000000000" pitchFamily="2" charset="-52"/>
              </a:rPr>
              <a:t>Discrimination</a:t>
            </a:r>
          </a:p>
          <a:p>
            <a:pPr marL="0" indent="0" defTabSz="461518">
              <a:lnSpc>
                <a:spcPct val="100000"/>
              </a:lnSpc>
              <a:spcBef>
                <a:spcPts val="0"/>
              </a:spcBef>
              <a:buNone/>
              <a:defRPr sz="2528">
                <a:latin typeface="Helvetica"/>
                <a:ea typeface="Helvetica"/>
                <a:cs typeface="Helvetica"/>
                <a:sym typeface="Helvetica"/>
              </a:defRPr>
            </a:pPr>
            <a:endParaRPr lang="en-US" sz="1600" dirty="0">
              <a:latin typeface="Exo 2" panose="00000500000000000000" pitchFamily="2" charset="-52"/>
            </a:endParaRPr>
          </a:p>
          <a:p>
            <a:pPr marL="0" indent="0" defTabSz="461518">
              <a:lnSpc>
                <a:spcPct val="100000"/>
              </a:lnSpc>
              <a:spcBef>
                <a:spcPts val="0"/>
              </a:spcBef>
              <a:buNone/>
              <a:defRPr sz="2528">
                <a:latin typeface="Helvetica"/>
                <a:ea typeface="Helvetica"/>
                <a:cs typeface="Helvetica"/>
                <a:sym typeface="Helvetica"/>
              </a:defRPr>
            </a:pPr>
            <a:r>
              <a:rPr lang="en-US" sz="1600" dirty="0">
                <a:latin typeface="Exo 2" panose="00000500000000000000" pitchFamily="2" charset="-52"/>
              </a:rPr>
              <a:t>Committee on the Elimination of Discrimination against </a:t>
            </a:r>
            <a:r>
              <a:rPr lang="en-US" sz="1600" dirty="0" smtClean="0">
                <a:latin typeface="Exo 2" panose="00000500000000000000" pitchFamily="2" charset="-52"/>
              </a:rPr>
              <a:t>Women</a:t>
            </a:r>
          </a:p>
          <a:p>
            <a:pPr marL="0" indent="0" defTabSz="461518">
              <a:lnSpc>
                <a:spcPct val="100000"/>
              </a:lnSpc>
              <a:spcBef>
                <a:spcPts val="0"/>
              </a:spcBef>
              <a:buNone/>
              <a:defRPr sz="2528">
                <a:latin typeface="Helvetica"/>
                <a:ea typeface="Helvetica"/>
                <a:cs typeface="Helvetica"/>
                <a:sym typeface="Helvetica"/>
              </a:defRPr>
            </a:pPr>
            <a:endParaRPr lang="en-US" sz="1600" dirty="0">
              <a:latin typeface="Exo 2" panose="00000500000000000000" pitchFamily="2" charset="-52"/>
            </a:endParaRPr>
          </a:p>
          <a:p>
            <a:pPr marL="0" indent="0" defTabSz="461518">
              <a:lnSpc>
                <a:spcPct val="100000"/>
              </a:lnSpc>
              <a:spcBef>
                <a:spcPts val="0"/>
              </a:spcBef>
              <a:buNone/>
              <a:defRPr sz="2528">
                <a:latin typeface="Helvetica"/>
                <a:ea typeface="Helvetica"/>
                <a:cs typeface="Helvetica"/>
                <a:sym typeface="Helvetica"/>
              </a:defRPr>
            </a:pPr>
            <a:r>
              <a:rPr lang="en-US" sz="1600" dirty="0">
                <a:latin typeface="Exo 2" panose="00000500000000000000" pitchFamily="2" charset="-52"/>
              </a:rPr>
              <a:t>Committee Against </a:t>
            </a:r>
            <a:r>
              <a:rPr lang="en-US" sz="1600" dirty="0" smtClean="0">
                <a:latin typeface="Exo 2" panose="00000500000000000000" pitchFamily="2" charset="-52"/>
              </a:rPr>
              <a:t>Torture</a:t>
            </a:r>
          </a:p>
          <a:p>
            <a:pPr marL="0" indent="0" defTabSz="461518">
              <a:lnSpc>
                <a:spcPct val="100000"/>
              </a:lnSpc>
              <a:spcBef>
                <a:spcPts val="0"/>
              </a:spcBef>
              <a:buNone/>
              <a:defRPr sz="2528">
                <a:latin typeface="Helvetica"/>
                <a:ea typeface="Helvetica"/>
                <a:cs typeface="Helvetica"/>
                <a:sym typeface="Helvetica"/>
              </a:defRPr>
            </a:pPr>
            <a:endParaRPr lang="en-US" sz="1600" dirty="0">
              <a:latin typeface="Exo 2" panose="00000500000000000000" pitchFamily="2" charset="-52"/>
            </a:endParaRPr>
          </a:p>
          <a:p>
            <a:pPr marL="0" indent="0" defTabSz="461518">
              <a:lnSpc>
                <a:spcPct val="100000"/>
              </a:lnSpc>
              <a:spcBef>
                <a:spcPts val="0"/>
              </a:spcBef>
              <a:buNone/>
              <a:defRPr sz="2528">
                <a:latin typeface="Helvetica"/>
                <a:ea typeface="Helvetica"/>
                <a:cs typeface="Helvetica"/>
                <a:sym typeface="Helvetica"/>
              </a:defRPr>
            </a:pPr>
            <a:r>
              <a:rPr lang="en-US" sz="1600" dirty="0">
                <a:latin typeface="Exo 2" panose="00000500000000000000" pitchFamily="2" charset="-52"/>
              </a:rPr>
              <a:t>Committee on Migrant </a:t>
            </a:r>
            <a:r>
              <a:rPr lang="en-US" sz="1600" dirty="0" smtClean="0">
                <a:latin typeface="Exo 2" panose="00000500000000000000" pitchFamily="2" charset="-52"/>
              </a:rPr>
              <a:t>Workers</a:t>
            </a:r>
          </a:p>
          <a:p>
            <a:pPr marL="0" indent="0" defTabSz="461518">
              <a:lnSpc>
                <a:spcPct val="100000"/>
              </a:lnSpc>
              <a:spcBef>
                <a:spcPts val="0"/>
              </a:spcBef>
              <a:buNone/>
              <a:defRPr sz="2528">
                <a:latin typeface="Helvetica"/>
                <a:ea typeface="Helvetica"/>
                <a:cs typeface="Helvetica"/>
                <a:sym typeface="Helvetica"/>
              </a:defRPr>
            </a:pPr>
            <a:endParaRPr lang="en-US" sz="1600" dirty="0">
              <a:latin typeface="Exo 2" panose="00000500000000000000" pitchFamily="2" charset="-52"/>
            </a:endParaRPr>
          </a:p>
          <a:p>
            <a:pPr marL="0" indent="0" defTabSz="461518">
              <a:lnSpc>
                <a:spcPct val="100000"/>
              </a:lnSpc>
              <a:spcBef>
                <a:spcPts val="0"/>
              </a:spcBef>
              <a:buNone/>
              <a:defRPr sz="2528">
                <a:latin typeface="Helvetica"/>
                <a:ea typeface="Helvetica"/>
                <a:cs typeface="Helvetica"/>
                <a:sym typeface="Helvetica"/>
              </a:defRPr>
            </a:pPr>
            <a:r>
              <a:rPr lang="en-US" sz="1600" dirty="0">
                <a:latin typeface="Exo 2" panose="00000500000000000000" pitchFamily="2" charset="-52"/>
              </a:rPr>
              <a:t>Committee on the Rights of Persons with </a:t>
            </a:r>
            <a:r>
              <a:rPr lang="en-US" sz="1600" dirty="0" smtClean="0">
                <a:latin typeface="Exo 2" panose="00000500000000000000" pitchFamily="2" charset="-52"/>
              </a:rPr>
              <a:t>Disabilities</a:t>
            </a:r>
          </a:p>
          <a:p>
            <a:pPr marL="0" indent="0" defTabSz="461518">
              <a:lnSpc>
                <a:spcPct val="100000"/>
              </a:lnSpc>
              <a:spcBef>
                <a:spcPts val="0"/>
              </a:spcBef>
              <a:buNone/>
              <a:defRPr sz="2528">
                <a:latin typeface="Helvetica"/>
                <a:ea typeface="Helvetica"/>
                <a:cs typeface="Helvetica"/>
                <a:sym typeface="Helvetica"/>
              </a:defRPr>
            </a:pPr>
            <a:endParaRPr lang="en-US" sz="1600" dirty="0">
              <a:latin typeface="Exo 2" panose="00000500000000000000" pitchFamily="2" charset="-52"/>
            </a:endParaRPr>
          </a:p>
          <a:p>
            <a:pPr marL="0" indent="0" defTabSz="461518">
              <a:lnSpc>
                <a:spcPct val="100000"/>
              </a:lnSpc>
              <a:spcBef>
                <a:spcPts val="0"/>
              </a:spcBef>
              <a:buNone/>
              <a:defRPr sz="2528">
                <a:latin typeface="Helvetica"/>
                <a:ea typeface="Helvetica"/>
                <a:cs typeface="Helvetica"/>
                <a:sym typeface="Helvetica"/>
              </a:defRPr>
            </a:pPr>
            <a:r>
              <a:rPr lang="en-US" sz="1600" dirty="0">
                <a:latin typeface="Exo 2" panose="00000500000000000000" pitchFamily="2" charset="-52"/>
              </a:rPr>
              <a:t>Committee on Enforced Disappearances</a:t>
            </a:r>
          </a:p>
        </p:txBody>
      </p:sp>
      <p:pic>
        <p:nvPicPr>
          <p:cNvPr id="4" name="Рисунок 3"/>
          <p:cNvPicPr>
            <a:picLocks noChangeAspect="1"/>
          </p:cNvPicPr>
          <p:nvPr/>
        </p:nvPicPr>
        <p:blipFill>
          <a:blip r:embed="rId4"/>
          <a:stretch>
            <a:fillRect/>
          </a:stretch>
        </p:blipFill>
        <p:spPr>
          <a:xfrm>
            <a:off x="753058" y="1977308"/>
            <a:ext cx="320933" cy="394418"/>
          </a:xfrm>
          <a:prstGeom prst="rect">
            <a:avLst/>
          </a:prstGeom>
        </p:spPr>
      </p:pic>
      <p:pic>
        <p:nvPicPr>
          <p:cNvPr id="33" name="Рисунок 32"/>
          <p:cNvPicPr>
            <a:picLocks noChangeAspect="1"/>
          </p:cNvPicPr>
          <p:nvPr/>
        </p:nvPicPr>
        <p:blipFill>
          <a:blip r:embed="rId4"/>
          <a:stretch>
            <a:fillRect/>
          </a:stretch>
        </p:blipFill>
        <p:spPr>
          <a:xfrm>
            <a:off x="753058" y="2477413"/>
            <a:ext cx="320933" cy="394418"/>
          </a:xfrm>
          <a:prstGeom prst="rect">
            <a:avLst/>
          </a:prstGeom>
        </p:spPr>
      </p:pic>
      <p:pic>
        <p:nvPicPr>
          <p:cNvPr id="34" name="Рисунок 33"/>
          <p:cNvPicPr>
            <a:picLocks noChangeAspect="1"/>
          </p:cNvPicPr>
          <p:nvPr/>
        </p:nvPicPr>
        <p:blipFill>
          <a:blip r:embed="rId4"/>
          <a:stretch>
            <a:fillRect/>
          </a:stretch>
        </p:blipFill>
        <p:spPr>
          <a:xfrm>
            <a:off x="753058" y="2967993"/>
            <a:ext cx="320933" cy="394418"/>
          </a:xfrm>
          <a:prstGeom prst="rect">
            <a:avLst/>
          </a:prstGeom>
        </p:spPr>
      </p:pic>
      <p:pic>
        <p:nvPicPr>
          <p:cNvPr id="35" name="Рисунок 34"/>
          <p:cNvPicPr>
            <a:picLocks noChangeAspect="1"/>
          </p:cNvPicPr>
          <p:nvPr/>
        </p:nvPicPr>
        <p:blipFill>
          <a:blip r:embed="rId4"/>
          <a:stretch>
            <a:fillRect/>
          </a:stretch>
        </p:blipFill>
        <p:spPr>
          <a:xfrm>
            <a:off x="753058" y="3447187"/>
            <a:ext cx="320933" cy="394418"/>
          </a:xfrm>
          <a:prstGeom prst="rect">
            <a:avLst/>
          </a:prstGeom>
        </p:spPr>
      </p:pic>
      <p:pic>
        <p:nvPicPr>
          <p:cNvPr id="36" name="Рисунок 35"/>
          <p:cNvPicPr>
            <a:picLocks noChangeAspect="1"/>
          </p:cNvPicPr>
          <p:nvPr/>
        </p:nvPicPr>
        <p:blipFill>
          <a:blip r:embed="rId4"/>
          <a:stretch>
            <a:fillRect/>
          </a:stretch>
        </p:blipFill>
        <p:spPr>
          <a:xfrm>
            <a:off x="753058" y="3933223"/>
            <a:ext cx="320933" cy="394418"/>
          </a:xfrm>
          <a:prstGeom prst="rect">
            <a:avLst/>
          </a:prstGeom>
        </p:spPr>
      </p:pic>
      <p:pic>
        <p:nvPicPr>
          <p:cNvPr id="37" name="Рисунок 36"/>
          <p:cNvPicPr>
            <a:picLocks noChangeAspect="1"/>
          </p:cNvPicPr>
          <p:nvPr/>
        </p:nvPicPr>
        <p:blipFill>
          <a:blip r:embed="rId4"/>
          <a:stretch>
            <a:fillRect/>
          </a:stretch>
        </p:blipFill>
        <p:spPr>
          <a:xfrm>
            <a:off x="753058" y="4424147"/>
            <a:ext cx="320933" cy="394418"/>
          </a:xfrm>
          <a:prstGeom prst="rect">
            <a:avLst/>
          </a:prstGeom>
        </p:spPr>
      </p:pic>
      <p:pic>
        <p:nvPicPr>
          <p:cNvPr id="38" name="Рисунок 37"/>
          <p:cNvPicPr>
            <a:picLocks noChangeAspect="1"/>
          </p:cNvPicPr>
          <p:nvPr/>
        </p:nvPicPr>
        <p:blipFill>
          <a:blip r:embed="rId4"/>
          <a:stretch>
            <a:fillRect/>
          </a:stretch>
        </p:blipFill>
        <p:spPr>
          <a:xfrm>
            <a:off x="753058" y="4922255"/>
            <a:ext cx="320933" cy="394418"/>
          </a:xfrm>
          <a:prstGeom prst="rect">
            <a:avLst/>
          </a:prstGeom>
        </p:spPr>
      </p:pic>
      <p:pic>
        <p:nvPicPr>
          <p:cNvPr id="39" name="Рисунок 38"/>
          <p:cNvPicPr>
            <a:picLocks noChangeAspect="1"/>
          </p:cNvPicPr>
          <p:nvPr/>
        </p:nvPicPr>
        <p:blipFill>
          <a:blip r:embed="rId4"/>
          <a:stretch>
            <a:fillRect/>
          </a:stretch>
        </p:blipFill>
        <p:spPr>
          <a:xfrm>
            <a:off x="743532" y="5394596"/>
            <a:ext cx="320933" cy="394418"/>
          </a:xfrm>
          <a:prstGeom prst="rect">
            <a:avLst/>
          </a:prstGeom>
        </p:spPr>
      </p:pic>
      <p:pic>
        <p:nvPicPr>
          <p:cNvPr id="40" name="Рисунок 39"/>
          <p:cNvPicPr>
            <a:picLocks noChangeAspect="1"/>
          </p:cNvPicPr>
          <p:nvPr/>
        </p:nvPicPr>
        <p:blipFill>
          <a:blip r:embed="rId4"/>
          <a:stretch>
            <a:fillRect/>
          </a:stretch>
        </p:blipFill>
        <p:spPr>
          <a:xfrm>
            <a:off x="743531" y="5895759"/>
            <a:ext cx="320933" cy="394418"/>
          </a:xfrm>
          <a:prstGeom prst="rect">
            <a:avLst/>
          </a:prstGeom>
        </p:spPr>
      </p:pic>
    </p:spTree>
    <p:extLst>
      <p:ext uri="{BB962C8B-B14F-4D97-AF65-F5344CB8AC3E}">
        <p14:creationId xmlns:p14="http://schemas.microsoft.com/office/powerpoint/2010/main" val="3081366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1" y="1176379"/>
            <a:ext cx="6096000" cy="4109995"/>
          </a:xfrm>
        </p:spPr>
        <p:txBody>
          <a:bodyPr>
            <a:normAutofit/>
          </a:bodyPr>
          <a:lstStyle/>
          <a:p>
            <a:r>
              <a:rPr lang="en-US" sz="2400" b="1" dirty="0" smtClean="0">
                <a:latin typeface="Exo 2" panose="00000500000000000000" pitchFamily="2" charset="-52"/>
              </a:rPr>
              <a:t>WHAT HUMAN RIGHTS ISSUES DO THESE COMMITTEE WORK ON?</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Tree>
    <p:extLst>
      <p:ext uri="{BB962C8B-B14F-4D97-AF65-F5344CB8AC3E}">
        <p14:creationId xmlns:p14="http://schemas.microsoft.com/office/powerpoint/2010/main" val="3689953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5343525" cy="596899"/>
          </a:xfrm>
        </p:spPr>
        <p:txBody>
          <a:bodyPr>
            <a:normAutofit/>
          </a:bodyPr>
          <a:lstStyle/>
          <a:p>
            <a:r>
              <a:rPr lang="en-US" sz="2400" b="1" dirty="0" smtClean="0">
                <a:latin typeface="Exo 2" panose="00000500000000000000" pitchFamily="2" charset="-52"/>
              </a:rPr>
              <a:t>HISTORY OF THE UN</a:t>
            </a:r>
            <a:endParaRPr lang="en-US" sz="2400" b="1" dirty="0">
              <a:latin typeface="Exo 2" panose="00000500000000000000" pitchFamily="2" charset="-52"/>
            </a:endParaRPr>
          </a:p>
        </p:txBody>
      </p:sp>
      <p:sp>
        <p:nvSpPr>
          <p:cNvPr id="5" name="Объект 4"/>
          <p:cNvSpPr>
            <a:spLocks noGrp="1"/>
          </p:cNvSpPr>
          <p:nvPr>
            <p:ph idx="1"/>
          </p:nvPr>
        </p:nvSpPr>
        <p:spPr>
          <a:xfrm>
            <a:off x="628651" y="2437012"/>
            <a:ext cx="5895974" cy="2658864"/>
          </a:xfrm>
        </p:spPr>
        <p:txBody>
          <a:bodyPr>
            <a:normAutofit/>
          </a:bodyPr>
          <a:lstStyle/>
          <a:p>
            <a:pPr marL="0" indent="0" defTabSz="457200">
              <a:spcBef>
                <a:spcPts val="0"/>
              </a:spcBef>
              <a:buSzTx/>
              <a:buNone/>
              <a:defRPr sz="3500">
                <a:latin typeface="Helvetica"/>
                <a:ea typeface="Helvetica"/>
                <a:cs typeface="Helvetica"/>
                <a:sym typeface="Helvetica"/>
              </a:defRPr>
            </a:pPr>
            <a:r>
              <a:rPr lang="en-US" sz="1800" dirty="0">
                <a:latin typeface="Exo 2" panose="00000500000000000000" pitchFamily="2" charset="-52"/>
              </a:rPr>
              <a:t>1 January, 1942 || The name </a:t>
            </a:r>
            <a:r>
              <a:rPr lang="en-US" sz="1800" dirty="0" smtClean="0">
                <a:latin typeface="Exo 2" panose="00000500000000000000" pitchFamily="2" charset="-52"/>
              </a:rPr>
              <a:t>«United Nations» </a:t>
            </a:r>
            <a:r>
              <a:rPr lang="en-US" sz="1800" dirty="0">
                <a:latin typeface="Exo 2" panose="00000500000000000000" pitchFamily="2" charset="-52"/>
              </a:rPr>
              <a:t>was used for the first time.</a:t>
            </a:r>
          </a:p>
          <a:p>
            <a:pPr marL="0" indent="0" defTabSz="457200">
              <a:spcBef>
                <a:spcPts val="0"/>
              </a:spcBef>
              <a:buSzTx/>
              <a:buNone/>
              <a:defRPr sz="3500">
                <a:latin typeface="Helvetica"/>
                <a:ea typeface="Helvetica"/>
                <a:cs typeface="Helvetica"/>
                <a:sym typeface="Helvetica"/>
              </a:defRPr>
            </a:pPr>
            <a:endParaRPr lang="en-US" sz="1800" dirty="0">
              <a:latin typeface="Exo 2" panose="00000500000000000000" pitchFamily="2" charset="-52"/>
            </a:endParaRPr>
          </a:p>
          <a:p>
            <a:pPr marL="0" indent="0" defTabSz="457200">
              <a:spcBef>
                <a:spcPts val="0"/>
              </a:spcBef>
              <a:buSzTx/>
              <a:buNone/>
              <a:defRPr sz="3500">
                <a:latin typeface="Helvetica"/>
                <a:ea typeface="Helvetica"/>
                <a:cs typeface="Helvetica"/>
                <a:sym typeface="Helvetica"/>
              </a:defRPr>
            </a:pPr>
            <a:r>
              <a:rPr lang="en-US" sz="1800" dirty="0">
                <a:latin typeface="Exo 2" panose="00000500000000000000" pitchFamily="2" charset="-52"/>
              </a:rPr>
              <a:t>The name </a:t>
            </a:r>
            <a:r>
              <a:rPr lang="en-US" sz="1800" dirty="0" smtClean="0">
                <a:latin typeface="Exo 2" panose="00000500000000000000" pitchFamily="2" charset="-52"/>
              </a:rPr>
              <a:t>«United Nations», </a:t>
            </a:r>
            <a:r>
              <a:rPr lang="en-US" sz="1800" dirty="0">
                <a:latin typeface="Exo 2" panose="00000500000000000000" pitchFamily="2" charset="-52"/>
              </a:rPr>
              <a:t>proposed by the President of the United States, Franklin D. Roosevelt, was first used on 1 January,1942 in the United Nations Declaration, when representatives of 26 states pledged on behalf of their governments to continue the joint struggle against the axis countries during World War II.</a:t>
            </a: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Tree>
    <p:extLst>
      <p:ext uri="{BB962C8B-B14F-4D97-AF65-F5344CB8AC3E}">
        <p14:creationId xmlns:p14="http://schemas.microsoft.com/office/powerpoint/2010/main" val="1141702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49" y="1404979"/>
            <a:ext cx="4610101" cy="1404895"/>
          </a:xfrm>
        </p:spPr>
        <p:txBody>
          <a:bodyPr>
            <a:normAutofit/>
          </a:bodyPr>
          <a:lstStyle/>
          <a:p>
            <a:r>
              <a:rPr lang="en-US" sz="2400" b="1" dirty="0" smtClean="0">
                <a:latin typeface="Exo 2" panose="00000500000000000000" pitchFamily="2" charset="-52"/>
              </a:rPr>
              <a:t>24 OCTOBER, 1945 || OFFICIAL BIRTH OF THE UN</a:t>
            </a:r>
            <a:endParaRPr lang="ru-RU"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628649" y="3357254"/>
            <a:ext cx="5743576" cy="20010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1800"/>
              </a:spcBef>
              <a:buNone/>
            </a:pPr>
            <a:r>
              <a:rPr lang="en-US" sz="2000" dirty="0">
                <a:latin typeface="Exo 2" panose="00000500000000000000" pitchFamily="2" charset="-52"/>
              </a:rPr>
              <a:t>In 1945, representatives of 50 countries gathered in San Francisco at the United Nations Conference on the creation of the international organization to develop the UN Charter. </a:t>
            </a:r>
          </a:p>
        </p:txBody>
      </p:sp>
    </p:spTree>
    <p:extLst>
      <p:ext uri="{BB962C8B-B14F-4D97-AF65-F5344CB8AC3E}">
        <p14:creationId xmlns:p14="http://schemas.microsoft.com/office/powerpoint/2010/main" val="3233209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5848350" cy="757195"/>
          </a:xfrm>
        </p:spPr>
        <p:txBody>
          <a:bodyPr>
            <a:normAutofit/>
          </a:bodyPr>
          <a:lstStyle/>
          <a:p>
            <a:r>
              <a:rPr lang="en-US" sz="2400" b="1" dirty="0" smtClean="0">
                <a:latin typeface="Exo 2" panose="00000500000000000000" pitchFamily="2" charset="-52"/>
              </a:rPr>
              <a:t>FIRST YEARS OF WORK OF THE UN</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628650" y="2465802"/>
            <a:ext cx="6657975" cy="323161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43484">
              <a:spcBef>
                <a:spcPts val="0"/>
              </a:spcBef>
              <a:buSzTx/>
              <a:buNone/>
              <a:defRPr sz="2871"/>
            </a:pPr>
            <a:r>
              <a:rPr lang="en-US" sz="1600" dirty="0">
                <a:latin typeface="Exo 2" panose="00000500000000000000" pitchFamily="2" charset="-52"/>
              </a:rPr>
              <a:t>Six main bodies were created in accordance with the UN Charter, including the General Assembly, the Security Council, the International Court of Justice, and the Economic and Social Council, all of which deal with human rights issues. </a:t>
            </a:r>
          </a:p>
          <a:p>
            <a:pPr marL="0" indent="0" defTabSz="443484">
              <a:spcBef>
                <a:spcPts val="0"/>
              </a:spcBef>
              <a:buSzTx/>
              <a:buNone/>
              <a:defRPr sz="2871"/>
            </a:pPr>
            <a:endParaRPr lang="en-US" sz="1600" dirty="0">
              <a:latin typeface="Exo 2" panose="00000500000000000000" pitchFamily="2" charset="-52"/>
            </a:endParaRPr>
          </a:p>
          <a:p>
            <a:pPr marL="0" indent="0" defTabSz="443484">
              <a:spcBef>
                <a:spcPts val="0"/>
              </a:spcBef>
              <a:buSzTx/>
              <a:buNone/>
              <a:defRPr sz="2871"/>
            </a:pPr>
            <a:r>
              <a:rPr lang="en-US" sz="1600" dirty="0">
                <a:latin typeface="Exo 2" panose="00000500000000000000" pitchFamily="2" charset="-52"/>
              </a:rPr>
              <a:t>The UN Charter gave the Economic and Social Council the power to create </a:t>
            </a:r>
            <a:r>
              <a:rPr lang="en-US" sz="1600" dirty="0" smtClean="0">
                <a:latin typeface="Exo 2" panose="00000500000000000000" pitchFamily="2" charset="-52"/>
              </a:rPr>
              <a:t>«commissions </a:t>
            </a:r>
            <a:r>
              <a:rPr lang="en-US" sz="1600" dirty="0">
                <a:latin typeface="Exo 2" panose="00000500000000000000" pitchFamily="2" charset="-52"/>
              </a:rPr>
              <a:t>on economic and social issues, as well as commissions to promote human rights</a:t>
            </a:r>
            <a:r>
              <a:rPr lang="en-US" sz="1600" dirty="0" smtClean="0">
                <a:latin typeface="Exo 2" panose="00000500000000000000" pitchFamily="2" charset="-52"/>
              </a:rPr>
              <a:t>…»</a:t>
            </a:r>
            <a:endParaRPr lang="en-US" sz="1600" dirty="0">
              <a:latin typeface="Exo 2" panose="00000500000000000000" pitchFamily="2" charset="-52"/>
            </a:endParaRPr>
          </a:p>
          <a:p>
            <a:pPr marL="0" indent="0" defTabSz="443484">
              <a:spcBef>
                <a:spcPts val="0"/>
              </a:spcBef>
              <a:buSzTx/>
              <a:buNone/>
              <a:defRPr sz="2871"/>
            </a:pPr>
            <a:endParaRPr lang="en-US" sz="1600" dirty="0">
              <a:latin typeface="Exo 2" panose="00000500000000000000" pitchFamily="2" charset="-52"/>
            </a:endParaRPr>
          </a:p>
          <a:p>
            <a:pPr marL="0" indent="0" defTabSz="443484">
              <a:spcBef>
                <a:spcPts val="0"/>
              </a:spcBef>
              <a:buSzTx/>
              <a:buNone/>
              <a:defRPr sz="2871"/>
            </a:pPr>
            <a:r>
              <a:rPr lang="en-US" sz="1600" dirty="0">
                <a:latin typeface="Exo 2" panose="00000500000000000000" pitchFamily="2" charset="-52"/>
              </a:rPr>
              <a:t>One of these commissions became the UN Human Rights Commission, which, under the chairmanship of Eleanor Roosevelt, developed the Universal Declaration of Human Rights.</a:t>
            </a:r>
            <a:endParaRPr lang="ru-RU" sz="1600" dirty="0">
              <a:latin typeface="Exo 2" panose="00000500000000000000" pitchFamily="2" charset="-52"/>
            </a:endParaRPr>
          </a:p>
        </p:txBody>
      </p:sp>
    </p:spTree>
    <p:extLst>
      <p:ext uri="{BB962C8B-B14F-4D97-AF65-F5344CB8AC3E}">
        <p14:creationId xmlns:p14="http://schemas.microsoft.com/office/powerpoint/2010/main" val="3353383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6705600" cy="1060821"/>
          </a:xfrm>
        </p:spPr>
        <p:txBody>
          <a:bodyPr>
            <a:normAutofit/>
          </a:bodyPr>
          <a:lstStyle/>
          <a:p>
            <a:r>
              <a:rPr lang="en-US" sz="2400" b="1" dirty="0" smtClean="0">
                <a:latin typeface="Exo 2" panose="00000500000000000000" pitchFamily="2" charset="-52"/>
              </a:rPr>
              <a:t>UNIVERSAL DECLARATION OF HUMAN RIGHTS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628650" y="2743200"/>
            <a:ext cx="6486525" cy="34099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spcBef>
                <a:spcPts val="0"/>
              </a:spcBef>
              <a:buSzTx/>
              <a:buNone/>
              <a:defRPr sz="3559"/>
            </a:pPr>
            <a:r>
              <a:rPr lang="en-US" sz="1800" dirty="0">
                <a:latin typeface="Exo 2" panose="00000500000000000000" pitchFamily="2" charset="-52"/>
              </a:rPr>
              <a:t>The Declaration was developed by representatives of all regions of the world, and all legislative traditions were taken into account during its development. </a:t>
            </a:r>
          </a:p>
          <a:p>
            <a:pPr marL="0" indent="0" defTabSz="457200">
              <a:spcBef>
                <a:spcPts val="0"/>
              </a:spcBef>
              <a:buSzTx/>
              <a:buNone/>
              <a:defRPr sz="3559"/>
            </a:pPr>
            <a:endParaRPr lang="en-US" sz="1800" dirty="0">
              <a:latin typeface="Exo 2" panose="00000500000000000000" pitchFamily="2" charset="-52"/>
            </a:endParaRPr>
          </a:p>
          <a:p>
            <a:pPr marL="0" indent="0" defTabSz="457200">
              <a:spcBef>
                <a:spcPts val="0"/>
              </a:spcBef>
              <a:buSzTx/>
              <a:buNone/>
              <a:defRPr sz="3559"/>
            </a:pPr>
            <a:r>
              <a:rPr lang="en-US" sz="1800" dirty="0">
                <a:latin typeface="Exo 2" panose="00000500000000000000" pitchFamily="2" charset="-52"/>
              </a:rPr>
              <a:t>Formally adopted by the United Nations on 10 December, 1948, it has become a universal human rights instrument that sets out 30 fundamental rights that underpin a democratic society.</a:t>
            </a:r>
            <a:endParaRPr lang="ru-RU" sz="1800" dirty="0">
              <a:latin typeface="Exo 2" panose="00000500000000000000" pitchFamily="2" charset="-52"/>
            </a:endParaRPr>
          </a:p>
        </p:txBody>
      </p:sp>
    </p:spTree>
    <p:extLst>
      <p:ext uri="{BB962C8B-B14F-4D97-AF65-F5344CB8AC3E}">
        <p14:creationId xmlns:p14="http://schemas.microsoft.com/office/powerpoint/2010/main" val="1732330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7229475" cy="1128670"/>
          </a:xfrm>
        </p:spPr>
        <p:txBody>
          <a:bodyPr>
            <a:normAutofit/>
          </a:bodyPr>
          <a:lstStyle/>
          <a:p>
            <a:r>
              <a:rPr lang="en-US" sz="2400" b="1" dirty="0">
                <a:latin typeface="Exo 2" panose="00000500000000000000" pitchFamily="2" charset="-52"/>
              </a:rPr>
              <a:t>https://www.youtube.com/watch?time_continue=1&amp;v=5RR4VXNX3jA&amp;feature=emb_logo</a:t>
            </a: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3057" y="2619374"/>
            <a:ext cx="5418817" cy="3047543"/>
          </a:xfrm>
          <a:prstGeom prst="rect">
            <a:avLst/>
          </a:prstGeom>
        </p:spPr>
      </p:pic>
    </p:spTree>
    <p:extLst>
      <p:ext uri="{BB962C8B-B14F-4D97-AF65-F5344CB8AC3E}">
        <p14:creationId xmlns:p14="http://schemas.microsoft.com/office/powerpoint/2010/main" val="475822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7229475" cy="842920"/>
          </a:xfrm>
        </p:spPr>
        <p:txBody>
          <a:bodyPr>
            <a:normAutofit/>
          </a:bodyPr>
          <a:lstStyle/>
          <a:p>
            <a:r>
              <a:rPr lang="en-US" sz="2400" b="1" dirty="0" smtClean="0">
                <a:latin typeface="Exo 2" panose="00000500000000000000" pitchFamily="2" charset="-52"/>
              </a:rPr>
              <a:t>UN CHARTER AND TREATY BODIES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285874" y="2758919"/>
            <a:ext cx="5915025" cy="251793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latin typeface="Exo 2" panose="00000500000000000000" pitchFamily="2" charset="-52"/>
              </a:rPr>
              <a:t>The UN Charter lists the bodies that must be created according to the UN Charter: the UN General Assembly, the UN Security Council, the Economic and Social Council, the Trusteeship Council, the UN Secretariat, the International Court of Justice, the International Criminal Tribunal, </a:t>
            </a:r>
            <a:r>
              <a:rPr lang="en-US" sz="1800" dirty="0" err="1" smtClean="0">
                <a:latin typeface="Exo 2" panose="00000500000000000000" pitchFamily="2" charset="-52"/>
              </a:rPr>
              <a:t>etc</a:t>
            </a:r>
            <a:endParaRPr lang="en-US" sz="1800" dirty="0" smtClean="0">
              <a:latin typeface="Exo 2" panose="00000500000000000000" pitchFamily="2" charset="-52"/>
            </a:endParaRPr>
          </a:p>
          <a:p>
            <a:pPr marL="0" indent="0">
              <a:buNone/>
            </a:pPr>
            <a:endParaRPr lang="en-US" sz="1800" dirty="0">
              <a:latin typeface="Exo 2" panose="00000500000000000000" pitchFamily="2" charset="-52"/>
            </a:endParaRPr>
          </a:p>
          <a:p>
            <a:pPr marL="0" indent="0">
              <a:buNone/>
            </a:pPr>
            <a:r>
              <a:rPr lang="en-US" sz="1800" dirty="0">
                <a:latin typeface="Exo 2" panose="00000500000000000000" pitchFamily="2" charset="-52"/>
              </a:rPr>
              <a:t>There are also 10 treaty bodies</a:t>
            </a:r>
          </a:p>
        </p:txBody>
      </p:sp>
      <p:pic>
        <p:nvPicPr>
          <p:cNvPr id="4" name="Рисунок 3"/>
          <p:cNvPicPr>
            <a:picLocks noChangeAspect="1"/>
          </p:cNvPicPr>
          <p:nvPr/>
        </p:nvPicPr>
        <p:blipFill>
          <a:blip r:embed="rId4"/>
          <a:stretch>
            <a:fillRect/>
          </a:stretch>
        </p:blipFill>
        <p:spPr>
          <a:xfrm>
            <a:off x="753056" y="2684233"/>
            <a:ext cx="408993" cy="417086"/>
          </a:xfrm>
          <a:prstGeom prst="rect">
            <a:avLst/>
          </a:prstGeom>
        </p:spPr>
      </p:pic>
      <p:pic>
        <p:nvPicPr>
          <p:cNvPr id="9" name="Рисунок 8"/>
          <p:cNvPicPr>
            <a:picLocks noChangeAspect="1"/>
          </p:cNvPicPr>
          <p:nvPr/>
        </p:nvPicPr>
        <p:blipFill>
          <a:blip r:embed="rId4"/>
          <a:stretch>
            <a:fillRect/>
          </a:stretch>
        </p:blipFill>
        <p:spPr>
          <a:xfrm>
            <a:off x="753056" y="4686398"/>
            <a:ext cx="408993" cy="417086"/>
          </a:xfrm>
          <a:prstGeom prst="rect">
            <a:avLst/>
          </a:prstGeom>
        </p:spPr>
      </p:pic>
    </p:spTree>
    <p:extLst>
      <p:ext uri="{BB962C8B-B14F-4D97-AF65-F5344CB8AC3E}">
        <p14:creationId xmlns:p14="http://schemas.microsoft.com/office/powerpoint/2010/main" val="3076018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7229475" cy="842920"/>
          </a:xfrm>
        </p:spPr>
        <p:txBody>
          <a:bodyPr>
            <a:normAutofit/>
          </a:bodyPr>
          <a:lstStyle/>
          <a:p>
            <a:r>
              <a:rPr lang="en-US" sz="2400" b="1" dirty="0" smtClean="0">
                <a:latin typeface="Exo 2" panose="00000500000000000000" pitchFamily="2" charset="-52"/>
              </a:rPr>
              <a:t>WHAT ARE UN TREATY BODIES?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219201" y="2844644"/>
            <a:ext cx="5991224" cy="25846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latin typeface="Exo 2" panose="00000500000000000000" pitchFamily="2" charset="-52"/>
              </a:rPr>
              <a:t>There are currently 9 UN treaties on human </a:t>
            </a:r>
            <a:r>
              <a:rPr lang="en-US" sz="1800" dirty="0" smtClean="0">
                <a:latin typeface="Exo 2" panose="00000500000000000000" pitchFamily="2" charset="-52"/>
              </a:rPr>
              <a:t>rights</a:t>
            </a:r>
          </a:p>
          <a:p>
            <a:pPr marL="0" indent="0">
              <a:buNone/>
            </a:pPr>
            <a:endParaRPr lang="en-US" sz="1800" dirty="0">
              <a:latin typeface="Exo 2" panose="00000500000000000000" pitchFamily="2" charset="-52"/>
            </a:endParaRPr>
          </a:p>
          <a:p>
            <a:pPr marL="0" indent="0">
              <a:buNone/>
            </a:pPr>
            <a:r>
              <a:rPr lang="en-US" sz="1800" dirty="0">
                <a:latin typeface="Exo 2" panose="00000500000000000000" pitchFamily="2" charset="-52"/>
              </a:rPr>
              <a:t>10 treaty bodies were created in accordance with these 9 treaties (one of the treaties has an optional protocol according to which the 10</a:t>
            </a:r>
            <a:r>
              <a:rPr lang="en-US" sz="1800" baseline="30000" dirty="0">
                <a:latin typeface="Exo 2" panose="00000500000000000000" pitchFamily="2" charset="-52"/>
              </a:rPr>
              <a:t>th</a:t>
            </a:r>
            <a:r>
              <a:rPr lang="en-US" sz="1800" dirty="0">
                <a:latin typeface="Exo 2" panose="00000500000000000000" pitchFamily="2" charset="-52"/>
              </a:rPr>
              <a:t> body was created)</a:t>
            </a:r>
          </a:p>
        </p:txBody>
      </p:sp>
      <p:pic>
        <p:nvPicPr>
          <p:cNvPr id="4" name="Рисунок 3"/>
          <p:cNvPicPr>
            <a:picLocks noChangeAspect="1"/>
          </p:cNvPicPr>
          <p:nvPr/>
        </p:nvPicPr>
        <p:blipFill>
          <a:blip r:embed="rId4"/>
          <a:stretch>
            <a:fillRect/>
          </a:stretch>
        </p:blipFill>
        <p:spPr>
          <a:xfrm>
            <a:off x="753057" y="2775360"/>
            <a:ext cx="313743" cy="414891"/>
          </a:xfrm>
          <a:prstGeom prst="rect">
            <a:avLst/>
          </a:prstGeom>
        </p:spPr>
      </p:pic>
      <p:pic>
        <p:nvPicPr>
          <p:cNvPr id="10" name="Рисунок 9"/>
          <p:cNvPicPr>
            <a:picLocks noChangeAspect="1"/>
          </p:cNvPicPr>
          <p:nvPr/>
        </p:nvPicPr>
        <p:blipFill>
          <a:blip r:embed="rId4"/>
          <a:stretch>
            <a:fillRect/>
          </a:stretch>
        </p:blipFill>
        <p:spPr>
          <a:xfrm>
            <a:off x="753057" y="3540330"/>
            <a:ext cx="313743" cy="414891"/>
          </a:xfrm>
          <a:prstGeom prst="rect">
            <a:avLst/>
          </a:prstGeom>
        </p:spPr>
      </p:pic>
    </p:spTree>
    <p:extLst>
      <p:ext uri="{BB962C8B-B14F-4D97-AF65-F5344CB8AC3E}">
        <p14:creationId xmlns:p14="http://schemas.microsoft.com/office/powerpoint/2010/main" val="213857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204955"/>
            <a:ext cx="7229475" cy="595270"/>
          </a:xfrm>
        </p:spPr>
        <p:txBody>
          <a:bodyPr>
            <a:normAutofit/>
          </a:bodyPr>
          <a:lstStyle/>
          <a:p>
            <a:r>
              <a:rPr lang="en-US" sz="2400" b="1" dirty="0" smtClean="0">
                <a:latin typeface="Exo 2" panose="00000500000000000000" pitchFamily="2" charset="-52"/>
              </a:rPr>
              <a:t>9 TREATIES AND THEIR CONTENTS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133475" y="1986832"/>
            <a:ext cx="6315075" cy="456636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a:latin typeface="Exo 2" panose="00000500000000000000" pitchFamily="2" charset="-52"/>
              </a:rPr>
              <a:t>International Covenant on Civil and Political </a:t>
            </a:r>
            <a:r>
              <a:rPr lang="en-US" sz="1400" dirty="0" smtClean="0">
                <a:latin typeface="Exo 2" panose="00000500000000000000" pitchFamily="2" charset="-52"/>
              </a:rPr>
              <a:t>Rights</a:t>
            </a: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International </a:t>
            </a:r>
            <a:r>
              <a:rPr lang="en-US" sz="1400" dirty="0">
                <a:latin typeface="Exo 2" panose="00000500000000000000" pitchFamily="2" charset="-52"/>
              </a:rPr>
              <a:t>Covenant on Economic, Social and Cultural </a:t>
            </a:r>
            <a:r>
              <a:rPr lang="en-US" sz="1400" dirty="0" smtClean="0">
                <a:latin typeface="Exo 2" panose="00000500000000000000" pitchFamily="2" charset="-52"/>
              </a:rPr>
              <a:t>Rights</a:t>
            </a: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Convention </a:t>
            </a:r>
            <a:r>
              <a:rPr lang="en-US" sz="1400" dirty="0">
                <a:latin typeface="Exo 2" panose="00000500000000000000" pitchFamily="2" charset="-52"/>
              </a:rPr>
              <a:t>on the Rights of the </a:t>
            </a:r>
            <a:r>
              <a:rPr lang="en-US" sz="1400" dirty="0" smtClean="0">
                <a:latin typeface="Exo 2" panose="00000500000000000000" pitchFamily="2" charset="-52"/>
              </a:rPr>
              <a:t>Child</a:t>
            </a:r>
          </a:p>
          <a:p>
            <a:pPr marL="0" indent="0" defTabSz="457200">
              <a:spcBef>
                <a:spcPts val="0"/>
              </a:spcBef>
              <a:buSzPct val="100000"/>
              <a:buNone/>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International </a:t>
            </a:r>
            <a:r>
              <a:rPr lang="en-US" sz="1400" dirty="0">
                <a:latin typeface="Exo 2" panose="00000500000000000000" pitchFamily="2" charset="-52"/>
              </a:rPr>
              <a:t>Convention on the Elimination of All Forms of Racial </a:t>
            </a:r>
            <a:r>
              <a:rPr lang="en-US" sz="1400" dirty="0" smtClean="0">
                <a:latin typeface="Exo 2" panose="00000500000000000000" pitchFamily="2" charset="-52"/>
              </a:rPr>
              <a:t>Discrimination</a:t>
            </a:r>
          </a:p>
          <a:p>
            <a:pPr marL="0" indent="0" defTabSz="457200">
              <a:spcBef>
                <a:spcPts val="0"/>
              </a:spcBef>
              <a:buSzPct val="100000"/>
              <a:buNone/>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Convention </a:t>
            </a:r>
            <a:r>
              <a:rPr lang="en-US" sz="1400" dirty="0">
                <a:latin typeface="Exo 2" panose="00000500000000000000" pitchFamily="2" charset="-52"/>
              </a:rPr>
              <a:t>on the Elimination of All Forms of Discrimination against </a:t>
            </a:r>
            <a:r>
              <a:rPr lang="en-US" sz="1400" dirty="0" smtClean="0">
                <a:latin typeface="Exo 2" panose="00000500000000000000" pitchFamily="2" charset="-52"/>
              </a:rPr>
              <a:t>Women</a:t>
            </a:r>
          </a:p>
          <a:p>
            <a:pPr marL="0" indent="0" defTabSz="457200">
              <a:spcBef>
                <a:spcPts val="0"/>
              </a:spcBef>
              <a:buSzPct val="100000"/>
              <a:buNone/>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Convention </a:t>
            </a:r>
            <a:r>
              <a:rPr lang="en-US" sz="1400" dirty="0">
                <a:latin typeface="Exo 2" panose="00000500000000000000" pitchFamily="2" charset="-52"/>
              </a:rPr>
              <a:t>against Torture and Other Cruel, Inhuman or Degrading Treatment or Punishment and the Optional Protocol on Detained </a:t>
            </a:r>
            <a:r>
              <a:rPr lang="en-US" sz="1400" dirty="0" smtClean="0">
                <a:latin typeface="Exo 2" panose="00000500000000000000" pitchFamily="2" charset="-52"/>
              </a:rPr>
              <a:t>People</a:t>
            </a: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International </a:t>
            </a:r>
            <a:r>
              <a:rPr lang="en-US" sz="1400" dirty="0">
                <a:latin typeface="Exo 2" panose="00000500000000000000" pitchFamily="2" charset="-52"/>
              </a:rPr>
              <a:t>Convention on the Protection of the Rights of All Migrant Workers and Members of Their </a:t>
            </a:r>
            <a:r>
              <a:rPr lang="en-US" sz="1400" dirty="0" smtClean="0">
                <a:latin typeface="Exo 2" panose="00000500000000000000" pitchFamily="2" charset="-52"/>
              </a:rPr>
              <a:t>Families</a:t>
            </a:r>
          </a:p>
          <a:p>
            <a:pPr marL="0" indent="0" defTabSz="457200">
              <a:spcBef>
                <a:spcPts val="0"/>
              </a:spcBef>
              <a:buSzPct val="100000"/>
              <a:buNone/>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Convention </a:t>
            </a:r>
            <a:r>
              <a:rPr lang="en-US" sz="1400" dirty="0">
                <a:latin typeface="Exo 2" panose="00000500000000000000" pitchFamily="2" charset="-52"/>
              </a:rPr>
              <a:t>on the Rights of Persons with </a:t>
            </a:r>
            <a:r>
              <a:rPr lang="en-US" sz="1400" dirty="0" smtClean="0">
                <a:latin typeface="Exo 2" panose="00000500000000000000" pitchFamily="2" charset="-52"/>
              </a:rPr>
              <a:t>Disabilities</a:t>
            </a: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endParaRPr lang="en-US" sz="1400" dirty="0">
              <a:latin typeface="Exo 2" panose="00000500000000000000" pitchFamily="2" charset="-52"/>
            </a:endParaRP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International </a:t>
            </a:r>
            <a:r>
              <a:rPr lang="en-US" sz="1400" dirty="0">
                <a:latin typeface="Exo 2" panose="00000500000000000000" pitchFamily="2" charset="-52"/>
              </a:rPr>
              <a:t>Convention for the Protection of All </a:t>
            </a:r>
            <a:r>
              <a:rPr lang="en-US" sz="1400" dirty="0" smtClean="0">
                <a:latin typeface="Exo 2" panose="00000500000000000000" pitchFamily="2" charset="-52"/>
              </a:rPr>
              <a:t>Persons</a:t>
            </a:r>
          </a:p>
          <a:p>
            <a:pPr marL="0" indent="0" defTabSz="457200">
              <a:spcBef>
                <a:spcPts val="0"/>
              </a:spcBef>
              <a:buSzPct val="100000"/>
              <a:buNone/>
              <a:tabLst>
                <a:tab pos="914400" algn="l"/>
                <a:tab pos="1828800" algn="l"/>
                <a:tab pos="2743200" algn="l"/>
              </a:tabLst>
              <a:defRPr sz="2500">
                <a:uFill>
                  <a:solidFill>
                    <a:srgbClr val="000000"/>
                  </a:solidFill>
                </a:uFill>
                <a:latin typeface="Helvetica"/>
                <a:ea typeface="Helvetica"/>
                <a:cs typeface="Helvetica"/>
                <a:sym typeface="Helvetica"/>
              </a:defRPr>
            </a:pPr>
            <a:r>
              <a:rPr lang="en-US" sz="1400" dirty="0" smtClean="0">
                <a:latin typeface="Exo 2" panose="00000500000000000000" pitchFamily="2" charset="-52"/>
              </a:rPr>
              <a:t>from </a:t>
            </a:r>
            <a:r>
              <a:rPr lang="en-US" sz="1400" dirty="0">
                <a:latin typeface="Exo 2" panose="00000500000000000000" pitchFamily="2" charset="-52"/>
              </a:rPr>
              <a:t>Enforced Disappearances</a:t>
            </a:r>
          </a:p>
        </p:txBody>
      </p:sp>
      <p:pic>
        <p:nvPicPr>
          <p:cNvPr id="13" name="Рисунок 12"/>
          <p:cNvPicPr>
            <a:picLocks noChangeAspect="1"/>
          </p:cNvPicPr>
          <p:nvPr/>
        </p:nvPicPr>
        <p:blipFill>
          <a:blip r:embed="rId4"/>
          <a:stretch>
            <a:fillRect/>
          </a:stretch>
        </p:blipFill>
        <p:spPr>
          <a:xfrm>
            <a:off x="748575" y="1956789"/>
            <a:ext cx="313743" cy="313285"/>
          </a:xfrm>
          <a:prstGeom prst="rect">
            <a:avLst/>
          </a:prstGeom>
        </p:spPr>
      </p:pic>
      <p:sp>
        <p:nvSpPr>
          <p:cNvPr id="15" name="Заголовок 1"/>
          <p:cNvSpPr txBox="1">
            <a:spLocks/>
          </p:cNvSpPr>
          <p:nvPr/>
        </p:nvSpPr>
        <p:spPr>
          <a:xfrm>
            <a:off x="771815" y="1885950"/>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145A76"/>
                </a:solidFill>
                <a:latin typeface="Exo 2" panose="00000500000000000000" pitchFamily="2" charset="-52"/>
              </a:rPr>
              <a:t>1</a:t>
            </a:r>
            <a:endParaRPr lang="en-US" sz="1600" b="1" dirty="0">
              <a:solidFill>
                <a:srgbClr val="145A76"/>
              </a:solidFill>
              <a:latin typeface="Exo 2" panose="00000500000000000000" pitchFamily="2" charset="-52"/>
            </a:endParaRPr>
          </a:p>
        </p:txBody>
      </p:sp>
      <p:pic>
        <p:nvPicPr>
          <p:cNvPr id="17" name="Рисунок 16"/>
          <p:cNvPicPr>
            <a:picLocks noChangeAspect="1"/>
          </p:cNvPicPr>
          <p:nvPr/>
        </p:nvPicPr>
        <p:blipFill>
          <a:blip r:embed="rId4"/>
          <a:stretch>
            <a:fillRect/>
          </a:stretch>
        </p:blipFill>
        <p:spPr>
          <a:xfrm>
            <a:off x="748575" y="2337041"/>
            <a:ext cx="313743" cy="313285"/>
          </a:xfrm>
          <a:prstGeom prst="rect">
            <a:avLst/>
          </a:prstGeom>
        </p:spPr>
      </p:pic>
      <p:sp>
        <p:nvSpPr>
          <p:cNvPr id="18" name="Заголовок 1"/>
          <p:cNvSpPr txBox="1">
            <a:spLocks/>
          </p:cNvSpPr>
          <p:nvPr/>
        </p:nvSpPr>
        <p:spPr>
          <a:xfrm>
            <a:off x="762290" y="2268770"/>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145A76"/>
                </a:solidFill>
                <a:latin typeface="Exo 2" panose="00000500000000000000" pitchFamily="2" charset="-52"/>
              </a:rPr>
              <a:t>2</a:t>
            </a:r>
            <a:endParaRPr lang="en-US" sz="1600" b="1" dirty="0">
              <a:solidFill>
                <a:srgbClr val="145A76"/>
              </a:solidFill>
              <a:latin typeface="Exo 2" panose="00000500000000000000" pitchFamily="2" charset="-52"/>
            </a:endParaRPr>
          </a:p>
        </p:txBody>
      </p:sp>
      <p:pic>
        <p:nvPicPr>
          <p:cNvPr id="19" name="Рисунок 18"/>
          <p:cNvPicPr>
            <a:picLocks noChangeAspect="1"/>
          </p:cNvPicPr>
          <p:nvPr/>
        </p:nvPicPr>
        <p:blipFill>
          <a:blip r:embed="rId4"/>
          <a:stretch>
            <a:fillRect/>
          </a:stretch>
        </p:blipFill>
        <p:spPr>
          <a:xfrm>
            <a:off x="748575" y="2734410"/>
            <a:ext cx="313743" cy="313285"/>
          </a:xfrm>
          <a:prstGeom prst="rect">
            <a:avLst/>
          </a:prstGeom>
        </p:spPr>
      </p:pic>
      <p:pic>
        <p:nvPicPr>
          <p:cNvPr id="20" name="Рисунок 19"/>
          <p:cNvPicPr>
            <a:picLocks noChangeAspect="1"/>
          </p:cNvPicPr>
          <p:nvPr/>
        </p:nvPicPr>
        <p:blipFill>
          <a:blip r:embed="rId4"/>
          <a:stretch>
            <a:fillRect/>
          </a:stretch>
        </p:blipFill>
        <p:spPr>
          <a:xfrm>
            <a:off x="748575" y="3118011"/>
            <a:ext cx="313743" cy="313285"/>
          </a:xfrm>
          <a:prstGeom prst="rect">
            <a:avLst/>
          </a:prstGeom>
        </p:spPr>
      </p:pic>
      <p:pic>
        <p:nvPicPr>
          <p:cNvPr id="21" name="Рисунок 20"/>
          <p:cNvPicPr>
            <a:picLocks noChangeAspect="1"/>
          </p:cNvPicPr>
          <p:nvPr/>
        </p:nvPicPr>
        <p:blipFill>
          <a:blip r:embed="rId4"/>
          <a:stretch>
            <a:fillRect/>
          </a:stretch>
        </p:blipFill>
        <p:spPr>
          <a:xfrm>
            <a:off x="748575" y="3699940"/>
            <a:ext cx="313743" cy="313285"/>
          </a:xfrm>
          <a:prstGeom prst="rect">
            <a:avLst/>
          </a:prstGeom>
        </p:spPr>
      </p:pic>
      <p:pic>
        <p:nvPicPr>
          <p:cNvPr id="22" name="Рисунок 21"/>
          <p:cNvPicPr>
            <a:picLocks noChangeAspect="1"/>
          </p:cNvPicPr>
          <p:nvPr/>
        </p:nvPicPr>
        <p:blipFill>
          <a:blip r:embed="rId4"/>
          <a:stretch>
            <a:fillRect/>
          </a:stretch>
        </p:blipFill>
        <p:spPr>
          <a:xfrm>
            <a:off x="748575" y="4266334"/>
            <a:ext cx="313743" cy="313285"/>
          </a:xfrm>
          <a:prstGeom prst="rect">
            <a:avLst/>
          </a:prstGeom>
        </p:spPr>
      </p:pic>
      <p:pic>
        <p:nvPicPr>
          <p:cNvPr id="23" name="Рисунок 22"/>
          <p:cNvPicPr>
            <a:picLocks noChangeAspect="1"/>
          </p:cNvPicPr>
          <p:nvPr/>
        </p:nvPicPr>
        <p:blipFill>
          <a:blip r:embed="rId4"/>
          <a:stretch>
            <a:fillRect/>
          </a:stretch>
        </p:blipFill>
        <p:spPr>
          <a:xfrm>
            <a:off x="748575" y="4835445"/>
            <a:ext cx="313743" cy="313285"/>
          </a:xfrm>
          <a:prstGeom prst="rect">
            <a:avLst/>
          </a:prstGeom>
        </p:spPr>
      </p:pic>
      <p:pic>
        <p:nvPicPr>
          <p:cNvPr id="24" name="Рисунок 23"/>
          <p:cNvPicPr>
            <a:picLocks noChangeAspect="1"/>
          </p:cNvPicPr>
          <p:nvPr/>
        </p:nvPicPr>
        <p:blipFill>
          <a:blip r:embed="rId4"/>
          <a:stretch>
            <a:fillRect/>
          </a:stretch>
        </p:blipFill>
        <p:spPr>
          <a:xfrm>
            <a:off x="748575" y="5407733"/>
            <a:ext cx="313743" cy="313285"/>
          </a:xfrm>
          <a:prstGeom prst="rect">
            <a:avLst/>
          </a:prstGeom>
        </p:spPr>
      </p:pic>
      <p:pic>
        <p:nvPicPr>
          <p:cNvPr id="25" name="Рисунок 24"/>
          <p:cNvPicPr>
            <a:picLocks noChangeAspect="1"/>
          </p:cNvPicPr>
          <p:nvPr/>
        </p:nvPicPr>
        <p:blipFill>
          <a:blip r:embed="rId4"/>
          <a:stretch>
            <a:fillRect/>
          </a:stretch>
        </p:blipFill>
        <p:spPr>
          <a:xfrm>
            <a:off x="748575" y="5794335"/>
            <a:ext cx="313743" cy="313285"/>
          </a:xfrm>
          <a:prstGeom prst="rect">
            <a:avLst/>
          </a:prstGeom>
        </p:spPr>
      </p:pic>
      <p:sp>
        <p:nvSpPr>
          <p:cNvPr id="26" name="Заголовок 1"/>
          <p:cNvSpPr txBox="1">
            <a:spLocks/>
          </p:cNvSpPr>
          <p:nvPr/>
        </p:nvSpPr>
        <p:spPr>
          <a:xfrm>
            <a:off x="762288" y="2668651"/>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145A76"/>
                </a:solidFill>
                <a:latin typeface="Exo 2" panose="00000500000000000000" pitchFamily="2" charset="-52"/>
              </a:rPr>
              <a:t>3</a:t>
            </a:r>
            <a:endParaRPr lang="en-US" sz="1600" b="1" dirty="0">
              <a:solidFill>
                <a:srgbClr val="145A76"/>
              </a:solidFill>
              <a:latin typeface="Exo 2" panose="00000500000000000000" pitchFamily="2" charset="-52"/>
            </a:endParaRPr>
          </a:p>
        </p:txBody>
      </p:sp>
      <p:sp>
        <p:nvSpPr>
          <p:cNvPr id="27" name="Заголовок 1"/>
          <p:cNvSpPr txBox="1">
            <a:spLocks/>
          </p:cNvSpPr>
          <p:nvPr/>
        </p:nvSpPr>
        <p:spPr>
          <a:xfrm>
            <a:off x="752763" y="3049248"/>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145A76"/>
                </a:solidFill>
                <a:latin typeface="Exo 2" panose="00000500000000000000" pitchFamily="2" charset="-52"/>
              </a:rPr>
              <a:t>4</a:t>
            </a:r>
            <a:endParaRPr lang="en-US" sz="1600" b="1" dirty="0">
              <a:solidFill>
                <a:srgbClr val="145A76"/>
              </a:solidFill>
              <a:latin typeface="Exo 2" panose="00000500000000000000" pitchFamily="2" charset="-52"/>
            </a:endParaRPr>
          </a:p>
        </p:txBody>
      </p:sp>
      <p:sp>
        <p:nvSpPr>
          <p:cNvPr id="28" name="Заголовок 1"/>
          <p:cNvSpPr txBox="1">
            <a:spLocks/>
          </p:cNvSpPr>
          <p:nvPr/>
        </p:nvSpPr>
        <p:spPr>
          <a:xfrm>
            <a:off x="762288" y="3635147"/>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145A76"/>
                </a:solidFill>
                <a:latin typeface="Exo 2" panose="00000500000000000000" pitchFamily="2" charset="-52"/>
              </a:rPr>
              <a:t>5</a:t>
            </a:r>
            <a:endParaRPr lang="en-US" sz="1600" b="1" dirty="0">
              <a:solidFill>
                <a:srgbClr val="145A76"/>
              </a:solidFill>
              <a:latin typeface="Exo 2" panose="00000500000000000000" pitchFamily="2" charset="-52"/>
            </a:endParaRPr>
          </a:p>
        </p:txBody>
      </p:sp>
      <p:sp>
        <p:nvSpPr>
          <p:cNvPr id="29" name="Заголовок 1"/>
          <p:cNvSpPr txBox="1">
            <a:spLocks/>
          </p:cNvSpPr>
          <p:nvPr/>
        </p:nvSpPr>
        <p:spPr>
          <a:xfrm>
            <a:off x="753055" y="4202608"/>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145A76"/>
                </a:solidFill>
                <a:latin typeface="Exo 2" panose="00000500000000000000" pitchFamily="2" charset="-52"/>
              </a:rPr>
              <a:t>6</a:t>
            </a:r>
            <a:endParaRPr lang="en-US" sz="1600" b="1" dirty="0">
              <a:solidFill>
                <a:srgbClr val="145A76"/>
              </a:solidFill>
              <a:latin typeface="Exo 2" panose="00000500000000000000" pitchFamily="2" charset="-52"/>
            </a:endParaRPr>
          </a:p>
        </p:txBody>
      </p:sp>
      <p:sp>
        <p:nvSpPr>
          <p:cNvPr id="30" name="Заголовок 1"/>
          <p:cNvSpPr txBox="1">
            <a:spLocks/>
          </p:cNvSpPr>
          <p:nvPr/>
        </p:nvSpPr>
        <p:spPr>
          <a:xfrm>
            <a:off x="762580" y="4770652"/>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145A76"/>
                </a:solidFill>
                <a:latin typeface="Exo 2" panose="00000500000000000000" pitchFamily="2" charset="-52"/>
              </a:rPr>
              <a:t>7</a:t>
            </a:r>
            <a:endParaRPr lang="en-US" sz="1600" b="1" dirty="0">
              <a:solidFill>
                <a:srgbClr val="145A76"/>
              </a:solidFill>
              <a:latin typeface="Exo 2" panose="00000500000000000000" pitchFamily="2" charset="-52"/>
            </a:endParaRPr>
          </a:p>
        </p:txBody>
      </p:sp>
      <p:sp>
        <p:nvSpPr>
          <p:cNvPr id="31" name="Заголовок 1"/>
          <p:cNvSpPr txBox="1">
            <a:spLocks/>
          </p:cNvSpPr>
          <p:nvPr/>
        </p:nvSpPr>
        <p:spPr>
          <a:xfrm>
            <a:off x="752763" y="5335747"/>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145A76"/>
                </a:solidFill>
                <a:latin typeface="Exo 2" panose="00000500000000000000" pitchFamily="2" charset="-52"/>
              </a:rPr>
              <a:t>8</a:t>
            </a:r>
            <a:endParaRPr lang="en-US" sz="1600" b="1" dirty="0">
              <a:solidFill>
                <a:srgbClr val="145A76"/>
              </a:solidFill>
              <a:latin typeface="Exo 2" panose="00000500000000000000" pitchFamily="2" charset="-52"/>
            </a:endParaRPr>
          </a:p>
        </p:txBody>
      </p:sp>
      <p:sp>
        <p:nvSpPr>
          <p:cNvPr id="32" name="Заголовок 1"/>
          <p:cNvSpPr txBox="1">
            <a:spLocks/>
          </p:cNvSpPr>
          <p:nvPr/>
        </p:nvSpPr>
        <p:spPr>
          <a:xfrm>
            <a:off x="762288" y="5722818"/>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b="1" dirty="0" smtClean="0">
                <a:solidFill>
                  <a:srgbClr val="145A76"/>
                </a:solidFill>
                <a:latin typeface="Exo 2" panose="00000500000000000000" pitchFamily="2" charset="-52"/>
              </a:rPr>
              <a:t>9</a:t>
            </a:r>
            <a:endParaRPr lang="en-US" sz="1600" b="1" dirty="0">
              <a:solidFill>
                <a:srgbClr val="145A76"/>
              </a:solidFill>
              <a:latin typeface="Exo 2" panose="00000500000000000000" pitchFamily="2" charset="-52"/>
            </a:endParaRPr>
          </a:p>
        </p:txBody>
      </p:sp>
    </p:spTree>
    <p:extLst>
      <p:ext uri="{BB962C8B-B14F-4D97-AF65-F5344CB8AC3E}">
        <p14:creationId xmlns:p14="http://schemas.microsoft.com/office/powerpoint/2010/main" val="3259170633"/>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989</TotalTime>
  <Words>589</Words>
  <Application>Microsoft Office PowerPoint</Application>
  <PresentationFormat>Экран (4:3)</PresentationFormat>
  <Paragraphs>74</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Calibri Light</vt:lpstr>
      <vt:lpstr>Calibri</vt:lpstr>
      <vt:lpstr>Exo 2</vt:lpstr>
      <vt:lpstr>Helvetica</vt:lpstr>
      <vt:lpstr>Тема Office</vt:lpstr>
      <vt:lpstr>UN — HISTORY, STRUCTURE AND BODIES</vt:lpstr>
      <vt:lpstr>HISTORY OF THE UN</vt:lpstr>
      <vt:lpstr>24 OCTOBER, 1945 || OFFICIAL BIRTH OF THE UN</vt:lpstr>
      <vt:lpstr>FIRST YEARS OF WORK OF THE UN</vt:lpstr>
      <vt:lpstr>UNIVERSAL DECLARATION OF HUMAN RIGHTS</vt:lpstr>
      <vt:lpstr>https://www.youtube.com/watch?time_continue=1&amp;v=5RR4VXNX3jA&amp;feature=emb_logo</vt:lpstr>
      <vt:lpstr>UN CHARTER AND TREATY BODIES</vt:lpstr>
      <vt:lpstr>WHAT ARE UN TREATY BODIES?</vt:lpstr>
      <vt:lpstr>9 TREATIES AND THEIR CONTENTS</vt:lpstr>
      <vt:lpstr>LIST OF UN TREATY BODIES</vt:lpstr>
      <vt:lpstr>WHAT HUMAN RIGHTS ISSUES DO THESE COMMITTEE WORK 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 НА ЗДОРОВЬЕ И АДВОКАЦИЯ</dc:title>
  <dc:creator>Lu Za</dc:creator>
  <cp:lastModifiedBy>Lu Za</cp:lastModifiedBy>
  <cp:revision>37</cp:revision>
  <dcterms:created xsi:type="dcterms:W3CDTF">2020-02-18T13:21:22Z</dcterms:created>
  <dcterms:modified xsi:type="dcterms:W3CDTF">2020-02-23T10:36:38Z</dcterms:modified>
</cp:coreProperties>
</file>