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5A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9" d="100"/>
          <a:sy n="89" d="100"/>
        </p:scale>
        <p:origin x="102" y="5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352042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512604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463967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8DA2DA-BB62-4D6C-B478-B45FF78F548F}"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2292400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8DA2DA-BB62-4D6C-B478-B45FF78F548F}"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18339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8DA2DA-BB62-4D6C-B478-B45FF78F548F}"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878443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8DA2DA-BB62-4D6C-B478-B45FF78F548F}" type="datetimeFigureOut">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346847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8DA2DA-BB62-4D6C-B478-B45FF78F548F}" type="datetimeFigureOut">
              <a:rPr lang="en-US" smtClean="0"/>
              <a:t>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129372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8DA2DA-BB62-4D6C-B478-B45FF78F548F}" type="datetimeFigureOut">
              <a:rPr lang="en-US" smtClean="0"/>
              <a:t>2/27/2020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355657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8DA2DA-BB62-4D6C-B478-B45FF78F548F}"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3028633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8DA2DA-BB62-4D6C-B478-B45FF78F548F}"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12319-491E-43E1-8224-08E98FDCF769}" type="slidenum">
              <a:rPr lang="en-US" smtClean="0"/>
              <a:t>‹#›</a:t>
            </a:fld>
            <a:endParaRPr lang="en-US"/>
          </a:p>
        </p:txBody>
      </p:sp>
    </p:spTree>
    <p:extLst>
      <p:ext uri="{BB962C8B-B14F-4D97-AF65-F5344CB8AC3E}">
        <p14:creationId xmlns:p14="http://schemas.microsoft.com/office/powerpoint/2010/main" val="4207228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DA2DA-BB62-4D6C-B478-B45FF78F548F}" type="datetimeFigureOut">
              <a:rPr lang="en-US" smtClean="0"/>
              <a:t>2/27/2020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12319-491E-43E1-8224-08E98FDCF769}" type="slidenum">
              <a:rPr lang="en-US" smtClean="0"/>
              <a:t>‹#›</a:t>
            </a:fld>
            <a:endParaRPr lang="en-US"/>
          </a:p>
        </p:txBody>
      </p:sp>
    </p:spTree>
    <p:extLst>
      <p:ext uri="{BB962C8B-B14F-4D97-AF65-F5344CB8AC3E}">
        <p14:creationId xmlns:p14="http://schemas.microsoft.com/office/powerpoint/2010/main" val="38519905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ctrTitle"/>
          </p:nvPr>
        </p:nvSpPr>
        <p:spPr>
          <a:xfrm>
            <a:off x="1015408" y="2253874"/>
            <a:ext cx="4343401" cy="1031362"/>
          </a:xfrm>
        </p:spPr>
        <p:txBody>
          <a:bodyPr>
            <a:normAutofit/>
          </a:bodyPr>
          <a:lstStyle/>
          <a:p>
            <a:pPr algn="l"/>
            <a:r>
              <a:rPr lang="en-US" sz="3200" b="1" dirty="0" smtClean="0">
                <a:solidFill>
                  <a:schemeClr val="bg1"/>
                </a:solidFill>
                <a:latin typeface="Exo 2" panose="00000500000000000000" pitchFamily="2" charset="-52"/>
              </a:rPr>
              <a:t>RIGHT TO HEALTH AND ADVOCACY</a:t>
            </a:r>
            <a:endParaRPr lang="en-US" sz="3200" b="1" dirty="0">
              <a:solidFill>
                <a:schemeClr val="bg1"/>
              </a:solidFill>
              <a:latin typeface="Exo 2" panose="00000500000000000000" pitchFamily="2" charset="-52"/>
            </a:endParaRPr>
          </a:p>
        </p:txBody>
      </p:sp>
      <p:sp>
        <p:nvSpPr>
          <p:cNvPr id="3" name="Подзаголовок 2"/>
          <p:cNvSpPr>
            <a:spLocks noGrp="1"/>
          </p:cNvSpPr>
          <p:nvPr>
            <p:ph type="subTitle" idx="1"/>
          </p:nvPr>
        </p:nvSpPr>
        <p:spPr>
          <a:xfrm>
            <a:off x="1015408" y="3784733"/>
            <a:ext cx="2356442" cy="369449"/>
          </a:xfrm>
        </p:spPr>
        <p:txBody>
          <a:bodyPr>
            <a:noAutofit/>
          </a:bodyPr>
          <a:lstStyle/>
          <a:p>
            <a:pPr algn="l"/>
            <a:r>
              <a:rPr lang="en-US" sz="1600" dirty="0" smtClean="0">
                <a:solidFill>
                  <a:schemeClr val="bg1"/>
                </a:solidFill>
                <a:latin typeface="Exo 2" panose="00000500000000000000" pitchFamily="2" charset="-52"/>
              </a:rPr>
              <a:t>PRESENTATION 1</a:t>
            </a:r>
            <a:endParaRPr lang="en-US" sz="1600" dirty="0">
              <a:solidFill>
                <a:schemeClr val="bg1"/>
              </a:solidFill>
              <a:latin typeface="Exo 2" panose="00000500000000000000" pitchFamily="2" charset="-52"/>
            </a:endParaRPr>
          </a:p>
        </p:txBody>
      </p:sp>
      <p:pic>
        <p:nvPicPr>
          <p:cNvPr id="11" name="Рисунок 10"/>
          <p:cNvPicPr>
            <a:picLocks noChangeAspect="1"/>
          </p:cNvPicPr>
          <p:nvPr/>
        </p:nvPicPr>
        <p:blipFill>
          <a:blip r:embed="rId3"/>
          <a:stretch>
            <a:fillRect/>
          </a:stretch>
        </p:blipFill>
        <p:spPr>
          <a:xfrm>
            <a:off x="1097055" y="976582"/>
            <a:ext cx="1422406" cy="408345"/>
          </a:xfrm>
          <a:prstGeom prst="rect">
            <a:avLst/>
          </a:prstGeom>
        </p:spPr>
      </p:pic>
    </p:spTree>
    <p:extLst>
      <p:ext uri="{BB962C8B-B14F-4D97-AF65-F5344CB8AC3E}">
        <p14:creationId xmlns:p14="http://schemas.microsoft.com/office/powerpoint/2010/main" val="3174696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5343525" cy="596899"/>
          </a:xfrm>
        </p:spPr>
        <p:txBody>
          <a:bodyPr>
            <a:normAutofit/>
          </a:bodyPr>
          <a:lstStyle/>
          <a:p>
            <a:r>
              <a:rPr lang="en-US" sz="2400" b="1" dirty="0" smtClean="0">
                <a:latin typeface="Exo 2" panose="00000500000000000000" pitchFamily="2" charset="-52"/>
              </a:rPr>
              <a:t>WHAT IS THE RIGHT TO HEALTH?</a:t>
            </a:r>
            <a:endParaRPr lang="en-US" sz="2400" b="1" dirty="0">
              <a:latin typeface="Exo 2" panose="00000500000000000000" pitchFamily="2" charset="-52"/>
            </a:endParaRPr>
          </a:p>
        </p:txBody>
      </p:sp>
      <p:sp>
        <p:nvSpPr>
          <p:cNvPr id="5" name="Объект 4"/>
          <p:cNvSpPr>
            <a:spLocks noGrp="1"/>
          </p:cNvSpPr>
          <p:nvPr>
            <p:ph idx="1"/>
          </p:nvPr>
        </p:nvSpPr>
        <p:spPr>
          <a:xfrm>
            <a:off x="1085851" y="2437011"/>
            <a:ext cx="6086474" cy="3201789"/>
          </a:xfrm>
        </p:spPr>
        <p:txBody>
          <a:bodyPr>
            <a:normAutofit/>
          </a:bodyPr>
          <a:lstStyle/>
          <a:p>
            <a:pPr marL="139700" indent="0" defTabSz="457200">
              <a:spcBef>
                <a:spcPts val="0"/>
              </a:spcBef>
              <a:buClr>
                <a:srgbClr val="3C4245"/>
              </a:buClr>
              <a:buNone/>
              <a:defRPr sz="3000">
                <a:latin typeface="Arial"/>
                <a:ea typeface="Arial"/>
                <a:cs typeface="Arial"/>
                <a:sym typeface="Arial"/>
              </a:defRPr>
            </a:pPr>
            <a:r>
              <a:rPr lang="en-US" sz="1800" dirty="0">
                <a:latin typeface="Exo 2" panose="00000500000000000000" pitchFamily="2" charset="-52"/>
              </a:rPr>
              <a:t>In accordance with the WHO Constitution (1946), </a:t>
            </a:r>
            <a:r>
              <a:rPr lang="en-US" sz="1800" dirty="0" smtClean="0">
                <a:latin typeface="Exo 2" panose="00000500000000000000" pitchFamily="2" charset="-52"/>
              </a:rPr>
              <a:t>«the </a:t>
            </a:r>
            <a:r>
              <a:rPr lang="en-US" sz="1800" dirty="0">
                <a:latin typeface="Exo 2" panose="00000500000000000000" pitchFamily="2" charset="-52"/>
              </a:rPr>
              <a:t>enjoyment of the highest attainable standard of health is one of the fundamental rights of every human </a:t>
            </a:r>
            <a:r>
              <a:rPr lang="en-US" sz="1800" dirty="0" smtClean="0">
                <a:latin typeface="Exo 2" panose="00000500000000000000" pitchFamily="2" charset="-52"/>
              </a:rPr>
              <a:t>being»</a:t>
            </a:r>
            <a:endParaRPr lang="en-US" sz="1800" dirty="0">
              <a:latin typeface="Exo 2" panose="00000500000000000000" pitchFamily="2" charset="-52"/>
            </a:endParaRPr>
          </a:p>
          <a:p>
            <a:pPr marL="457200" indent="-317500" defTabSz="457200">
              <a:spcBef>
                <a:spcPts val="0"/>
              </a:spcBef>
              <a:buClr>
                <a:srgbClr val="3C4245"/>
              </a:buClr>
              <a:buFont typeface="Arial"/>
              <a:defRPr sz="3000">
                <a:latin typeface="Arial"/>
                <a:ea typeface="Arial"/>
                <a:cs typeface="Arial"/>
                <a:sym typeface="Arial"/>
              </a:defRPr>
            </a:pPr>
            <a:endParaRPr lang="en-US" sz="1800" dirty="0">
              <a:latin typeface="Exo 2" panose="00000500000000000000" pitchFamily="2" charset="-52"/>
            </a:endParaRPr>
          </a:p>
          <a:p>
            <a:pPr marL="0" indent="0" defTabSz="457200">
              <a:spcBef>
                <a:spcPts val="0"/>
              </a:spcBef>
              <a:buSzTx/>
              <a:buNone/>
              <a:defRPr sz="3000">
                <a:latin typeface="Arial"/>
                <a:ea typeface="Arial"/>
                <a:cs typeface="Arial"/>
                <a:sym typeface="Arial"/>
              </a:defRPr>
            </a:pPr>
            <a:endParaRPr lang="en-US" sz="1800" dirty="0">
              <a:latin typeface="Exo 2" panose="00000500000000000000" pitchFamily="2" charset="-52"/>
            </a:endParaRPr>
          </a:p>
          <a:p>
            <a:pPr marL="139700" indent="0" defTabSz="457200">
              <a:spcBef>
                <a:spcPts val="0"/>
              </a:spcBef>
              <a:buClr>
                <a:srgbClr val="3C4245"/>
              </a:buClr>
              <a:buNone/>
              <a:defRPr sz="3000">
                <a:latin typeface="Arial"/>
                <a:ea typeface="Arial"/>
                <a:cs typeface="Arial"/>
                <a:sym typeface="Arial"/>
              </a:defRPr>
            </a:pPr>
            <a:r>
              <a:rPr lang="en-US" sz="1800" dirty="0">
                <a:latin typeface="Exo 2" panose="00000500000000000000" pitchFamily="2" charset="-52"/>
              </a:rPr>
              <a:t>Understanding health as a human right imposes a legal obligation on states to ensure access to timely, acceptable, and affordable medical care of appropriate quality, as well as to relevant determinants of health, such as safe drinking water, sanitation, food, housing, health-related information, health education, and gender equality</a:t>
            </a: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pic>
        <p:nvPicPr>
          <p:cNvPr id="3" name="Рисунок 2"/>
          <p:cNvPicPr>
            <a:picLocks noChangeAspect="1"/>
          </p:cNvPicPr>
          <p:nvPr/>
        </p:nvPicPr>
        <p:blipFill>
          <a:blip r:embed="rId4"/>
          <a:stretch>
            <a:fillRect/>
          </a:stretch>
        </p:blipFill>
        <p:spPr>
          <a:xfrm>
            <a:off x="753057" y="2417961"/>
            <a:ext cx="328613" cy="420867"/>
          </a:xfrm>
          <a:prstGeom prst="rect">
            <a:avLst/>
          </a:prstGeom>
        </p:spPr>
      </p:pic>
      <p:pic>
        <p:nvPicPr>
          <p:cNvPr id="11" name="Рисунок 10"/>
          <p:cNvPicPr>
            <a:picLocks noChangeAspect="1"/>
          </p:cNvPicPr>
          <p:nvPr/>
        </p:nvPicPr>
        <p:blipFill>
          <a:blip r:embed="rId4"/>
          <a:stretch>
            <a:fillRect/>
          </a:stretch>
        </p:blipFill>
        <p:spPr>
          <a:xfrm>
            <a:off x="753056" y="3647747"/>
            <a:ext cx="328613" cy="420867"/>
          </a:xfrm>
          <a:prstGeom prst="rect">
            <a:avLst/>
          </a:prstGeom>
        </p:spPr>
      </p:pic>
    </p:spTree>
    <p:extLst>
      <p:ext uri="{BB962C8B-B14F-4D97-AF65-F5344CB8AC3E}">
        <p14:creationId xmlns:p14="http://schemas.microsoft.com/office/powerpoint/2010/main" val="1141702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4295775" cy="596899"/>
          </a:xfrm>
        </p:spPr>
        <p:txBody>
          <a:bodyPr>
            <a:normAutofit/>
          </a:bodyPr>
          <a:lstStyle/>
          <a:p>
            <a:r>
              <a:rPr lang="en-US" sz="2400" b="1" dirty="0" smtClean="0">
                <a:latin typeface="Exo 2" panose="00000500000000000000" pitchFamily="2" charset="-52"/>
              </a:rPr>
              <a:t>RIGHT TO HEALTH</a:t>
            </a:r>
            <a:endParaRPr lang="en-US" sz="2400" b="1" dirty="0">
              <a:latin typeface="Exo 2" panose="00000500000000000000" pitchFamily="2" charset="-52"/>
            </a:endParaRPr>
          </a:p>
        </p:txBody>
      </p:sp>
      <p:sp>
        <p:nvSpPr>
          <p:cNvPr id="5" name="Объект 4"/>
          <p:cNvSpPr>
            <a:spLocks noGrp="1"/>
          </p:cNvSpPr>
          <p:nvPr>
            <p:ph idx="1"/>
          </p:nvPr>
        </p:nvSpPr>
        <p:spPr>
          <a:xfrm>
            <a:off x="628650" y="2132291"/>
            <a:ext cx="6553200" cy="591939"/>
          </a:xfrm>
        </p:spPr>
        <p:txBody>
          <a:bodyPr>
            <a:normAutofit/>
          </a:bodyPr>
          <a:lstStyle/>
          <a:p>
            <a:pPr marL="0" indent="0">
              <a:lnSpc>
                <a:spcPct val="100000"/>
              </a:lnSpc>
              <a:buNone/>
            </a:pPr>
            <a:r>
              <a:rPr lang="en-US" sz="1600" dirty="0">
                <a:latin typeface="Exo 2" panose="00000500000000000000" pitchFamily="2" charset="-52"/>
              </a:rPr>
              <a:t>The right to health, along with a number of other rights, implies both freedoms and rights:</a:t>
            </a:r>
            <a:endParaRPr lang="ru-RU" sz="1600"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126363" y="3191035"/>
            <a:ext cx="5979287" cy="24778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39700" indent="0" defTabSz="457200">
              <a:spcBef>
                <a:spcPts val="0"/>
              </a:spcBef>
              <a:buClr>
                <a:srgbClr val="3C4245"/>
              </a:buClr>
              <a:buNone/>
              <a:defRPr>
                <a:latin typeface="Arial"/>
                <a:ea typeface="Arial"/>
                <a:cs typeface="Arial"/>
                <a:sym typeface="Arial"/>
              </a:defRPr>
            </a:pPr>
            <a:r>
              <a:rPr lang="en-US" sz="1600" dirty="0">
                <a:latin typeface="Exo 2" panose="00000500000000000000" pitchFamily="50" charset="0"/>
                <a:sym typeface="Arial"/>
              </a:rPr>
              <a:t>Freedoms include the right to control ones health and body (for example, sexual and reproductive rights) and the right to not be subjected to interventions (for example, torture, medical treatment, or experimental research without consent</a:t>
            </a:r>
            <a:r>
              <a:rPr lang="en-US" sz="1600" dirty="0" smtClean="0">
                <a:latin typeface="Exo 2" panose="00000500000000000000" pitchFamily="50" charset="0"/>
                <a:sym typeface="Arial"/>
              </a:rPr>
              <a:t>)</a:t>
            </a:r>
          </a:p>
          <a:p>
            <a:pPr marL="139700" indent="0" defTabSz="457200">
              <a:spcBef>
                <a:spcPts val="0"/>
              </a:spcBef>
              <a:buClr>
                <a:srgbClr val="3C4245"/>
              </a:buClr>
              <a:buNone/>
              <a:defRPr>
                <a:latin typeface="Arial"/>
                <a:ea typeface="Arial"/>
                <a:cs typeface="Arial"/>
                <a:sym typeface="Arial"/>
              </a:defRPr>
            </a:pPr>
            <a:endParaRPr lang="en-US" sz="1600" dirty="0" smtClean="0">
              <a:latin typeface="Exo 2" panose="00000500000000000000" pitchFamily="50" charset="0"/>
            </a:endParaRPr>
          </a:p>
          <a:p>
            <a:pPr marL="139700" indent="0" defTabSz="457200">
              <a:spcBef>
                <a:spcPts val="0"/>
              </a:spcBef>
              <a:buClr>
                <a:srgbClr val="3C4245"/>
              </a:buClr>
              <a:buNone/>
              <a:defRPr>
                <a:latin typeface="Arial"/>
                <a:ea typeface="Arial"/>
                <a:cs typeface="Arial"/>
                <a:sym typeface="Arial"/>
              </a:defRPr>
            </a:pPr>
            <a:endParaRPr lang="en-US" sz="1600" dirty="0">
              <a:latin typeface="Exo 2" panose="00000500000000000000" pitchFamily="50" charset="0"/>
            </a:endParaRPr>
          </a:p>
          <a:p>
            <a:pPr marL="139700" indent="0" defTabSz="457200">
              <a:spcBef>
                <a:spcPts val="0"/>
              </a:spcBef>
              <a:buClr>
                <a:srgbClr val="3C4245"/>
              </a:buClr>
              <a:buNone/>
              <a:defRPr>
                <a:latin typeface="Arial"/>
                <a:ea typeface="Arial"/>
                <a:cs typeface="Arial"/>
                <a:sym typeface="Arial"/>
              </a:defRPr>
            </a:pPr>
            <a:r>
              <a:rPr lang="en-US" sz="1600" dirty="0">
                <a:latin typeface="Exo 2" panose="00000500000000000000" pitchFamily="50" charset="0"/>
                <a:sym typeface="Arial"/>
              </a:rPr>
              <a:t>Rights include the right to use a healthcare system that provides everyone with equal opportunities to maintain the highest attainable standard of health</a:t>
            </a:r>
          </a:p>
        </p:txBody>
      </p:sp>
      <p:pic>
        <p:nvPicPr>
          <p:cNvPr id="6" name="Рисунок 5"/>
          <p:cNvPicPr>
            <a:picLocks noChangeAspect="1"/>
          </p:cNvPicPr>
          <p:nvPr/>
        </p:nvPicPr>
        <p:blipFill>
          <a:blip r:embed="rId4"/>
          <a:stretch>
            <a:fillRect/>
          </a:stretch>
        </p:blipFill>
        <p:spPr>
          <a:xfrm>
            <a:off x="753057" y="3152935"/>
            <a:ext cx="378619" cy="378067"/>
          </a:xfrm>
          <a:prstGeom prst="rect">
            <a:avLst/>
          </a:prstGeom>
        </p:spPr>
      </p:pic>
      <p:pic>
        <p:nvPicPr>
          <p:cNvPr id="13" name="Рисунок 12"/>
          <p:cNvPicPr>
            <a:picLocks noChangeAspect="1"/>
          </p:cNvPicPr>
          <p:nvPr/>
        </p:nvPicPr>
        <p:blipFill>
          <a:blip r:embed="rId4"/>
          <a:stretch>
            <a:fillRect/>
          </a:stretch>
        </p:blipFill>
        <p:spPr>
          <a:xfrm>
            <a:off x="747743" y="4487089"/>
            <a:ext cx="378619" cy="378067"/>
          </a:xfrm>
          <a:prstGeom prst="rect">
            <a:avLst/>
          </a:prstGeom>
        </p:spPr>
      </p:pic>
    </p:spTree>
    <p:extLst>
      <p:ext uri="{BB962C8B-B14F-4D97-AF65-F5344CB8AC3E}">
        <p14:creationId xmlns:p14="http://schemas.microsoft.com/office/powerpoint/2010/main" val="3233209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Рисунок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5848350" cy="1060821"/>
          </a:xfrm>
        </p:spPr>
        <p:txBody>
          <a:bodyPr>
            <a:normAutofit/>
          </a:bodyPr>
          <a:lstStyle/>
          <a:p>
            <a:r>
              <a:rPr lang="en-US" sz="2400" b="1" dirty="0" smtClean="0">
                <a:latin typeface="Exo 2" panose="00000500000000000000" pitchFamily="2" charset="-52"/>
              </a:rPr>
              <a:t>COMPONENTS OF THE RIGHT TO HEALTH</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257300" y="2876550"/>
            <a:ext cx="6229350" cy="2820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latin typeface="Exo 2" panose="00000500000000000000" pitchFamily="2" charset="-52"/>
              </a:rPr>
              <a:t>Availability of medical institutions in the country </a:t>
            </a:r>
            <a:endParaRPr lang="en-US" sz="1800" dirty="0" smtClean="0">
              <a:latin typeface="Exo 2" panose="00000500000000000000" pitchFamily="2" charset="-52"/>
            </a:endParaRPr>
          </a:p>
          <a:p>
            <a:pPr marL="0" indent="0">
              <a:buNone/>
            </a:pPr>
            <a:endParaRPr lang="en-US" sz="1800" dirty="0">
              <a:latin typeface="Exo 2" panose="00000500000000000000" pitchFamily="2" charset="-52"/>
            </a:endParaRPr>
          </a:p>
          <a:p>
            <a:pPr marL="0" indent="0">
              <a:buNone/>
            </a:pPr>
            <a:r>
              <a:rPr lang="en-US" sz="1800" dirty="0">
                <a:latin typeface="Exo 2" panose="00000500000000000000" pitchFamily="2" charset="-52"/>
              </a:rPr>
              <a:t>Accessibility of medical services in the country (4 aspects of accessibility</a:t>
            </a:r>
            <a:r>
              <a:rPr lang="en-US" sz="1800" dirty="0" smtClean="0">
                <a:latin typeface="Exo 2" panose="00000500000000000000" pitchFamily="2" charset="-52"/>
              </a:rPr>
              <a:t>)</a:t>
            </a:r>
          </a:p>
          <a:p>
            <a:pPr marL="0" indent="0">
              <a:buNone/>
            </a:pPr>
            <a:endParaRPr lang="en-US" sz="1800" dirty="0">
              <a:latin typeface="Exo 2" panose="00000500000000000000" pitchFamily="2" charset="-52"/>
            </a:endParaRPr>
          </a:p>
          <a:p>
            <a:pPr marL="0" indent="0">
              <a:buNone/>
            </a:pPr>
            <a:r>
              <a:rPr lang="en-US" sz="1800" dirty="0">
                <a:latin typeface="Exo 2" panose="00000500000000000000" pitchFamily="2" charset="-52"/>
              </a:rPr>
              <a:t>Acceptability (medical ethics and standards) </a:t>
            </a:r>
            <a:endParaRPr lang="en-US" sz="1800" dirty="0" smtClean="0">
              <a:latin typeface="Exo 2" panose="00000500000000000000" pitchFamily="2" charset="-52"/>
            </a:endParaRPr>
          </a:p>
          <a:p>
            <a:pPr marL="0" indent="0">
              <a:buNone/>
            </a:pPr>
            <a:endParaRPr lang="en-US" sz="1800" dirty="0">
              <a:latin typeface="Exo 2" panose="00000500000000000000" pitchFamily="2" charset="-52"/>
            </a:endParaRPr>
          </a:p>
          <a:p>
            <a:pPr marL="0" indent="0">
              <a:buNone/>
            </a:pPr>
            <a:r>
              <a:rPr lang="en-US" sz="1800" dirty="0">
                <a:latin typeface="Exo 2" panose="00000500000000000000" pitchFamily="2" charset="-52"/>
              </a:rPr>
              <a:t>Quality of medical care</a:t>
            </a:r>
          </a:p>
        </p:txBody>
      </p:sp>
      <p:pic>
        <p:nvPicPr>
          <p:cNvPr id="7" name="Рисунок 6"/>
          <p:cNvPicPr>
            <a:picLocks noChangeAspect="1"/>
          </p:cNvPicPr>
          <p:nvPr/>
        </p:nvPicPr>
        <p:blipFill>
          <a:blip r:embed="rId4"/>
          <a:stretch>
            <a:fillRect/>
          </a:stretch>
        </p:blipFill>
        <p:spPr>
          <a:xfrm>
            <a:off x="753057" y="2855036"/>
            <a:ext cx="364331" cy="328133"/>
          </a:xfrm>
          <a:prstGeom prst="rect">
            <a:avLst/>
          </a:prstGeom>
        </p:spPr>
      </p:pic>
      <p:pic>
        <p:nvPicPr>
          <p:cNvPr id="17" name="Рисунок 16"/>
          <p:cNvPicPr>
            <a:picLocks noChangeAspect="1"/>
          </p:cNvPicPr>
          <p:nvPr/>
        </p:nvPicPr>
        <p:blipFill>
          <a:blip r:embed="rId4"/>
          <a:stretch>
            <a:fillRect/>
          </a:stretch>
        </p:blipFill>
        <p:spPr>
          <a:xfrm>
            <a:off x="753057" y="3610504"/>
            <a:ext cx="364331" cy="328133"/>
          </a:xfrm>
          <a:prstGeom prst="rect">
            <a:avLst/>
          </a:prstGeom>
        </p:spPr>
      </p:pic>
      <p:pic>
        <p:nvPicPr>
          <p:cNvPr id="18" name="Рисунок 17"/>
          <p:cNvPicPr>
            <a:picLocks noChangeAspect="1"/>
          </p:cNvPicPr>
          <p:nvPr/>
        </p:nvPicPr>
        <p:blipFill>
          <a:blip r:embed="rId4"/>
          <a:stretch>
            <a:fillRect/>
          </a:stretch>
        </p:blipFill>
        <p:spPr>
          <a:xfrm>
            <a:off x="753057" y="4601104"/>
            <a:ext cx="364331" cy="328133"/>
          </a:xfrm>
          <a:prstGeom prst="rect">
            <a:avLst/>
          </a:prstGeom>
        </p:spPr>
      </p:pic>
      <p:pic>
        <p:nvPicPr>
          <p:cNvPr id="19" name="Рисунок 18"/>
          <p:cNvPicPr>
            <a:picLocks noChangeAspect="1"/>
          </p:cNvPicPr>
          <p:nvPr/>
        </p:nvPicPr>
        <p:blipFill>
          <a:blip r:embed="rId4"/>
          <a:stretch>
            <a:fillRect/>
          </a:stretch>
        </p:blipFill>
        <p:spPr>
          <a:xfrm>
            <a:off x="753057" y="5339556"/>
            <a:ext cx="364331" cy="328133"/>
          </a:xfrm>
          <a:prstGeom prst="rect">
            <a:avLst/>
          </a:prstGeom>
        </p:spPr>
      </p:pic>
    </p:spTree>
    <p:extLst>
      <p:ext uri="{BB962C8B-B14F-4D97-AF65-F5344CB8AC3E}">
        <p14:creationId xmlns:p14="http://schemas.microsoft.com/office/powerpoint/2010/main" val="3353383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Рисунок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5191125" cy="1060821"/>
          </a:xfrm>
        </p:spPr>
        <p:txBody>
          <a:bodyPr>
            <a:normAutofit/>
          </a:bodyPr>
          <a:lstStyle/>
          <a:p>
            <a:r>
              <a:rPr lang="en-US" sz="2400" b="1" dirty="0" smtClean="0">
                <a:latin typeface="Exo 2" panose="00000500000000000000" pitchFamily="2" charset="-52"/>
              </a:rPr>
              <a:t>4 ASPECTS OF THE ACCESSIBILITY OF MEDICAL SERVICES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257300" y="2743200"/>
            <a:ext cx="5857875" cy="34099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latin typeface="Exo 2" panose="00000500000000000000" pitchFamily="2" charset="-52"/>
              </a:rPr>
              <a:t>Architectural accessibility </a:t>
            </a:r>
            <a:endParaRPr lang="en-US" sz="1800" dirty="0" smtClean="0">
              <a:latin typeface="Exo 2" panose="00000500000000000000" pitchFamily="2" charset="-52"/>
            </a:endParaRPr>
          </a:p>
          <a:p>
            <a:pPr marL="0" indent="0">
              <a:buNone/>
            </a:pPr>
            <a:endParaRPr lang="en-US" sz="1800" dirty="0">
              <a:latin typeface="Exo 2" panose="00000500000000000000" pitchFamily="2" charset="-52"/>
            </a:endParaRPr>
          </a:p>
          <a:p>
            <a:pPr marL="0" indent="0">
              <a:buNone/>
            </a:pPr>
            <a:r>
              <a:rPr lang="en-US" sz="1800" dirty="0">
                <a:latin typeface="Exo 2" panose="00000500000000000000" pitchFamily="2" charset="-52"/>
              </a:rPr>
              <a:t>Accessibility of </a:t>
            </a:r>
            <a:r>
              <a:rPr lang="en-US" sz="1800" dirty="0" smtClean="0">
                <a:latin typeface="Exo 2" panose="00000500000000000000" pitchFamily="2" charset="-52"/>
              </a:rPr>
              <a:t>information</a:t>
            </a:r>
          </a:p>
          <a:p>
            <a:pPr marL="0" indent="0">
              <a:buNone/>
            </a:pPr>
            <a:endParaRPr lang="en-US" sz="1800" dirty="0">
              <a:latin typeface="Exo 2" panose="00000500000000000000" pitchFamily="2" charset="-52"/>
            </a:endParaRPr>
          </a:p>
          <a:p>
            <a:pPr marL="0" indent="0">
              <a:buNone/>
            </a:pPr>
            <a:r>
              <a:rPr lang="en-US" sz="1800" dirty="0">
                <a:latin typeface="Exo 2" panose="00000500000000000000" pitchFamily="2" charset="-52"/>
              </a:rPr>
              <a:t>Economic accessibility </a:t>
            </a:r>
            <a:endParaRPr lang="en-US" sz="1800" dirty="0" smtClean="0">
              <a:latin typeface="Exo 2" panose="00000500000000000000" pitchFamily="2" charset="-52"/>
            </a:endParaRPr>
          </a:p>
          <a:p>
            <a:pPr marL="0" indent="0">
              <a:buNone/>
            </a:pPr>
            <a:endParaRPr lang="en-US" sz="1800" dirty="0">
              <a:latin typeface="Exo 2" panose="00000500000000000000" pitchFamily="2" charset="-52"/>
            </a:endParaRPr>
          </a:p>
          <a:p>
            <a:pPr marL="0" indent="0">
              <a:buNone/>
            </a:pPr>
            <a:r>
              <a:rPr lang="en-US" sz="1800" dirty="0">
                <a:latin typeface="Exo 2" panose="00000500000000000000" pitchFamily="2" charset="-52"/>
              </a:rPr>
              <a:t>Observance of the principle of non-discrimination in the provision of medical </a:t>
            </a:r>
            <a:r>
              <a:rPr lang="en-US" sz="1800" dirty="0" smtClean="0">
                <a:latin typeface="Exo 2" panose="00000500000000000000" pitchFamily="2" charset="-52"/>
              </a:rPr>
              <a:t>services — they </a:t>
            </a:r>
            <a:r>
              <a:rPr lang="en-US" sz="1800" dirty="0">
                <a:latin typeface="Exo 2" panose="00000500000000000000" pitchFamily="2" charset="-52"/>
              </a:rPr>
              <a:t>are equally accessible to all groups of the population</a:t>
            </a:r>
          </a:p>
        </p:txBody>
      </p:sp>
      <p:pic>
        <p:nvPicPr>
          <p:cNvPr id="7" name="Рисунок 6"/>
          <p:cNvPicPr>
            <a:picLocks noChangeAspect="1"/>
          </p:cNvPicPr>
          <p:nvPr/>
        </p:nvPicPr>
        <p:blipFill>
          <a:blip r:embed="rId4"/>
          <a:stretch>
            <a:fillRect/>
          </a:stretch>
        </p:blipFill>
        <p:spPr>
          <a:xfrm>
            <a:off x="753056" y="2714625"/>
            <a:ext cx="380419" cy="379864"/>
          </a:xfrm>
          <a:prstGeom prst="rect">
            <a:avLst/>
          </a:prstGeom>
        </p:spPr>
      </p:pic>
      <p:pic>
        <p:nvPicPr>
          <p:cNvPr id="17" name="Рисунок 16"/>
          <p:cNvPicPr>
            <a:picLocks noChangeAspect="1"/>
          </p:cNvPicPr>
          <p:nvPr/>
        </p:nvPicPr>
        <p:blipFill>
          <a:blip r:embed="rId4"/>
          <a:stretch>
            <a:fillRect/>
          </a:stretch>
        </p:blipFill>
        <p:spPr>
          <a:xfrm>
            <a:off x="753056" y="3462342"/>
            <a:ext cx="380419" cy="379864"/>
          </a:xfrm>
          <a:prstGeom prst="rect">
            <a:avLst/>
          </a:prstGeom>
        </p:spPr>
      </p:pic>
      <p:pic>
        <p:nvPicPr>
          <p:cNvPr id="18" name="Рисунок 17"/>
          <p:cNvPicPr>
            <a:picLocks noChangeAspect="1"/>
          </p:cNvPicPr>
          <p:nvPr/>
        </p:nvPicPr>
        <p:blipFill>
          <a:blip r:embed="rId4"/>
          <a:stretch>
            <a:fillRect/>
          </a:stretch>
        </p:blipFill>
        <p:spPr>
          <a:xfrm>
            <a:off x="753055" y="4210059"/>
            <a:ext cx="380419" cy="379864"/>
          </a:xfrm>
          <a:prstGeom prst="rect">
            <a:avLst/>
          </a:prstGeom>
        </p:spPr>
      </p:pic>
      <p:pic>
        <p:nvPicPr>
          <p:cNvPr id="19" name="Рисунок 18"/>
          <p:cNvPicPr>
            <a:picLocks noChangeAspect="1"/>
          </p:cNvPicPr>
          <p:nvPr/>
        </p:nvPicPr>
        <p:blipFill>
          <a:blip r:embed="rId4"/>
          <a:stretch>
            <a:fillRect/>
          </a:stretch>
        </p:blipFill>
        <p:spPr>
          <a:xfrm>
            <a:off x="753055" y="4957776"/>
            <a:ext cx="380419" cy="379864"/>
          </a:xfrm>
          <a:prstGeom prst="rect">
            <a:avLst/>
          </a:prstGeom>
        </p:spPr>
      </p:pic>
      <p:sp>
        <p:nvSpPr>
          <p:cNvPr id="21" name="Заголовок 1"/>
          <p:cNvSpPr txBox="1">
            <a:spLocks/>
          </p:cNvSpPr>
          <p:nvPr/>
        </p:nvSpPr>
        <p:spPr>
          <a:xfrm>
            <a:off x="800100" y="2683150"/>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b="1" dirty="0" smtClean="0">
                <a:solidFill>
                  <a:srgbClr val="145A76"/>
                </a:solidFill>
                <a:latin typeface="Exo 2" panose="00000500000000000000" pitchFamily="2" charset="-52"/>
              </a:rPr>
              <a:t>1</a:t>
            </a:r>
            <a:endParaRPr lang="en-US" sz="1800" b="1" dirty="0">
              <a:solidFill>
                <a:srgbClr val="145A76"/>
              </a:solidFill>
              <a:latin typeface="Exo 2" panose="00000500000000000000" pitchFamily="2" charset="-52"/>
            </a:endParaRPr>
          </a:p>
        </p:txBody>
      </p:sp>
      <p:sp>
        <p:nvSpPr>
          <p:cNvPr id="22" name="Заголовок 1"/>
          <p:cNvSpPr txBox="1">
            <a:spLocks/>
          </p:cNvSpPr>
          <p:nvPr/>
        </p:nvSpPr>
        <p:spPr>
          <a:xfrm>
            <a:off x="789994" y="3427891"/>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b="1" dirty="0" smtClean="0">
                <a:solidFill>
                  <a:srgbClr val="145A76"/>
                </a:solidFill>
                <a:latin typeface="Exo 2" panose="00000500000000000000" pitchFamily="2" charset="-52"/>
              </a:rPr>
              <a:t>2</a:t>
            </a:r>
            <a:endParaRPr lang="en-US" sz="1800" b="1" dirty="0">
              <a:solidFill>
                <a:srgbClr val="145A76"/>
              </a:solidFill>
              <a:latin typeface="Exo 2" panose="00000500000000000000" pitchFamily="2" charset="-52"/>
            </a:endParaRPr>
          </a:p>
        </p:txBody>
      </p:sp>
      <p:sp>
        <p:nvSpPr>
          <p:cNvPr id="23" name="Заголовок 1"/>
          <p:cNvSpPr txBox="1">
            <a:spLocks/>
          </p:cNvSpPr>
          <p:nvPr/>
        </p:nvSpPr>
        <p:spPr>
          <a:xfrm>
            <a:off x="789994" y="4178556"/>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b="1" dirty="0" smtClean="0">
                <a:solidFill>
                  <a:srgbClr val="145A76"/>
                </a:solidFill>
                <a:latin typeface="Exo 2" panose="00000500000000000000" pitchFamily="2" charset="-52"/>
              </a:rPr>
              <a:t>3</a:t>
            </a:r>
            <a:endParaRPr lang="en-US" sz="1800" b="1" dirty="0">
              <a:solidFill>
                <a:srgbClr val="145A76"/>
              </a:solidFill>
              <a:latin typeface="Exo 2" panose="00000500000000000000" pitchFamily="2" charset="-52"/>
            </a:endParaRPr>
          </a:p>
        </p:txBody>
      </p:sp>
      <p:sp>
        <p:nvSpPr>
          <p:cNvPr id="24" name="Заголовок 1"/>
          <p:cNvSpPr txBox="1">
            <a:spLocks/>
          </p:cNvSpPr>
          <p:nvPr/>
        </p:nvSpPr>
        <p:spPr>
          <a:xfrm>
            <a:off x="780468" y="4926273"/>
            <a:ext cx="257175" cy="4428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b="1" dirty="0" smtClean="0">
                <a:solidFill>
                  <a:srgbClr val="145A76"/>
                </a:solidFill>
                <a:latin typeface="Exo 2" panose="00000500000000000000" pitchFamily="2" charset="-52"/>
              </a:rPr>
              <a:t>4</a:t>
            </a:r>
            <a:endParaRPr lang="en-US" sz="1800" b="1" dirty="0">
              <a:solidFill>
                <a:srgbClr val="145A76"/>
              </a:solidFill>
              <a:latin typeface="Exo 2" panose="00000500000000000000" pitchFamily="2" charset="-52"/>
            </a:endParaRPr>
          </a:p>
        </p:txBody>
      </p:sp>
    </p:spTree>
    <p:extLst>
      <p:ext uri="{BB962C8B-B14F-4D97-AF65-F5344CB8AC3E}">
        <p14:creationId xmlns:p14="http://schemas.microsoft.com/office/powerpoint/2010/main" val="1732330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6943725" cy="1128670"/>
          </a:xfrm>
        </p:spPr>
        <p:txBody>
          <a:bodyPr>
            <a:normAutofit/>
          </a:bodyPr>
          <a:lstStyle/>
          <a:p>
            <a:r>
              <a:rPr lang="en-US" sz="2400" b="1" dirty="0" smtClean="0">
                <a:latin typeface="Exo 2" panose="00000500000000000000" pitchFamily="2" charset="-52"/>
              </a:rPr>
              <a:t>RELATION BETWEEN THE RIGHT TO HEALTH AND OTHER HUMAN RIGHTS</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190625" y="2705100"/>
            <a:ext cx="5819776" cy="34099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r>
              <a:rPr lang="en-US" sz="1600" dirty="0">
                <a:latin typeface="Exo 2" panose="00000500000000000000" pitchFamily="2" charset="-52"/>
              </a:rPr>
              <a:t>Right to privacy </a:t>
            </a:r>
            <a:r>
              <a:rPr lang="ru-RU" sz="1600" dirty="0">
                <a:latin typeface="Exo 2" panose="00000500000000000000" pitchFamily="2" charset="-52"/>
              </a:rPr>
              <a:t>(</a:t>
            </a:r>
            <a:r>
              <a:rPr lang="en-US" sz="1600" dirty="0">
                <a:latin typeface="Exo 2" panose="00000500000000000000" pitchFamily="2" charset="-52"/>
              </a:rPr>
              <a:t>respect for personal and family life</a:t>
            </a:r>
            <a:r>
              <a:rPr lang="ru-RU" sz="1600" dirty="0">
                <a:latin typeface="Exo 2" panose="00000500000000000000" pitchFamily="2" charset="-52"/>
              </a:rPr>
              <a:t>) – </a:t>
            </a:r>
            <a:r>
              <a:rPr lang="en-US" sz="1600" dirty="0">
                <a:latin typeface="Exo 2" panose="00000500000000000000" pitchFamily="2" charset="-52"/>
              </a:rPr>
              <a:t>examples of disclosing a person’s SOGI and/or HIV </a:t>
            </a:r>
            <a:r>
              <a:rPr lang="en-US" sz="1600" dirty="0" smtClean="0">
                <a:latin typeface="Exo 2" panose="00000500000000000000" pitchFamily="2" charset="-52"/>
              </a:rPr>
              <a:t>status</a:t>
            </a: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endParaRPr lang="ru-RU" sz="1600" dirty="0">
              <a:latin typeface="Exo 2" panose="00000500000000000000" pitchFamily="2" charset="-52"/>
            </a:endParaRP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r>
              <a:rPr lang="en-US" sz="1600" dirty="0" smtClean="0">
                <a:latin typeface="Exo 2" panose="00000500000000000000" pitchFamily="2" charset="-52"/>
              </a:rPr>
              <a:t>Right </a:t>
            </a:r>
            <a:r>
              <a:rPr lang="en-US" sz="1600" dirty="0">
                <a:latin typeface="Exo 2" panose="00000500000000000000" pitchFamily="2" charset="-52"/>
              </a:rPr>
              <a:t>to access </a:t>
            </a:r>
            <a:r>
              <a:rPr lang="en-US" sz="1600" dirty="0" smtClean="0">
                <a:latin typeface="Exo 2" panose="00000500000000000000" pitchFamily="2" charset="-52"/>
              </a:rPr>
              <a:t>information</a:t>
            </a: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endParaRPr lang="ru-RU" sz="1600" dirty="0">
              <a:latin typeface="Exo 2" panose="00000500000000000000" pitchFamily="2" charset="-52"/>
            </a:endParaRP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r>
              <a:rPr lang="en-US" sz="1600" dirty="0" smtClean="0">
                <a:latin typeface="Exo 2" panose="00000500000000000000" pitchFamily="2" charset="-52"/>
              </a:rPr>
              <a:t>Right </a:t>
            </a:r>
            <a:r>
              <a:rPr lang="en-US" sz="1600" dirty="0">
                <a:latin typeface="Exo 2" panose="00000500000000000000" pitchFamily="2" charset="-52"/>
              </a:rPr>
              <a:t>to </a:t>
            </a:r>
            <a:r>
              <a:rPr lang="en-US" sz="1600" dirty="0" smtClean="0">
                <a:latin typeface="Exo 2" panose="00000500000000000000" pitchFamily="2" charset="-52"/>
              </a:rPr>
              <a:t>life</a:t>
            </a: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endParaRPr lang="ru-RU" sz="1600" dirty="0">
              <a:latin typeface="Exo 2" panose="00000500000000000000" pitchFamily="2" charset="-52"/>
            </a:endParaRP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r>
              <a:rPr lang="en-US" sz="1600" dirty="0" smtClean="0">
                <a:latin typeface="Exo 2" panose="00000500000000000000" pitchFamily="2" charset="-52"/>
              </a:rPr>
              <a:t>Right </a:t>
            </a:r>
            <a:r>
              <a:rPr lang="en-US" sz="1600" dirty="0">
                <a:latin typeface="Exo 2" panose="00000500000000000000" pitchFamily="2" charset="-52"/>
              </a:rPr>
              <a:t>to be free from </a:t>
            </a:r>
            <a:r>
              <a:rPr lang="en-US" sz="1600" dirty="0" smtClean="0">
                <a:latin typeface="Exo 2" panose="00000500000000000000" pitchFamily="2" charset="-52"/>
              </a:rPr>
              <a:t>discrimination</a:t>
            </a: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endParaRPr lang="ru-RU" sz="1600" dirty="0">
              <a:latin typeface="Exo 2" panose="00000500000000000000" pitchFamily="2" charset="-52"/>
            </a:endParaRP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r>
              <a:rPr lang="en-US" sz="1600" dirty="0" smtClean="0">
                <a:latin typeface="Exo 2" panose="00000500000000000000" pitchFamily="2" charset="-52"/>
              </a:rPr>
              <a:t>Right </a:t>
            </a:r>
            <a:r>
              <a:rPr lang="en-US" sz="1600" dirty="0">
                <a:latin typeface="Exo 2" panose="00000500000000000000" pitchFamily="2" charset="-52"/>
              </a:rPr>
              <a:t>to liberty and security of </a:t>
            </a:r>
            <a:r>
              <a:rPr lang="en-US" sz="1600" dirty="0" smtClean="0">
                <a:latin typeface="Exo 2" panose="00000500000000000000" pitchFamily="2" charset="-52"/>
              </a:rPr>
              <a:t>person</a:t>
            </a: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endParaRPr lang="ru-RU" sz="1600" dirty="0">
              <a:latin typeface="Exo 2" panose="00000500000000000000" pitchFamily="2" charset="-52"/>
            </a:endParaRPr>
          </a:p>
          <a:p>
            <a:pPr marL="0" indent="0" defTabSz="379475">
              <a:lnSpc>
                <a:spcPct val="100000"/>
              </a:lnSpc>
              <a:spcBef>
                <a:spcPts val="0"/>
              </a:spcBef>
              <a:buNone/>
              <a:tabLst>
                <a:tab pos="114300" algn="l"/>
                <a:tab pos="368300" algn="l"/>
              </a:tabLst>
              <a:defRPr sz="2988">
                <a:latin typeface="Helvetica"/>
                <a:ea typeface="Helvetica"/>
                <a:cs typeface="Helvetica"/>
                <a:sym typeface="Helvetica"/>
              </a:defRPr>
            </a:pPr>
            <a:r>
              <a:rPr lang="en-US" sz="1600" dirty="0" smtClean="0">
                <a:latin typeface="Exo 2" panose="00000500000000000000" pitchFamily="2" charset="-52"/>
              </a:rPr>
              <a:t>Right </a:t>
            </a:r>
            <a:r>
              <a:rPr lang="en-US" sz="1600" dirty="0">
                <a:latin typeface="Exo 2" panose="00000500000000000000" pitchFamily="2" charset="-52"/>
              </a:rPr>
              <a:t>to be free from torture, and cruel or degrading treatment or punishment</a:t>
            </a:r>
            <a:endParaRPr lang="ru-RU" sz="1600" dirty="0">
              <a:latin typeface="Exo 2" panose="00000500000000000000" pitchFamily="2" charset="-52"/>
            </a:endParaRPr>
          </a:p>
        </p:txBody>
      </p:sp>
      <p:pic>
        <p:nvPicPr>
          <p:cNvPr id="5" name="Рисунок 4"/>
          <p:cNvPicPr>
            <a:picLocks noChangeAspect="1"/>
          </p:cNvPicPr>
          <p:nvPr/>
        </p:nvPicPr>
        <p:blipFill>
          <a:blip r:embed="rId4"/>
          <a:stretch>
            <a:fillRect/>
          </a:stretch>
        </p:blipFill>
        <p:spPr>
          <a:xfrm>
            <a:off x="753057" y="2821662"/>
            <a:ext cx="335756" cy="335267"/>
          </a:xfrm>
          <a:prstGeom prst="rect">
            <a:avLst/>
          </a:prstGeom>
        </p:spPr>
      </p:pic>
      <p:pic>
        <p:nvPicPr>
          <p:cNvPr id="20" name="Рисунок 19"/>
          <p:cNvPicPr>
            <a:picLocks noChangeAspect="1"/>
          </p:cNvPicPr>
          <p:nvPr/>
        </p:nvPicPr>
        <p:blipFill>
          <a:blip r:embed="rId4"/>
          <a:stretch>
            <a:fillRect/>
          </a:stretch>
        </p:blipFill>
        <p:spPr>
          <a:xfrm>
            <a:off x="753057" y="3444941"/>
            <a:ext cx="335756" cy="335267"/>
          </a:xfrm>
          <a:prstGeom prst="rect">
            <a:avLst/>
          </a:prstGeom>
        </p:spPr>
      </p:pic>
      <p:pic>
        <p:nvPicPr>
          <p:cNvPr id="25" name="Рисунок 24"/>
          <p:cNvPicPr>
            <a:picLocks noChangeAspect="1"/>
          </p:cNvPicPr>
          <p:nvPr/>
        </p:nvPicPr>
        <p:blipFill>
          <a:blip r:embed="rId4"/>
          <a:stretch>
            <a:fillRect/>
          </a:stretch>
        </p:blipFill>
        <p:spPr>
          <a:xfrm>
            <a:off x="753057" y="3929105"/>
            <a:ext cx="335756" cy="335267"/>
          </a:xfrm>
          <a:prstGeom prst="rect">
            <a:avLst/>
          </a:prstGeom>
        </p:spPr>
      </p:pic>
      <p:pic>
        <p:nvPicPr>
          <p:cNvPr id="26" name="Рисунок 25"/>
          <p:cNvPicPr>
            <a:picLocks noChangeAspect="1"/>
          </p:cNvPicPr>
          <p:nvPr/>
        </p:nvPicPr>
        <p:blipFill>
          <a:blip r:embed="rId4"/>
          <a:stretch>
            <a:fillRect/>
          </a:stretch>
        </p:blipFill>
        <p:spPr>
          <a:xfrm>
            <a:off x="753057" y="4427232"/>
            <a:ext cx="335756" cy="335267"/>
          </a:xfrm>
          <a:prstGeom prst="rect">
            <a:avLst/>
          </a:prstGeom>
        </p:spPr>
      </p:pic>
      <p:pic>
        <p:nvPicPr>
          <p:cNvPr id="27" name="Рисунок 26"/>
          <p:cNvPicPr>
            <a:picLocks noChangeAspect="1"/>
          </p:cNvPicPr>
          <p:nvPr/>
        </p:nvPicPr>
        <p:blipFill>
          <a:blip r:embed="rId4"/>
          <a:stretch>
            <a:fillRect/>
          </a:stretch>
        </p:blipFill>
        <p:spPr>
          <a:xfrm>
            <a:off x="753057" y="4906309"/>
            <a:ext cx="335756" cy="335267"/>
          </a:xfrm>
          <a:prstGeom prst="rect">
            <a:avLst/>
          </a:prstGeom>
        </p:spPr>
      </p:pic>
      <p:pic>
        <p:nvPicPr>
          <p:cNvPr id="28" name="Рисунок 27"/>
          <p:cNvPicPr>
            <a:picLocks noChangeAspect="1"/>
          </p:cNvPicPr>
          <p:nvPr/>
        </p:nvPicPr>
        <p:blipFill>
          <a:blip r:embed="rId4"/>
          <a:stretch>
            <a:fillRect/>
          </a:stretch>
        </p:blipFill>
        <p:spPr>
          <a:xfrm>
            <a:off x="753057" y="5518736"/>
            <a:ext cx="335756" cy="335267"/>
          </a:xfrm>
          <a:prstGeom prst="rect">
            <a:avLst/>
          </a:prstGeom>
        </p:spPr>
      </p:pic>
    </p:spTree>
    <p:extLst>
      <p:ext uri="{BB962C8B-B14F-4D97-AF65-F5344CB8AC3E}">
        <p14:creationId xmlns:p14="http://schemas.microsoft.com/office/powerpoint/2010/main" val="475822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7229475" cy="842920"/>
          </a:xfrm>
        </p:spPr>
        <p:txBody>
          <a:bodyPr>
            <a:normAutofit/>
          </a:bodyPr>
          <a:lstStyle/>
          <a:p>
            <a:r>
              <a:rPr lang="en-US" sz="2400" b="1" dirty="0" smtClean="0">
                <a:latin typeface="Exo 2" panose="00000500000000000000" pitchFamily="2" charset="-52"/>
              </a:rPr>
              <a:t>WHAT IS ADVOCACY?</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628650" y="2587469"/>
            <a:ext cx="6372225" cy="34099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spcBef>
                <a:spcPts val="0"/>
              </a:spcBef>
              <a:buSzTx/>
              <a:buNone/>
              <a:defRPr sz="3000">
                <a:uFill>
                  <a:solidFill>
                    <a:srgbClr val="000000"/>
                  </a:solidFill>
                </a:uFill>
                <a:latin typeface="Helvetica"/>
                <a:ea typeface="Helvetica"/>
                <a:cs typeface="Helvetica"/>
                <a:sym typeface="Helvetica"/>
              </a:defRPr>
            </a:pPr>
            <a:r>
              <a:rPr lang="en-US" sz="1800" dirty="0">
                <a:latin typeface="Exo 2" panose="00000500000000000000" pitchFamily="2" charset="-52"/>
                <a:sym typeface="Helvetica"/>
              </a:rPr>
              <a:t>Advocacy involves actions or activities, which envisage changes in policies and documents, at the legislative or public level, in relation to the LGBTQ community in accordance with international human rights standards</a:t>
            </a:r>
            <a:r>
              <a:rPr lang="en-US" sz="1800" dirty="0" smtClean="0">
                <a:latin typeface="Exo 2" panose="00000500000000000000" pitchFamily="2" charset="-52"/>
              </a:rPr>
              <a:t>.</a:t>
            </a:r>
          </a:p>
          <a:p>
            <a:pPr marL="0" indent="0" defTabSz="457200">
              <a:spcBef>
                <a:spcPts val="0"/>
              </a:spcBef>
              <a:buSzTx/>
              <a:buNone/>
              <a:defRPr sz="3000">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57200">
              <a:spcBef>
                <a:spcPts val="0"/>
              </a:spcBef>
              <a:buSzTx/>
              <a:buNone/>
              <a:defRPr sz="3000">
                <a:uFill>
                  <a:solidFill>
                    <a:srgbClr val="000000"/>
                  </a:solidFill>
                </a:uFill>
                <a:latin typeface="Helvetica"/>
                <a:ea typeface="Helvetica"/>
                <a:cs typeface="Helvetica"/>
                <a:sym typeface="Helvetica"/>
              </a:defRPr>
            </a:pPr>
            <a:r>
              <a:rPr lang="en-US" sz="1800" dirty="0">
                <a:latin typeface="Exo 2" panose="00000500000000000000" pitchFamily="2" charset="-52"/>
                <a:sym typeface="Helvetica"/>
              </a:rPr>
              <a:t>Advocacy is a process that includes the identification of problems, their analysis in accordance with international human rights standards, and the development of appropriate measures and actions to change the situation for the better (advocacy always has a specific goal</a:t>
            </a:r>
            <a:r>
              <a:rPr lang="en-US" sz="1800" dirty="0">
                <a:latin typeface="Exo 2" panose="00000500000000000000" pitchFamily="2" charset="-52"/>
              </a:rPr>
              <a:t>).</a:t>
            </a:r>
            <a:endParaRPr lang="ru-RU" sz="1800" dirty="0">
              <a:latin typeface="Exo 2" panose="00000500000000000000" pitchFamily="2" charset="-52"/>
            </a:endParaRPr>
          </a:p>
        </p:txBody>
      </p:sp>
    </p:spTree>
    <p:extLst>
      <p:ext uri="{BB962C8B-B14F-4D97-AF65-F5344CB8AC3E}">
        <p14:creationId xmlns:p14="http://schemas.microsoft.com/office/powerpoint/2010/main" val="3076018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7229475" cy="842920"/>
          </a:xfrm>
        </p:spPr>
        <p:txBody>
          <a:bodyPr>
            <a:normAutofit/>
          </a:bodyPr>
          <a:lstStyle/>
          <a:p>
            <a:r>
              <a:rPr lang="en-US" sz="2400" b="1" dirty="0" smtClean="0">
                <a:latin typeface="Exo 2" panose="00000500000000000000" pitchFamily="2" charset="-52"/>
              </a:rPr>
              <a:t>EXAMPLE FROM ARMENIA</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628650" y="2717721"/>
            <a:ext cx="5972175" cy="14225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lnSpc>
                <a:spcPct val="100000"/>
              </a:lnSpc>
              <a:spcBef>
                <a:spcPts val="0"/>
              </a:spcBef>
              <a:buSzTx/>
              <a:buNone/>
              <a:defRPr sz="3000">
                <a:uFill>
                  <a:solidFill>
                    <a:srgbClr val="000000"/>
                  </a:solidFill>
                </a:uFill>
                <a:latin typeface="Helvetica"/>
                <a:ea typeface="Helvetica"/>
                <a:cs typeface="Helvetica"/>
                <a:sym typeface="Helvetica"/>
              </a:defRPr>
            </a:pPr>
            <a:r>
              <a:rPr lang="en-US" sz="2000" i="1" dirty="0">
                <a:latin typeface="Exo 2" panose="00000500000000000000" pitchFamily="2" charset="-52"/>
              </a:rPr>
              <a:t>We have a story when our client, a gay man named Armen, was refused emergency medical care after the doctor found out he was gay.</a:t>
            </a:r>
            <a:endParaRPr lang="ru-RU" sz="2000" i="1" dirty="0">
              <a:latin typeface="Exo 2" panose="00000500000000000000" pitchFamily="2" charset="-52"/>
            </a:endParaRPr>
          </a:p>
        </p:txBody>
      </p:sp>
      <p:sp>
        <p:nvSpPr>
          <p:cNvPr id="6" name="Объект 4"/>
          <p:cNvSpPr txBox="1">
            <a:spLocks/>
          </p:cNvSpPr>
          <p:nvPr/>
        </p:nvSpPr>
        <p:spPr>
          <a:xfrm>
            <a:off x="628650" y="4916330"/>
            <a:ext cx="5972175" cy="5176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lnSpc>
                <a:spcPct val="100000"/>
              </a:lnSpc>
              <a:spcBef>
                <a:spcPts val="0"/>
              </a:spcBef>
              <a:buSzTx/>
              <a:buNone/>
              <a:defRPr sz="3000">
                <a:uFill>
                  <a:solidFill>
                    <a:srgbClr val="000000"/>
                  </a:solidFill>
                </a:uFill>
                <a:latin typeface="Helvetica"/>
                <a:ea typeface="Helvetica"/>
                <a:cs typeface="Helvetica"/>
                <a:sym typeface="Helvetica"/>
              </a:defRPr>
            </a:pPr>
            <a:r>
              <a:rPr lang="en-US" sz="2000" b="1" dirty="0">
                <a:latin typeface="Exo 2" panose="00000500000000000000" pitchFamily="2" charset="-52"/>
              </a:rPr>
              <a:t>What can be done in this situation?</a:t>
            </a:r>
            <a:endParaRPr lang="ru-RU" sz="2000" i="1" dirty="0">
              <a:latin typeface="Exo 2" panose="00000500000000000000" pitchFamily="2" charset="-52"/>
            </a:endParaRPr>
          </a:p>
        </p:txBody>
      </p:sp>
    </p:spTree>
    <p:extLst>
      <p:ext uri="{BB962C8B-B14F-4D97-AF65-F5344CB8AC3E}">
        <p14:creationId xmlns:p14="http://schemas.microsoft.com/office/powerpoint/2010/main" val="213857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28650" y="1404980"/>
            <a:ext cx="7229475" cy="842920"/>
          </a:xfrm>
        </p:spPr>
        <p:txBody>
          <a:bodyPr>
            <a:normAutofit/>
          </a:bodyPr>
          <a:lstStyle/>
          <a:p>
            <a:r>
              <a:rPr lang="en-US" sz="2400" b="1" dirty="0" smtClean="0">
                <a:latin typeface="Exo 2" panose="00000500000000000000" pitchFamily="2" charset="-52"/>
              </a:rPr>
              <a:t>WHAT CAN WE DO WITH THIS CASE?</a:t>
            </a:r>
            <a:endParaRPr lang="en-US" sz="2400" b="1" dirty="0">
              <a:latin typeface="Exo 2" panose="00000500000000000000" pitchFamily="2" charset="-52"/>
            </a:endParaRPr>
          </a:p>
        </p:txBody>
      </p:sp>
      <p:pic>
        <p:nvPicPr>
          <p:cNvPr id="14" name="Рисунок 13"/>
          <p:cNvPicPr>
            <a:picLocks noChangeAspect="1"/>
          </p:cNvPicPr>
          <p:nvPr/>
        </p:nvPicPr>
        <p:blipFill>
          <a:blip r:embed="rId3"/>
          <a:stretch>
            <a:fillRect/>
          </a:stretch>
        </p:blipFill>
        <p:spPr>
          <a:xfrm>
            <a:off x="753057" y="730144"/>
            <a:ext cx="1143000" cy="335267"/>
          </a:xfrm>
          <a:prstGeom prst="rect">
            <a:avLst/>
          </a:prstGeom>
        </p:spPr>
      </p:pic>
      <p:sp>
        <p:nvSpPr>
          <p:cNvPr id="8" name="Объект 4"/>
          <p:cNvSpPr txBox="1">
            <a:spLocks/>
          </p:cNvSpPr>
          <p:nvPr/>
        </p:nvSpPr>
        <p:spPr>
          <a:xfrm>
            <a:off x="1228724" y="2825593"/>
            <a:ext cx="6096001" cy="28417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06908">
              <a:spcBef>
                <a:spcPts val="0"/>
              </a:spcBef>
              <a:buSzPct val="120833"/>
              <a:buNone/>
              <a:defRPr sz="3293">
                <a:uFill>
                  <a:solidFill>
                    <a:srgbClr val="000000"/>
                  </a:solidFill>
                </a:uFill>
                <a:latin typeface="Helvetica"/>
                <a:ea typeface="Helvetica"/>
                <a:cs typeface="Helvetica"/>
                <a:sym typeface="Helvetica"/>
              </a:defRPr>
            </a:pPr>
            <a:r>
              <a:rPr lang="en-US" sz="1800" dirty="0">
                <a:latin typeface="Exo 2" panose="00000500000000000000" pitchFamily="2" charset="-52"/>
              </a:rPr>
              <a:t>File an application with the police and/or a lawsuit against the doctor;  </a:t>
            </a:r>
          </a:p>
          <a:p>
            <a:pPr marL="148069" indent="-148069" defTabSz="406908">
              <a:spcBef>
                <a:spcPts val="0"/>
              </a:spcBef>
              <a:buSzPct val="120833"/>
              <a:buFont typeface="Cambria"/>
              <a:buChar char="-"/>
              <a:defRPr sz="3293">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06908">
              <a:spcBef>
                <a:spcPts val="0"/>
              </a:spcBef>
              <a:buSzPct val="120833"/>
              <a:buNone/>
              <a:defRPr sz="3293">
                <a:uFill>
                  <a:solidFill>
                    <a:srgbClr val="000000"/>
                  </a:solidFill>
                </a:uFill>
                <a:latin typeface="Helvetica"/>
                <a:ea typeface="Helvetica"/>
                <a:cs typeface="Helvetica"/>
                <a:sym typeface="Helvetica"/>
              </a:defRPr>
            </a:pPr>
            <a:r>
              <a:rPr lang="en-US" sz="1800" dirty="0" smtClean="0">
                <a:latin typeface="Exo 2" panose="00000500000000000000" pitchFamily="2" charset="-52"/>
              </a:rPr>
              <a:t>Research </a:t>
            </a:r>
            <a:r>
              <a:rPr lang="en-US" sz="1800" dirty="0">
                <a:latin typeface="Exo 2" panose="00000500000000000000" pitchFamily="2" charset="-52"/>
              </a:rPr>
              <a:t>similar cases and write to the </a:t>
            </a:r>
            <a:r>
              <a:rPr lang="en-US" sz="1800" dirty="0" err="1">
                <a:latin typeface="Exo 2" panose="00000500000000000000" pitchFamily="2" charset="-52"/>
              </a:rPr>
              <a:t>MoH</a:t>
            </a:r>
            <a:r>
              <a:rPr lang="en-US" sz="1800" dirty="0">
                <a:latin typeface="Exo 2" panose="00000500000000000000" pitchFamily="2" charset="-52"/>
              </a:rPr>
              <a:t> with the results;  </a:t>
            </a:r>
          </a:p>
          <a:p>
            <a:pPr marL="148069" indent="-148069" defTabSz="406908">
              <a:spcBef>
                <a:spcPts val="0"/>
              </a:spcBef>
              <a:buSzPct val="120833"/>
              <a:buFont typeface="Cambria"/>
              <a:buChar char="-"/>
              <a:defRPr sz="3293">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06908">
              <a:spcBef>
                <a:spcPts val="0"/>
              </a:spcBef>
              <a:buSzPct val="120833"/>
              <a:buNone/>
              <a:defRPr sz="3293">
                <a:uFill>
                  <a:solidFill>
                    <a:srgbClr val="000000"/>
                  </a:solidFill>
                </a:uFill>
                <a:latin typeface="Helvetica"/>
                <a:ea typeface="Helvetica"/>
                <a:cs typeface="Helvetica"/>
                <a:sym typeface="Helvetica"/>
              </a:defRPr>
            </a:pPr>
            <a:r>
              <a:rPr lang="en-US" sz="1800" dirty="0" smtClean="0">
                <a:latin typeface="Exo 2" panose="00000500000000000000" pitchFamily="2" charset="-52"/>
              </a:rPr>
              <a:t>Using </a:t>
            </a:r>
            <a:r>
              <a:rPr lang="en-US" sz="1800" dirty="0">
                <a:latin typeface="Exo 2" panose="00000500000000000000" pitchFamily="2" charset="-52"/>
              </a:rPr>
              <a:t>the results of the research, analyze causes and begin advocating for changes; </a:t>
            </a:r>
          </a:p>
          <a:p>
            <a:pPr marL="148069" indent="-148069" defTabSz="406908">
              <a:spcBef>
                <a:spcPts val="0"/>
              </a:spcBef>
              <a:buSzPct val="120833"/>
              <a:buFont typeface="Cambria"/>
              <a:buChar char="-"/>
              <a:defRPr sz="3293">
                <a:uFill>
                  <a:solidFill>
                    <a:srgbClr val="000000"/>
                  </a:solidFill>
                </a:uFill>
                <a:latin typeface="Helvetica"/>
                <a:ea typeface="Helvetica"/>
                <a:cs typeface="Helvetica"/>
                <a:sym typeface="Helvetica"/>
              </a:defRPr>
            </a:pPr>
            <a:endParaRPr lang="en-US" sz="1800" dirty="0">
              <a:latin typeface="Exo 2" panose="00000500000000000000" pitchFamily="2" charset="-52"/>
            </a:endParaRPr>
          </a:p>
          <a:p>
            <a:pPr marL="0" indent="0" defTabSz="406908">
              <a:spcBef>
                <a:spcPts val="0"/>
              </a:spcBef>
              <a:buSzPct val="120833"/>
              <a:buNone/>
              <a:defRPr sz="3293">
                <a:uFill>
                  <a:solidFill>
                    <a:srgbClr val="000000"/>
                  </a:solidFill>
                </a:uFill>
                <a:latin typeface="Helvetica"/>
                <a:ea typeface="Helvetica"/>
                <a:cs typeface="Helvetica"/>
                <a:sym typeface="Helvetica"/>
              </a:defRPr>
            </a:pPr>
            <a:r>
              <a:rPr lang="en-US" sz="1800" dirty="0" smtClean="0">
                <a:latin typeface="Exo 2" panose="00000500000000000000" pitchFamily="2" charset="-52"/>
              </a:rPr>
              <a:t>What </a:t>
            </a:r>
            <a:r>
              <a:rPr lang="en-US" sz="1800" dirty="0">
                <a:latin typeface="Exo 2" panose="00000500000000000000" pitchFamily="2" charset="-52"/>
              </a:rPr>
              <a:t>changes would we like to see (remember that the story of Armen is just one of many such cases).</a:t>
            </a:r>
          </a:p>
        </p:txBody>
      </p:sp>
      <p:pic>
        <p:nvPicPr>
          <p:cNvPr id="3" name="Рисунок 2"/>
          <p:cNvPicPr>
            <a:picLocks noChangeAspect="1"/>
          </p:cNvPicPr>
          <p:nvPr/>
        </p:nvPicPr>
        <p:blipFill>
          <a:blip r:embed="rId4"/>
          <a:stretch>
            <a:fillRect/>
          </a:stretch>
        </p:blipFill>
        <p:spPr>
          <a:xfrm>
            <a:off x="753057" y="2825593"/>
            <a:ext cx="350044" cy="349533"/>
          </a:xfrm>
          <a:prstGeom prst="rect">
            <a:avLst/>
          </a:prstGeom>
        </p:spPr>
      </p:pic>
      <p:pic>
        <p:nvPicPr>
          <p:cNvPr id="9" name="Рисунок 8"/>
          <p:cNvPicPr>
            <a:picLocks noChangeAspect="1"/>
          </p:cNvPicPr>
          <p:nvPr/>
        </p:nvPicPr>
        <p:blipFill>
          <a:blip r:embed="rId4"/>
          <a:stretch>
            <a:fillRect/>
          </a:stretch>
        </p:blipFill>
        <p:spPr>
          <a:xfrm>
            <a:off x="753057" y="3550980"/>
            <a:ext cx="350044" cy="349533"/>
          </a:xfrm>
          <a:prstGeom prst="rect">
            <a:avLst/>
          </a:prstGeom>
        </p:spPr>
      </p:pic>
      <p:pic>
        <p:nvPicPr>
          <p:cNvPr id="10" name="Рисунок 9"/>
          <p:cNvPicPr>
            <a:picLocks noChangeAspect="1"/>
          </p:cNvPicPr>
          <p:nvPr/>
        </p:nvPicPr>
        <p:blipFill>
          <a:blip r:embed="rId4"/>
          <a:stretch>
            <a:fillRect/>
          </a:stretch>
        </p:blipFill>
        <p:spPr>
          <a:xfrm>
            <a:off x="753057" y="4309842"/>
            <a:ext cx="350044" cy="349533"/>
          </a:xfrm>
          <a:prstGeom prst="rect">
            <a:avLst/>
          </a:prstGeom>
        </p:spPr>
      </p:pic>
      <p:pic>
        <p:nvPicPr>
          <p:cNvPr id="11" name="Рисунок 10"/>
          <p:cNvPicPr>
            <a:picLocks noChangeAspect="1"/>
          </p:cNvPicPr>
          <p:nvPr/>
        </p:nvPicPr>
        <p:blipFill>
          <a:blip r:embed="rId4"/>
          <a:stretch>
            <a:fillRect/>
          </a:stretch>
        </p:blipFill>
        <p:spPr>
          <a:xfrm>
            <a:off x="753057" y="5030604"/>
            <a:ext cx="350044" cy="349533"/>
          </a:xfrm>
          <a:prstGeom prst="rect">
            <a:avLst/>
          </a:prstGeom>
        </p:spPr>
      </p:pic>
    </p:spTree>
    <p:extLst>
      <p:ext uri="{BB962C8B-B14F-4D97-AF65-F5344CB8AC3E}">
        <p14:creationId xmlns:p14="http://schemas.microsoft.com/office/powerpoint/2010/main" val="3259170633"/>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840</TotalTime>
  <Words>526</Words>
  <Application>Microsoft Office PowerPoint</Application>
  <PresentationFormat>On-screen Show (4:3)</PresentationFormat>
  <Paragraphs>60</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Cambria</vt:lpstr>
      <vt:lpstr>Exo 2</vt:lpstr>
      <vt:lpstr>Helvetica</vt:lpstr>
      <vt:lpstr>Тема Office</vt:lpstr>
      <vt:lpstr>RIGHT TO HEALTH AND ADVOCACY</vt:lpstr>
      <vt:lpstr>WHAT IS THE RIGHT TO HEALTH?</vt:lpstr>
      <vt:lpstr>RIGHT TO HEALTH</vt:lpstr>
      <vt:lpstr>COMPONENTS OF THE RIGHT TO HEALTH</vt:lpstr>
      <vt:lpstr>4 ASPECTS OF THE ACCESSIBILITY OF MEDICAL SERVICES</vt:lpstr>
      <vt:lpstr>RELATION BETWEEN THE RIGHT TO HEALTH AND OTHER HUMAN RIGHTS</vt:lpstr>
      <vt:lpstr>WHAT IS ADVOCACY?</vt:lpstr>
      <vt:lpstr>EXAMPLE FROM ARMENIA</vt:lpstr>
      <vt:lpstr>WHAT CAN WE DO WITH THIS CASE?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 НА ЗДОРОВЬЕ И АДВОКАЦИЯ</dc:title>
  <dc:creator>Lu Za</dc:creator>
  <cp:lastModifiedBy>Yuri</cp:lastModifiedBy>
  <cp:revision>23</cp:revision>
  <dcterms:created xsi:type="dcterms:W3CDTF">2020-02-18T13:21:22Z</dcterms:created>
  <dcterms:modified xsi:type="dcterms:W3CDTF">2020-02-27T11:23:23Z</dcterms:modified>
</cp:coreProperties>
</file>