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6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8500"/>
    <a:srgbClr val="E40521"/>
    <a:srgbClr val="69B42E"/>
    <a:srgbClr val="0084C8"/>
    <a:srgbClr val="971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3039" autoAdjust="0"/>
  </p:normalViewPr>
  <p:slideViewPr>
    <p:cSldViewPr snapToGrid="0">
      <p:cViewPr>
        <p:scale>
          <a:sx n="100" d="100"/>
          <a:sy n="100" d="100"/>
        </p:scale>
        <p:origin x="103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E358D-A3B9-47E9-9D50-AAA8A0BC4F6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0E1AD-7EB8-4198-AE7A-A2C9A5CD6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58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0E1AD-7EB8-4198-AE7A-A2C9A5CD600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90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1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4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8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4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3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9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95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6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2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5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A8E08-523D-43C2-98FB-E6DD4A053B8C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3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png"/><Relationship Id="rId7" Type="http://schemas.openxmlformats.org/officeDocument/2006/relationships/image" Target="../media/image10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png"/><Relationship Id="rId7" Type="http://schemas.openxmlformats.org/officeDocument/2006/relationships/image" Target="../media/image10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05" y="546180"/>
            <a:ext cx="2700338" cy="913067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2484570"/>
            <a:ext cx="9144000" cy="81108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F18500"/>
                </a:solidFill>
                <a:latin typeface="Exo 2 Semi Bold" panose="00000700000000000000" pitchFamily="2" charset="-52"/>
              </a:rPr>
              <a:t>Educating Civil Servants</a:t>
            </a:r>
            <a:endParaRPr lang="en-US" sz="4400" b="1" dirty="0">
              <a:solidFill>
                <a:srgbClr val="F18500"/>
              </a:solidFill>
              <a:latin typeface="Exo 2 Semi Bold" panose="00000700000000000000" pitchFamily="2" charset="-52"/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726865"/>
            <a:ext cx="9144000" cy="1367004"/>
          </a:xfrm>
        </p:spPr>
        <p:txBody>
          <a:bodyPr>
            <a:normAutofit/>
          </a:bodyPr>
          <a:lstStyle/>
          <a:p>
            <a:r>
              <a:rPr lang="en-US" dirty="0">
                <a:latin typeface="Exo 2 Semi Bold" panose="00000700000000000000" pitchFamily="2" charset="-52"/>
              </a:rPr>
              <a:t>About Issues of Respecting Human Rights and Tackling </a:t>
            </a:r>
            <a:r>
              <a:rPr lang="en-US" dirty="0" smtClean="0">
                <a:latin typeface="Exo 2 Semi Bold" panose="00000700000000000000" pitchFamily="2" charset="-52"/>
              </a:rPr>
              <a:t>Stigma</a:t>
            </a:r>
          </a:p>
          <a:p>
            <a:r>
              <a:rPr lang="en-US" dirty="0" smtClean="0">
                <a:latin typeface="Exo 2 Semi Bold" panose="00000700000000000000" pitchFamily="2" charset="-52"/>
              </a:rPr>
              <a:t>and </a:t>
            </a:r>
            <a:r>
              <a:rPr lang="en-US" dirty="0">
                <a:latin typeface="Exo 2 Semi Bold" panose="00000700000000000000" pitchFamily="2" charset="-52"/>
              </a:rPr>
              <a:t>Discrimination in Relation to </a:t>
            </a:r>
            <a:r>
              <a:rPr lang="en-US" dirty="0" smtClean="0">
                <a:latin typeface="Exo 2 Semi Bold" panose="00000700000000000000" pitchFamily="2" charset="-52"/>
              </a:rPr>
              <a:t>Gays,</a:t>
            </a:r>
          </a:p>
          <a:p>
            <a:r>
              <a:rPr lang="en-US" dirty="0" smtClean="0">
                <a:latin typeface="Exo 2 Semi Bold" panose="00000700000000000000" pitchFamily="2" charset="-52"/>
              </a:rPr>
              <a:t>Other </a:t>
            </a:r>
            <a:r>
              <a:rPr lang="en-US" dirty="0">
                <a:latin typeface="Exo 2 Semi Bold" panose="00000700000000000000" pitchFamily="2" charset="-52"/>
              </a:rPr>
              <a:t>MSM, and Trans* People</a:t>
            </a:r>
          </a:p>
        </p:txBody>
      </p:sp>
    </p:spTree>
    <p:extLst>
      <p:ext uri="{BB962C8B-B14F-4D97-AF65-F5344CB8AC3E}">
        <p14:creationId xmlns:p14="http://schemas.microsoft.com/office/powerpoint/2010/main" val="35917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1893" y="1677035"/>
            <a:ext cx="9144000" cy="67899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Block</a:t>
            </a:r>
            <a:r>
              <a:rPr lang="ru-RU" sz="3600" b="1" dirty="0" smtClean="0">
                <a:latin typeface="Exo 2 Semi Bold" panose="00000700000000000000" pitchFamily="2" charset="-52"/>
              </a:rPr>
              <a:t> </a:t>
            </a:r>
            <a:r>
              <a:rPr lang="en-US" sz="3600" b="1" dirty="0" smtClean="0">
                <a:latin typeface="Exo 2 Semi Bold" panose="00000700000000000000" pitchFamily="2" charset="-52"/>
              </a:rPr>
              <a:t>4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2757" y="2696210"/>
            <a:ext cx="9222271" cy="978799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4400"/>
            </a:pPr>
            <a:r>
              <a:rPr lang="en-US" dirty="0">
                <a:latin typeface="Exo 2 Semi Bold" panose="00000700000000000000" pitchFamily="2" charset="-52"/>
              </a:rPr>
              <a:t>Equality, Non-discrimination, and Response to Hate Crimes within the Law-enforcement activity</a:t>
            </a:r>
            <a:endParaRPr lang="ru-RU" sz="1600" b="1" dirty="0">
              <a:solidFill>
                <a:schemeClr val="dk1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836121" y="4053254"/>
            <a:ext cx="8475544" cy="1111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</a:pPr>
            <a:r>
              <a:rPr lang="en-US" sz="1800" dirty="0">
                <a:latin typeface="Exo 2" panose="00000500000000000000" pitchFamily="2" charset="-52"/>
              </a:rPr>
              <a:t>Aim: To discuss the principles of equality and non-discrimination in the law-enforcement bodies’ activity and to teach how to identify hate crimes</a:t>
            </a:r>
            <a:endParaRPr lang="en-US" sz="1800" dirty="0"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3760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7562" y="1571582"/>
            <a:ext cx="5572125" cy="1098434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Universal Declaration of Human Rights</a:t>
            </a:r>
            <a:endParaRPr lang="ru-RU" sz="3600" b="1" dirty="0">
              <a:solidFill>
                <a:srgbClr val="000000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2919620" y="3580216"/>
            <a:ext cx="3490706" cy="791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800" dirty="0">
                <a:latin typeface="Exo 2" panose="00000500000000000000" pitchFamily="2" charset="-52"/>
              </a:rPr>
              <a:t>All human beings are born free and equal in dignity and rights</a:t>
            </a:r>
            <a:r>
              <a:rPr lang="en-US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ru-RU" sz="18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5334908" y="4552554"/>
            <a:ext cx="1143001" cy="3868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sz="1800" dirty="0">
                <a:latin typeface="Exo 2" panose="00000500000000000000" pitchFamily="2" charset="-52"/>
              </a:rPr>
              <a:t>Article 1</a:t>
            </a:r>
            <a:endParaRPr lang="ru-RU" sz="18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5685" y="3288154"/>
            <a:ext cx="2050427" cy="204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9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736349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Principles of Non-discrimination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762250" y="2866955"/>
            <a:ext cx="2333625" cy="7363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Exo 2 Semi Bold" panose="00000700000000000000" pitchFamily="2" charset="-52"/>
              </a:rPr>
              <a:t>Respect for dignity</a:t>
            </a:r>
            <a:endParaRPr lang="en-US" sz="2000" b="1" dirty="0">
              <a:latin typeface="Exo 2 Semi Bold" panose="00000700000000000000" pitchFamily="2" charset="-52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631406" y="3705225"/>
            <a:ext cx="595312" cy="622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5400" b="1" dirty="0" smtClean="0">
                <a:latin typeface="Exo 2" panose="00000500000000000000" pitchFamily="2" charset="-52"/>
                <a:ea typeface="Droid Sans"/>
                <a:cs typeface="Droid Sans"/>
                <a:sym typeface="Droid Sans"/>
              </a:rPr>
              <a:t>+</a:t>
            </a:r>
            <a:endParaRPr lang="en-US" sz="5400" b="1" dirty="0">
              <a:latin typeface="Exo 2" panose="00000500000000000000" pitchFamily="2" charset="-52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601883" y="4241659"/>
            <a:ext cx="2654358" cy="7363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Exo 2 Semi Bold" panose="00000700000000000000" pitchFamily="2" charset="-52"/>
              </a:rPr>
              <a:t>equality of rights and opportunities</a:t>
            </a:r>
            <a:endParaRPr lang="en-US" sz="2000" b="1" dirty="0">
              <a:latin typeface="Exo 2 Semi Bold" panose="00000700000000000000" pitchFamily="2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1582" y="2866955"/>
            <a:ext cx="2757300" cy="210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86244" y="1727446"/>
            <a:ext cx="7286625" cy="1159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Exo 2 Semi Bold" panose="00000700000000000000" pitchFamily="2" charset="-52"/>
              </a:rPr>
              <a:t>Ways to conform to equality principles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586244" y="3560557"/>
            <a:ext cx="7820025" cy="14988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prophylaxis and actions aimed at diverse forms of crimes and hazards that are faced by men, women, girls, boys, including violence based on the grounds of </a:t>
            </a:r>
            <a:r>
              <a:rPr lang="en-US" sz="1600" dirty="0" smtClean="0">
                <a:latin typeface="Exo 2" panose="00000500000000000000" pitchFamily="2" charset="-52"/>
              </a:rPr>
              <a:t>gender</a:t>
            </a:r>
          </a:p>
          <a:p>
            <a:pPr algn="l">
              <a:lnSpc>
                <a:spcPct val="100000"/>
              </a:lnSpc>
            </a:pPr>
            <a:r>
              <a:rPr lang="en-US" sz="1600" dirty="0" smtClean="0">
                <a:latin typeface="Exo 2" panose="00000500000000000000" pitchFamily="2" charset="-52"/>
              </a:rPr>
              <a:t>equal </a:t>
            </a:r>
            <a:r>
              <a:rPr lang="en-US" sz="1600" dirty="0">
                <a:latin typeface="Exo 2" panose="00000500000000000000" pitchFamily="2" charset="-52"/>
              </a:rPr>
              <a:t>participation of men and women in the law-enforcement’s work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720" y="3650140"/>
            <a:ext cx="178594" cy="171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720" y="4526224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86244" y="1594096"/>
            <a:ext cx="7286625" cy="1159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Exo 2 Semi Bold" panose="00000700000000000000" pitchFamily="2" charset="-52"/>
              </a:rPr>
              <a:t>Ways to conform to equality principles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262394" y="3360532"/>
            <a:ext cx="8100806" cy="170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guarantee of equal access of men and women to jobs at the law-enforcement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abolition of any discrimination and human rights violation on the law-enforcement’s part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conformity with the international and national legislation in terms of maintaining the principle of equal rights and opportunities for men and women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6870" y="3450115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6870" y="3830899"/>
            <a:ext cx="178594" cy="17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6870" y="4449808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0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2198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6353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Questions for discussion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3668" y="2769238"/>
            <a:ext cx="535781" cy="535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2242" y="3503203"/>
            <a:ext cx="478631" cy="5278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3412" y="4230035"/>
            <a:ext cx="557213" cy="492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8583" y="2733571"/>
            <a:ext cx="600075" cy="5706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54464" y="2752820"/>
            <a:ext cx="35510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What is the difference between the categories </a:t>
            </a:r>
            <a:r>
              <a:rPr lang="en-US" sz="1600" dirty="0" smtClean="0">
                <a:latin typeface="Exo 2" panose="00000500000000000000" pitchFamily="2" charset="-52"/>
              </a:rPr>
              <a:t>«sex</a:t>
            </a:r>
            <a:r>
              <a:rPr lang="en-US" sz="1600" dirty="0">
                <a:latin typeface="Exo 2" panose="00000500000000000000" pitchFamily="2" charset="-52"/>
              </a:rPr>
              <a:t>»</a:t>
            </a:r>
            <a:r>
              <a:rPr lang="en-US" sz="1600" dirty="0" smtClean="0">
                <a:latin typeface="Exo 2" panose="00000500000000000000" pitchFamily="2" charset="-52"/>
              </a:rPr>
              <a:t> </a:t>
            </a:r>
            <a:r>
              <a:rPr lang="en-US" sz="1600" dirty="0">
                <a:latin typeface="Exo 2" panose="00000500000000000000" pitchFamily="2" charset="-52"/>
              </a:rPr>
              <a:t>and </a:t>
            </a:r>
            <a:r>
              <a:rPr lang="en-US" sz="1600" dirty="0" smtClean="0">
                <a:latin typeface="Exo 2" panose="00000500000000000000" pitchFamily="2" charset="-52"/>
              </a:rPr>
              <a:t>«gender</a:t>
            </a:r>
            <a:r>
              <a:rPr lang="en-US" sz="1600" dirty="0">
                <a:latin typeface="Exo 2" panose="00000500000000000000" pitchFamily="2" charset="-52"/>
              </a:rPr>
              <a:t>»</a:t>
            </a:r>
            <a:r>
              <a:rPr lang="en-US" sz="1600" dirty="0" smtClean="0">
                <a:latin typeface="Exo 2" panose="00000500000000000000" pitchFamily="2" charset="-52"/>
              </a:rPr>
              <a:t>?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39027" y="3557884"/>
            <a:ext cx="13644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Exo 2" panose="00000500000000000000" pitchFamily="2" charset="-52"/>
              </a:rPr>
              <a:t>What is sex?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54464" y="4173127"/>
            <a:ext cx="35510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How do we define the sex of a child/ a grown-up?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729" y="3472665"/>
            <a:ext cx="535781" cy="5350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7764664" y="2822677"/>
            <a:ext cx="3551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Exo 2" panose="00000500000000000000" pitchFamily="2" charset="-52"/>
              </a:rPr>
              <a:t>How many sexes do you know?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7879" y="4230035"/>
            <a:ext cx="478631" cy="527867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764664" y="3549841"/>
            <a:ext cx="16930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Exo 2" panose="00000500000000000000" pitchFamily="2" charset="-52"/>
              </a:rPr>
              <a:t>What is gender?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18558" y="4193354"/>
            <a:ext cx="3379451" cy="410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6200" lvl="0">
              <a:lnSpc>
                <a:spcPct val="150000"/>
              </a:lnSpc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What types of genders are there?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5329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003052"/>
            <a:ext cx="9144000" cy="55982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Sex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3234009"/>
            <a:ext cx="48863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Exo 2" panose="00000500000000000000" pitchFamily="2" charset="-52"/>
              </a:rPr>
              <a:t>Implies </a:t>
            </a:r>
            <a:r>
              <a:rPr lang="en-US" dirty="0">
                <a:latin typeface="Exo 2" panose="00000500000000000000" pitchFamily="2" charset="-52"/>
              </a:rPr>
              <a:t>the biological difference between men and women that is universal and figuratively unchangeable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5515" y="2744978"/>
            <a:ext cx="2477311" cy="218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4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3315" y="1600492"/>
            <a:ext cx="7395983" cy="733134"/>
          </a:xfrm>
        </p:spPr>
        <p:txBody>
          <a:bodyPr>
            <a:no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Gender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055329" y="3299932"/>
            <a:ext cx="4652785" cy="1272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Exo 2" panose="00000500000000000000" pitchFamily="2" charset="-52"/>
              </a:rPr>
              <a:t>A complex of social norms, demands, and expectations and also a system of the division of power among people based on their birth-assigned </a:t>
            </a:r>
            <a:r>
              <a:rPr lang="en-US" sz="1800" dirty="0" smtClean="0">
                <a:latin typeface="Exo 2" panose="00000500000000000000" pitchFamily="2" charset="-52"/>
              </a:rPr>
              <a:t>sex.</a:t>
            </a:r>
            <a:endParaRPr lang="ru-RU" sz="18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600" y="2612688"/>
            <a:ext cx="2414100" cy="241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644899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Transgender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055329" y="2947700"/>
            <a:ext cx="5362574" cy="20459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A state of incompatibility between the anatomically assigned sex and the gender roles during birth with the person’s self-identification. 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Some trans* people align themselves with the sex that is opposite to their documented one; others have identities that exceed the limits of the binary heteronormative system.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4429" y="2859461"/>
            <a:ext cx="1784946" cy="202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671844" y="1764189"/>
            <a:ext cx="9144000" cy="798546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3600" dirty="0">
                <a:latin typeface="Exo 2 Semi Bold" panose="00000700000000000000" pitchFamily="2" charset="-52"/>
              </a:rPr>
              <a:t>Heteronormativity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24331" y="3125581"/>
            <a:ext cx="7439025" cy="1662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dirty="0">
                <a:latin typeface="Exo 2" panose="00000500000000000000" pitchFamily="2" charset="-52"/>
              </a:rPr>
              <a:t>All people are heterosexual!</a:t>
            </a:r>
          </a:p>
          <a:p>
            <a:pPr algn="ctr">
              <a:lnSpc>
                <a:spcPct val="200000"/>
              </a:lnSpc>
            </a:pPr>
            <a:r>
              <a:rPr lang="en-US" dirty="0">
                <a:latin typeface="Exo 2" panose="00000500000000000000" pitchFamily="2" charset="-52"/>
              </a:rPr>
              <a:t>Gender identity = anatomical sex!</a:t>
            </a:r>
          </a:p>
          <a:p>
            <a:pPr algn="ctr">
              <a:lnSpc>
                <a:spcPct val="200000"/>
              </a:lnSpc>
            </a:pPr>
            <a:r>
              <a:rPr lang="en-US" dirty="0">
                <a:latin typeface="Exo 2" panose="00000500000000000000" pitchFamily="2" charset="-52"/>
              </a:rPr>
              <a:t>There are only two possible sex options: man and woman!</a:t>
            </a:r>
            <a:endParaRPr lang="ru-RU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758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6353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Questions for discussion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543" y="2550163"/>
            <a:ext cx="535781" cy="535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117" y="3493678"/>
            <a:ext cx="478631" cy="5278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4287" y="4496735"/>
            <a:ext cx="557213" cy="492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0920" y="2554008"/>
            <a:ext cx="600075" cy="57066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735339" y="2533745"/>
            <a:ext cx="35510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Clr>
                <a:srgbClr val="000000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How do you suppose: do all people fit into this system?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35339" y="3284127"/>
            <a:ext cx="37091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Clr>
                <a:srgbClr val="000000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What situations may occur when the appearance does not align with the passport data?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35339" y="4295334"/>
            <a:ext cx="35510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Clr>
                <a:srgbClr val="000000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How should an individual who has indicated that they are a trans* person be addressed?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066" y="3508325"/>
            <a:ext cx="535781" cy="535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715124" y="2525275"/>
            <a:ext cx="39852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Clr>
                <a:srgbClr val="000000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Which law-enforcement agent should frisk (if it is necessary) a trans* person?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715124" y="3483437"/>
            <a:ext cx="39852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buClr>
                <a:srgbClr val="000000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What documents may testify that the person is indeed transgender?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709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69842"/>
            <a:ext cx="9144000" cy="1573408"/>
          </a:xfrm>
        </p:spPr>
        <p:txBody>
          <a:bodyPr>
            <a:no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What is the difficulty in realizing the principles of equality and non-discrimination?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3263828" y="3628743"/>
            <a:ext cx="6165922" cy="170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simplified comprehension of gender equality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aligning one’s actions with gender stereotypes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disrespecting the fact that the gender may be a definitive factor in the commission of the crime</a:t>
            </a:r>
            <a:endParaRPr lang="ru-RU" sz="18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8304" y="3775476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8304" y="4156260"/>
            <a:ext cx="178594" cy="17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8304" y="4565619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0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971801" y="1622730"/>
            <a:ext cx="5895974" cy="1154308"/>
          </a:xfrm>
        </p:spPr>
        <p:txBody>
          <a:bodyPr>
            <a:no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Participation of minorities in law-enforcement work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76500" y="3782173"/>
            <a:ext cx="4867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Exo 2" panose="00000500000000000000" pitchFamily="2" charset="-52"/>
              </a:rPr>
              <a:t>The more diverse the law-enforcement personnel is, the more effective it is and the more credibility it has in the nation’s </a:t>
            </a:r>
            <a:r>
              <a:rPr lang="en-US" dirty="0" smtClean="0">
                <a:latin typeface="Exo 2" panose="00000500000000000000" pitchFamily="2" charset="-52"/>
              </a:rPr>
              <a:t>eyes.</a:t>
            </a:r>
            <a:endParaRPr lang="en-US" dirty="0">
              <a:latin typeface="Exo 2" panose="000005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1524" y="2967538"/>
            <a:ext cx="1741687" cy="226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2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739967" y="1708615"/>
            <a:ext cx="9031771" cy="1268608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4400"/>
            </a:pPr>
            <a:r>
              <a:rPr lang="en-US" sz="3600" dirty="0">
                <a:latin typeface="Exo 2 Semi Bold" panose="00000700000000000000" pitchFamily="2" charset="-52"/>
              </a:rPr>
              <a:t>Hate Crimes</a:t>
            </a:r>
            <a:endParaRPr lang="ru-RU" sz="3600" b="1" dirty="0">
              <a:solidFill>
                <a:schemeClr val="dk1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406716" y="3635490"/>
            <a:ext cx="7698271" cy="11291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sz="1800" dirty="0">
                <a:latin typeface="Exo 2" panose="00000500000000000000" pitchFamily="2" charset="-52"/>
              </a:rPr>
              <a:t>Goals: To discuss the peculiarities of communication and conduct of law-enforcement bodies within the contemporary multicultural society and to learn how to identity hate crimes, too.</a:t>
            </a:r>
            <a:endParaRPr lang="ru-RU" sz="18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765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739967" y="1762124"/>
            <a:ext cx="9031771" cy="82457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Hate Crimes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2505" y="2982909"/>
            <a:ext cx="1944350" cy="1941516"/>
          </a:xfrm>
          <a:prstGeom prst="rect">
            <a:avLst/>
          </a:prstGeom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2749479" y="3436732"/>
            <a:ext cx="5422972" cy="1392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are criminal actions that are evoked by prejudice related to a specific group of people;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they are always actions that have a set of all elements of an offense, which is punished by criminal law.</a:t>
            </a: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3954" y="3535840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3954" y="4173799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2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71625" y="1815864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Hate Incidents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274404" y="3307748"/>
            <a:ext cx="5193196" cy="15369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sz="1800" dirty="0">
                <a:latin typeface="Exo 2" panose="00000500000000000000" pitchFamily="2" charset="-52"/>
              </a:rPr>
              <a:t>A</a:t>
            </a:r>
            <a:r>
              <a:rPr lang="en-US" sz="1800" dirty="0" smtClean="0">
                <a:latin typeface="Exo 2" panose="00000500000000000000" pitchFamily="2" charset="-52"/>
              </a:rPr>
              <a:t>re </a:t>
            </a:r>
            <a:r>
              <a:rPr lang="en-US" sz="1800" dirty="0">
                <a:latin typeface="Exo 2" panose="00000500000000000000" pitchFamily="2" charset="-52"/>
              </a:rPr>
              <a:t>actions that are based on prejudice but do not conclude crimes since either the guilt in committing the crime was not proven or it was more of a social character, e.g., public insult. 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3880" y="2956613"/>
            <a:ext cx="1944350" cy="19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6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2586244" y="1576385"/>
            <a:ext cx="6741414" cy="1572194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What is different between hate crimes and other crimes?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320744" y="3609297"/>
            <a:ext cx="4137456" cy="1470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800" dirty="0">
                <a:latin typeface="Exo 2" panose="00000500000000000000" pitchFamily="2" charset="-52"/>
              </a:rPr>
              <a:t>consequences for the victim</a:t>
            </a:r>
          </a:p>
          <a:p>
            <a:pPr algn="l">
              <a:lnSpc>
                <a:spcPct val="150000"/>
              </a:lnSpc>
            </a:pPr>
            <a:r>
              <a:rPr lang="en-US" sz="1800" dirty="0">
                <a:latin typeface="Exo 2" panose="00000500000000000000" pitchFamily="2" charset="-52"/>
              </a:rPr>
              <a:t>consequences for the community</a:t>
            </a:r>
          </a:p>
          <a:p>
            <a:pPr algn="l">
              <a:lnSpc>
                <a:spcPct val="150000"/>
              </a:lnSpc>
            </a:pPr>
            <a:r>
              <a:rPr lang="en-US" sz="1800" dirty="0">
                <a:latin typeface="Exo 2" panose="00000500000000000000" pitchFamily="2" charset="-52"/>
              </a:rPr>
              <a:t>consequences for the society</a:t>
            </a:r>
            <a:endParaRPr lang="ru-RU" sz="1800" dirty="0">
              <a:latin typeface="Exo 2" panose="000005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9731" y="3706816"/>
            <a:ext cx="357188" cy="32813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9731" y="4264325"/>
            <a:ext cx="357188" cy="32813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9731" y="4801542"/>
            <a:ext cx="357188" cy="32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1071631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Characteristics of crimes based on the grounds of homophobia or transphobia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386968" y="3410959"/>
            <a:ext cx="6128382" cy="1528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600" dirty="0">
                <a:latin typeface="Exo 2" panose="00000500000000000000" pitchFamily="2" charset="-52"/>
              </a:rPr>
              <a:t>impressions of the violated party or witnesses</a:t>
            </a:r>
          </a:p>
          <a:p>
            <a:pPr algn="l">
              <a:lnSpc>
                <a:spcPct val="150000"/>
              </a:lnSpc>
            </a:pPr>
            <a:r>
              <a:rPr lang="en-US" sz="1600" dirty="0">
                <a:latin typeface="Exo 2" panose="00000500000000000000" pitchFamily="2" charset="-52"/>
              </a:rPr>
              <a:t>victim’s appearance, behavior, and expression</a:t>
            </a:r>
          </a:p>
          <a:p>
            <a:pPr algn="l">
              <a:lnSpc>
                <a:spcPct val="150000"/>
              </a:lnSpc>
            </a:pPr>
            <a:r>
              <a:rPr lang="en-US" sz="1600" dirty="0">
                <a:latin typeface="Exo 2" panose="00000500000000000000" pitchFamily="2" charset="-52"/>
              </a:rPr>
              <a:t>victim’s public activity to aid the LGBT-community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576742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077988"/>
            <a:ext cx="178594" cy="17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570269"/>
            <a:ext cx="178594" cy="17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3954" y="3066243"/>
            <a:ext cx="1710519" cy="217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8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1071631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Characteristics of crimes based on the grounds of homophobia or transphobia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329818" y="3028951"/>
            <a:ext cx="8566782" cy="22415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800" dirty="0">
                <a:latin typeface="Exo 2" panose="00000500000000000000" pitchFamily="2" charset="-52"/>
              </a:rPr>
              <a:t>place of the crime</a:t>
            </a:r>
          </a:p>
          <a:p>
            <a:pPr algn="l">
              <a:lnSpc>
                <a:spcPct val="150000"/>
              </a:lnSpc>
            </a:pPr>
            <a:r>
              <a:rPr lang="en-US" sz="1800" dirty="0">
                <a:latin typeface="Exo 2" panose="00000500000000000000" pitchFamily="2" charset="-52"/>
              </a:rPr>
              <a:t>the criminals’ appearance and behavior, including tattoos, symbols, and attire</a:t>
            </a:r>
          </a:p>
          <a:p>
            <a:pPr algn="l">
              <a:lnSpc>
                <a:spcPct val="150000"/>
              </a:lnSpc>
            </a:pPr>
            <a:r>
              <a:rPr lang="en-US" sz="1800" dirty="0">
                <a:latin typeface="Exo 2" panose="00000500000000000000" pitchFamily="2" charset="-52"/>
              </a:rPr>
              <a:t>victim’s open involvement in the LGBT-movement</a:t>
            </a:r>
          </a:p>
          <a:p>
            <a:pPr algn="l">
              <a:lnSpc>
                <a:spcPct val="150000"/>
              </a:lnSpc>
            </a:pPr>
            <a:r>
              <a:rPr lang="en-US" sz="1800" dirty="0">
                <a:latin typeface="Exo 2" panose="00000500000000000000" pitchFamily="2" charset="-52"/>
              </a:rPr>
              <a:t>the criminal’s confession of a homophobic or transphobic motive</a:t>
            </a:r>
            <a:endParaRPr lang="ru-RU" sz="18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4294" y="3224317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4294" y="3773188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4294" y="4303569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4294" y="4848350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0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543050" y="1884167"/>
            <a:ext cx="9144000" cy="1071631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Characteristics of crimes based on the grounds of homophobia or transphobia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386968" y="3371850"/>
            <a:ext cx="7099932" cy="19011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any expressions, statements, commentary or writings of the attackers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the criminals’ affiliation to homophobic associations/ </a:t>
            </a:r>
            <a:r>
              <a:rPr lang="en-US" sz="1600" dirty="0" err="1">
                <a:latin typeface="Exo 2" panose="00000500000000000000" pitchFamily="2" charset="-52"/>
              </a:rPr>
              <a:t>organisations</a:t>
            </a:r>
            <a:r>
              <a:rPr lang="en-US" sz="1600" dirty="0">
                <a:latin typeface="Exo 2" panose="00000500000000000000" pitchFamily="2" charset="-52"/>
              </a:rPr>
              <a:t> or the availability of connections to them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distinctiveness of the crime, i.e., a similar crime against the LGBT was committed in the given region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471967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849388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465494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5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3136584" y="1495688"/>
            <a:ext cx="6029325" cy="1061511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Involvement of </a:t>
            </a:r>
            <a:r>
              <a:rPr lang="en-US" sz="3600" dirty="0" err="1">
                <a:latin typeface="Exo 2 Semi Bold" panose="00000700000000000000" pitchFamily="2" charset="-52"/>
              </a:rPr>
              <a:t>organised</a:t>
            </a:r>
            <a:r>
              <a:rPr lang="en-US" sz="3600" dirty="0">
                <a:latin typeface="Exo 2 Semi Bold" panose="00000700000000000000" pitchFamily="2" charset="-52"/>
              </a:rPr>
              <a:t> groups in hate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386968" y="3114676"/>
            <a:ext cx="7528558" cy="23060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specific objects or tools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threats recent to the attack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public statement of involvement in the events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the incident coincided with a date that has a special meaning to the hate group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the incident occurred before, during or shortly after the event that had been </a:t>
            </a:r>
            <a:r>
              <a:rPr lang="en-US" sz="1600" dirty="0" err="1">
                <a:latin typeface="Exo 2" panose="00000500000000000000" pitchFamily="2" charset="-52"/>
              </a:rPr>
              <a:t>organised</a:t>
            </a:r>
            <a:r>
              <a:rPr lang="en-US" sz="1600" dirty="0">
                <a:latin typeface="Exo 2" panose="00000500000000000000" pitchFamily="2" charset="-52"/>
              </a:rPr>
              <a:t> by a certain community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214792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582688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3960669"/>
            <a:ext cx="178594" cy="171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331031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444" y="4710918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2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200275" y="1576915"/>
            <a:ext cx="7953375" cy="1699685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What is the role of police in hate crime cases?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382" y="4217760"/>
            <a:ext cx="3973343" cy="274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318503" y="1601808"/>
            <a:ext cx="9563100" cy="1318685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Why are hate crime not investigated properly?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625093" y="3609975"/>
            <a:ext cx="3299457" cy="15497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Gaps in the procedure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Absence of respective reporting regulations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Low priority of the issue</a:t>
            </a:r>
            <a:endParaRPr lang="ru-RU" sz="1600" dirty="0">
              <a:latin typeface="Exo 2" panose="00000500000000000000" pitchFamily="2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9569" y="3681517"/>
            <a:ext cx="178594" cy="171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9569" y="4087513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9569" y="4694094"/>
            <a:ext cx="178594" cy="171200"/>
          </a:xfrm>
          <a:prstGeom prst="rect">
            <a:avLst/>
          </a:prstGeom>
        </p:spPr>
      </p:pic>
      <p:sp>
        <p:nvSpPr>
          <p:cNvPr id="16" name="Подзаголовок 2"/>
          <p:cNvSpPr txBox="1">
            <a:spLocks/>
          </p:cNvSpPr>
          <p:nvPr/>
        </p:nvSpPr>
        <p:spPr>
          <a:xfrm>
            <a:off x="6685234" y="3609975"/>
            <a:ext cx="4080508" cy="15497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Insufficient training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Fear of consequences of providing respective reports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Prejudice</a:t>
            </a:r>
            <a:endParaRPr lang="ru-RU" sz="1600" dirty="0">
              <a:latin typeface="Exo 2" panose="00000500000000000000" pitchFamily="2" charset="-52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710" y="3710092"/>
            <a:ext cx="178594" cy="1712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710" y="4087513"/>
            <a:ext cx="178594" cy="1712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710" y="4694094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2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318503" y="1430359"/>
            <a:ext cx="9563100" cy="623201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Why don’t victims speak up?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45925" y="2526118"/>
            <a:ext cx="42049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600" dirty="0">
                <a:latin typeface="Exo 2" panose="00000500000000000000" pitchFamily="2" charset="-52"/>
              </a:rPr>
              <a:t>I don’t believe there’s going to be a result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0047" y="2526118"/>
            <a:ext cx="41104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600" dirty="0">
                <a:latin typeface="Exo 2" panose="00000500000000000000" pitchFamily="2" charset="-52"/>
              </a:rPr>
              <a:t>They said my whole family would suffer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ru-RU" sz="1600" dirty="0">
              <a:solidFill>
                <a:srgbClr val="F185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10711" y="3016525"/>
            <a:ext cx="42114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600" dirty="0">
                <a:latin typeface="Exo 2" panose="00000500000000000000" pitchFamily="2" charset="-52"/>
              </a:rPr>
              <a:t>It wasn’t based on my sexual orientation!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70327" y="3500307"/>
            <a:ext cx="5295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dirty="0"/>
              <a:t>The police officer said it was pointless to file charges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ru-RU" sz="1600" dirty="0">
              <a:solidFill>
                <a:srgbClr val="F185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012593" y="3012198"/>
            <a:ext cx="39029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600" dirty="0">
                <a:latin typeface="Exo 2" panose="00000500000000000000" pitchFamily="2" charset="-52"/>
              </a:rPr>
              <a:t>Would anyone actually investigate it?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044139" y="3982221"/>
            <a:ext cx="43685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600" dirty="0">
                <a:latin typeface="Exo 2" panose="00000500000000000000" pitchFamily="2" charset="-52"/>
              </a:rPr>
              <a:t>I don’t want anyone to find out that I’m gay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269776" y="4514737"/>
            <a:ext cx="39506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600" dirty="0">
                <a:latin typeface="Exo 2" panose="00000500000000000000" pitchFamily="2" charset="-52"/>
              </a:rPr>
              <a:t>Laws don’t protect us in our country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031197" y="3977235"/>
            <a:ext cx="31036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600" dirty="0">
                <a:latin typeface="Exo 2" panose="00000500000000000000" pitchFamily="2" charset="-52"/>
              </a:rPr>
              <a:t>It’s going to get worse if I tell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941379" y="4505879"/>
            <a:ext cx="15616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600" dirty="0">
                <a:latin typeface="Exo 2" panose="00000500000000000000" pitchFamily="2" charset="-52"/>
              </a:rPr>
              <a:t>I’m ashamed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828341" y="4515702"/>
            <a:ext cx="20233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600" dirty="0">
                <a:latin typeface="Exo 2" panose="00000500000000000000" pitchFamily="2" charset="-52"/>
              </a:rPr>
              <a:t>What’s the point?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984507" y="5000817"/>
            <a:ext cx="29722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600" dirty="0">
                <a:latin typeface="Exo 2" panose="00000500000000000000" pitchFamily="2" charset="-52"/>
              </a:rPr>
              <a:t>I don’t want to get deported</a:t>
            </a:r>
            <a:r>
              <a:rPr lang="en-US" sz="1600" dirty="0" smtClean="0">
                <a:solidFill>
                  <a:srgbClr val="F185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endParaRPr lang="en-US" sz="1600" dirty="0">
              <a:solidFill>
                <a:srgbClr val="F18500"/>
              </a:solidFill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099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24000" y="2740465"/>
            <a:ext cx="9144000" cy="644899"/>
          </a:xfrm>
        </p:spPr>
        <p:txBody>
          <a:bodyPr>
            <a:noAutofit/>
          </a:bodyPr>
          <a:lstStyle/>
          <a:p>
            <a:r>
              <a:rPr lang="en-US" sz="4400" dirty="0">
                <a:latin typeface="Exo 2 Semi Bold" panose="00000700000000000000" pitchFamily="2" charset="-52"/>
              </a:rPr>
              <a:t>Thank you for your attention!</a:t>
            </a:r>
            <a:endParaRPr lang="en-US" sz="4400" b="1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57592" y="3461195"/>
            <a:ext cx="7567433" cy="611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Exo 2 Semi Bold" panose="00000700000000000000" pitchFamily="2" charset="-52"/>
              </a:rPr>
              <a:t>Trainer’s name</a:t>
            </a:r>
            <a:endParaRPr lang="ru-RU" dirty="0">
              <a:latin typeface="Exo 2 Semi 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2176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3882</TotalTime>
  <Words>989</Words>
  <Application>Microsoft Office PowerPoint</Application>
  <PresentationFormat>Широкоэкранный</PresentationFormat>
  <Paragraphs>104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Droid Sans</vt:lpstr>
      <vt:lpstr>Exo 2</vt:lpstr>
      <vt:lpstr>Exo 2 Semi Bold</vt:lpstr>
      <vt:lpstr>Times New Roman</vt:lpstr>
      <vt:lpstr>Тема Office</vt:lpstr>
      <vt:lpstr>Educating Civil Servants</vt:lpstr>
      <vt:lpstr>Block 4</vt:lpstr>
      <vt:lpstr>Universal Declaration of Human Rights</vt:lpstr>
      <vt:lpstr>Principles of Non-discrimination</vt:lpstr>
      <vt:lpstr>Презентация PowerPoint</vt:lpstr>
      <vt:lpstr>Презентация PowerPoint</vt:lpstr>
      <vt:lpstr>Questions for discussion</vt:lpstr>
      <vt:lpstr>Sex</vt:lpstr>
      <vt:lpstr>Презентация PowerPoint</vt:lpstr>
      <vt:lpstr>Transgender</vt:lpstr>
      <vt:lpstr>Heteronormativity</vt:lpstr>
      <vt:lpstr>Questions for discussion</vt:lpstr>
      <vt:lpstr>What is the difficulty in realizing the principles of equality and non-discrimination?</vt:lpstr>
      <vt:lpstr>Participation of minorities in law-enforcement work</vt:lpstr>
      <vt:lpstr>Hate Crimes</vt:lpstr>
      <vt:lpstr>Hate Crimes</vt:lpstr>
      <vt:lpstr>Hate Incidents</vt:lpstr>
      <vt:lpstr>What is different between hate crimes and other crimes?</vt:lpstr>
      <vt:lpstr>Characteristics of crimes based on the grounds of homophobia or transphobia</vt:lpstr>
      <vt:lpstr>Characteristics of crimes based on the grounds of homophobia or transphobia</vt:lpstr>
      <vt:lpstr>Characteristics of crimes based on the grounds of homophobia or transphobia</vt:lpstr>
      <vt:lpstr>Involvement of organised groups in hate</vt:lpstr>
      <vt:lpstr>What is the role of police in hate crime cases?</vt:lpstr>
      <vt:lpstr>Why are hate crime not investigated properly?</vt:lpstr>
      <vt:lpstr>Why don’t victims speak up?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 Za</dc:creator>
  <cp:lastModifiedBy>Lu Za</cp:lastModifiedBy>
  <cp:revision>110</cp:revision>
  <dcterms:created xsi:type="dcterms:W3CDTF">2018-07-02T11:01:39Z</dcterms:created>
  <dcterms:modified xsi:type="dcterms:W3CDTF">2018-08-20T20:02:40Z</dcterms:modified>
</cp:coreProperties>
</file>