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9" r:id="rId3"/>
    <p:sldId id="258" r:id="rId4"/>
    <p:sldId id="259" r:id="rId5"/>
    <p:sldId id="260" r:id="rId6"/>
    <p:sldId id="261" r:id="rId7"/>
    <p:sldId id="262" r:id="rId8"/>
    <p:sldId id="263" r:id="rId9"/>
    <p:sldId id="264" r:id="rId10"/>
    <p:sldId id="265" r:id="rId11"/>
    <p:sldId id="266" r:id="rId12"/>
    <p:sldId id="267" r:id="rId13"/>
    <p:sldId id="270" r:id="rId14"/>
    <p:sldId id="271" r:id="rId15"/>
    <p:sldId id="272" r:id="rId16"/>
    <p:sldId id="273" r:id="rId17"/>
    <p:sldId id="274" r:id="rId18"/>
    <p:sldId id="275" r:id="rId19"/>
    <p:sldId id="276" r:id="rId20"/>
    <p:sldId id="277" r:id="rId21"/>
    <p:sldId id="26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0521"/>
    <a:srgbClr val="69B42E"/>
    <a:srgbClr val="0084C8"/>
    <a:srgbClr val="971B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100" d="100"/>
          <a:sy n="100" d="100"/>
        </p:scale>
        <p:origin x="1032" y="11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en-US"/>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a:p>
        </p:txBody>
      </p:sp>
      <p:sp>
        <p:nvSpPr>
          <p:cNvPr id="4" name="Дата 3"/>
          <p:cNvSpPr>
            <a:spLocks noGrp="1"/>
          </p:cNvSpPr>
          <p:nvPr>
            <p:ph type="dt" sz="half" idx="10"/>
          </p:nvPr>
        </p:nvSpPr>
        <p:spPr/>
        <p:txBody>
          <a:bodyPr/>
          <a:lstStyle/>
          <a:p>
            <a:fld id="{F4AA8E08-523D-43C2-98FB-E6DD4A053B8C}" type="datetimeFigureOut">
              <a:rPr lang="en-US" smtClean="0"/>
              <a:t>8/17/2018</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DFCE791F-14D6-4902-BD9D-4F9CE6CD3BDA}" type="slidenum">
              <a:rPr lang="en-US" smtClean="0"/>
              <a:t>‹#›</a:t>
            </a:fld>
            <a:endParaRPr lang="en-US"/>
          </a:p>
        </p:txBody>
      </p:sp>
    </p:spTree>
    <p:extLst>
      <p:ext uri="{BB962C8B-B14F-4D97-AF65-F5344CB8AC3E}">
        <p14:creationId xmlns:p14="http://schemas.microsoft.com/office/powerpoint/2010/main" val="2287916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F4AA8E08-523D-43C2-98FB-E6DD4A053B8C}" type="datetimeFigureOut">
              <a:rPr lang="en-US" smtClean="0"/>
              <a:t>8/17/2018</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DFCE791F-14D6-4902-BD9D-4F9CE6CD3BDA}" type="slidenum">
              <a:rPr lang="en-US" smtClean="0"/>
              <a:t>‹#›</a:t>
            </a:fld>
            <a:endParaRPr lang="en-US"/>
          </a:p>
        </p:txBody>
      </p:sp>
    </p:spTree>
    <p:extLst>
      <p:ext uri="{BB962C8B-B14F-4D97-AF65-F5344CB8AC3E}">
        <p14:creationId xmlns:p14="http://schemas.microsoft.com/office/powerpoint/2010/main" val="1383249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en-US"/>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4AA8E08-523D-43C2-98FB-E6DD4A053B8C}" type="datetimeFigureOut">
              <a:rPr lang="en-US" smtClean="0"/>
              <a:t>8/17/2018</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DFCE791F-14D6-4902-BD9D-4F9CE6CD3BDA}" type="slidenum">
              <a:rPr lang="en-US" smtClean="0"/>
              <a:t>‹#›</a:t>
            </a:fld>
            <a:endParaRPr lang="en-US"/>
          </a:p>
        </p:txBody>
      </p:sp>
    </p:spTree>
    <p:extLst>
      <p:ext uri="{BB962C8B-B14F-4D97-AF65-F5344CB8AC3E}">
        <p14:creationId xmlns:p14="http://schemas.microsoft.com/office/powerpoint/2010/main" val="3022681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p>
            <a:fld id="{F4AA8E08-523D-43C2-98FB-E6DD4A053B8C}" type="datetimeFigureOut">
              <a:rPr lang="en-US" smtClean="0"/>
              <a:t>8/17/2018</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DFCE791F-14D6-4902-BD9D-4F9CE6CD3BDA}" type="slidenum">
              <a:rPr lang="en-US" smtClean="0"/>
              <a:t>‹#›</a:t>
            </a:fld>
            <a:endParaRPr lang="en-US"/>
          </a:p>
        </p:txBody>
      </p:sp>
    </p:spTree>
    <p:extLst>
      <p:ext uri="{BB962C8B-B14F-4D97-AF65-F5344CB8AC3E}">
        <p14:creationId xmlns:p14="http://schemas.microsoft.com/office/powerpoint/2010/main" val="995841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en-US"/>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p:txBody>
          <a:bodyPr/>
          <a:lstStyle/>
          <a:p>
            <a:fld id="{F4AA8E08-523D-43C2-98FB-E6DD4A053B8C}" type="datetimeFigureOut">
              <a:rPr lang="en-US" smtClean="0"/>
              <a:t>8/17/2018</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DFCE791F-14D6-4902-BD9D-4F9CE6CD3BDA}" type="slidenum">
              <a:rPr lang="en-US" smtClean="0"/>
              <a:t>‹#›</a:t>
            </a:fld>
            <a:endParaRPr lang="en-US"/>
          </a:p>
        </p:txBody>
      </p:sp>
    </p:spTree>
    <p:extLst>
      <p:ext uri="{BB962C8B-B14F-4D97-AF65-F5344CB8AC3E}">
        <p14:creationId xmlns:p14="http://schemas.microsoft.com/office/powerpoint/2010/main" val="40653377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2"/>
          <p:cNvSpPr>
            <a:spLocks noGrp="1"/>
          </p:cNvSpPr>
          <p:nvPr>
            <p:ph type="dt" sz="half" idx="10"/>
          </p:nvPr>
        </p:nvSpPr>
        <p:spPr/>
        <p:txBody>
          <a:bodyPr/>
          <a:lstStyle/>
          <a:p>
            <a:fld id="{F4AA8E08-523D-43C2-98FB-E6DD4A053B8C}" type="datetimeFigureOut">
              <a:rPr lang="en-US" smtClean="0"/>
              <a:t>8/17/2018</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DFCE791F-14D6-4902-BD9D-4F9CE6CD3BDA}" type="slidenum">
              <a:rPr lang="en-US" smtClean="0"/>
              <a:t>‹#›</a:t>
            </a:fld>
            <a:endParaRPr lang="en-US"/>
          </a:p>
        </p:txBody>
      </p:sp>
    </p:spTree>
    <p:extLst>
      <p:ext uri="{BB962C8B-B14F-4D97-AF65-F5344CB8AC3E}">
        <p14:creationId xmlns:p14="http://schemas.microsoft.com/office/powerpoint/2010/main" val="3314797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4AA8E08-523D-43C2-98FB-E6DD4A053B8C}" type="datetimeFigureOut">
              <a:rPr lang="en-US" smtClean="0"/>
              <a:t>8/17/2018</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DFCE791F-14D6-4902-BD9D-4F9CE6CD3BDA}" type="slidenum">
              <a:rPr lang="en-US" smtClean="0"/>
              <a:t>‹#›</a:t>
            </a:fld>
            <a:endParaRPr lang="en-US"/>
          </a:p>
        </p:txBody>
      </p:sp>
    </p:spTree>
    <p:extLst>
      <p:ext uri="{BB962C8B-B14F-4D97-AF65-F5344CB8AC3E}">
        <p14:creationId xmlns:p14="http://schemas.microsoft.com/office/powerpoint/2010/main" val="1363295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4AA8E08-523D-43C2-98FB-E6DD4A053B8C}" type="datetimeFigureOut">
              <a:rPr lang="en-US" smtClean="0"/>
              <a:t>8/17/2018</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DFCE791F-14D6-4902-BD9D-4F9CE6CD3BDA}" type="slidenum">
              <a:rPr lang="en-US" smtClean="0"/>
              <a:t>‹#›</a:t>
            </a:fld>
            <a:endParaRPr lang="en-US"/>
          </a:p>
        </p:txBody>
      </p:sp>
    </p:spTree>
    <p:extLst>
      <p:ext uri="{BB962C8B-B14F-4D97-AF65-F5344CB8AC3E}">
        <p14:creationId xmlns:p14="http://schemas.microsoft.com/office/powerpoint/2010/main" val="1377566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4AA8E08-523D-43C2-98FB-E6DD4A053B8C}" type="datetimeFigureOut">
              <a:rPr lang="en-US" smtClean="0"/>
              <a:t>8/17/2018</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DFCE791F-14D6-4902-BD9D-4F9CE6CD3BDA}" type="slidenum">
              <a:rPr lang="en-US" smtClean="0"/>
              <a:t>‹#›</a:t>
            </a:fld>
            <a:endParaRPr lang="en-US"/>
          </a:p>
        </p:txBody>
      </p:sp>
    </p:spTree>
    <p:extLst>
      <p:ext uri="{BB962C8B-B14F-4D97-AF65-F5344CB8AC3E}">
        <p14:creationId xmlns:p14="http://schemas.microsoft.com/office/powerpoint/2010/main" val="2863729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F4AA8E08-523D-43C2-98FB-E6DD4A053B8C}" type="datetimeFigureOut">
              <a:rPr lang="en-US" smtClean="0"/>
              <a:t>8/17/2018</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DFCE791F-14D6-4902-BD9D-4F9CE6CD3BDA}" type="slidenum">
              <a:rPr lang="en-US" smtClean="0"/>
              <a:t>‹#›</a:t>
            </a:fld>
            <a:endParaRPr lang="en-US"/>
          </a:p>
        </p:txBody>
      </p:sp>
    </p:spTree>
    <p:extLst>
      <p:ext uri="{BB962C8B-B14F-4D97-AF65-F5344CB8AC3E}">
        <p14:creationId xmlns:p14="http://schemas.microsoft.com/office/powerpoint/2010/main" val="3042856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F4AA8E08-523D-43C2-98FB-E6DD4A053B8C}" type="datetimeFigureOut">
              <a:rPr lang="en-US" smtClean="0"/>
              <a:t>8/17/2018</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DFCE791F-14D6-4902-BD9D-4F9CE6CD3BDA}" type="slidenum">
              <a:rPr lang="en-US" smtClean="0"/>
              <a:t>‹#›</a:t>
            </a:fld>
            <a:endParaRPr lang="en-US"/>
          </a:p>
        </p:txBody>
      </p:sp>
    </p:spTree>
    <p:extLst>
      <p:ext uri="{BB962C8B-B14F-4D97-AF65-F5344CB8AC3E}">
        <p14:creationId xmlns:p14="http://schemas.microsoft.com/office/powerpoint/2010/main" val="2934574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en-US"/>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AA8E08-523D-43C2-98FB-E6DD4A053B8C}" type="datetimeFigureOut">
              <a:rPr lang="en-US" smtClean="0"/>
              <a:t>8/17/2018</a:t>
            </a:fld>
            <a:endParaRPr lang="en-US"/>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CE791F-14D6-4902-BD9D-4F9CE6CD3BDA}" type="slidenum">
              <a:rPr lang="en-US" smtClean="0"/>
              <a:t>‹#›</a:t>
            </a:fld>
            <a:endParaRPr lang="en-US"/>
          </a:p>
        </p:txBody>
      </p:sp>
    </p:spTree>
    <p:extLst>
      <p:ext uri="{BB962C8B-B14F-4D97-AF65-F5344CB8AC3E}">
        <p14:creationId xmlns:p14="http://schemas.microsoft.com/office/powerpoint/2010/main" val="17258369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1.xml"/><Relationship Id="rId5" Type="http://schemas.openxmlformats.org/officeDocument/2006/relationships/image" Target="../media/image5.emf"/><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1.png"/><Relationship Id="rId7" Type="http://schemas.openxmlformats.org/officeDocument/2006/relationships/image" Target="../media/image8.emf"/><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7.emf"/><Relationship Id="rId5" Type="http://schemas.openxmlformats.org/officeDocument/2006/relationships/image" Target="../media/image5.emf"/><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emf"/><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10.emf"/><Relationship Id="rId5" Type="http://schemas.openxmlformats.org/officeDocument/2006/relationships/image" Target="../media/image5.emf"/><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12.emf"/><Relationship Id="rId5" Type="http://schemas.openxmlformats.org/officeDocument/2006/relationships/image" Target="../media/image5.emf"/><Relationship Id="rId4" Type="http://schemas.openxmlformats.org/officeDocument/2006/relationships/image" Target="../media/image4.emf"/></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13.emf"/><Relationship Id="rId5" Type="http://schemas.openxmlformats.org/officeDocument/2006/relationships/image" Target="../media/image5.emf"/><Relationship Id="rId4" Type="http://schemas.openxmlformats.org/officeDocument/2006/relationships/image" Target="../media/image4.emf"/></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14.emf"/><Relationship Id="rId5" Type="http://schemas.openxmlformats.org/officeDocument/2006/relationships/image" Target="../media/image5.emf"/><Relationship Id="rId4" Type="http://schemas.openxmlformats.org/officeDocument/2006/relationships/image" Target="../media/image4.emf"/></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15.emf"/><Relationship Id="rId5" Type="http://schemas.openxmlformats.org/officeDocument/2006/relationships/image" Target="../media/image5.emf"/><Relationship Id="rId4" Type="http://schemas.openxmlformats.org/officeDocument/2006/relationships/image" Target="../media/image4.emf"/></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7.emf"/><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16.emf"/><Relationship Id="rId5" Type="http://schemas.openxmlformats.org/officeDocument/2006/relationships/image" Target="../media/image5.emf"/><Relationship Id="rId4" Type="http://schemas.openxmlformats.org/officeDocument/2006/relationships/image" Target="../media/image4.emf"/></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18.emf"/><Relationship Id="rId5" Type="http://schemas.openxmlformats.org/officeDocument/2006/relationships/image" Target="../media/image5.emf"/><Relationship Id="rId4" Type="http://schemas.openxmlformats.org/officeDocument/2006/relationships/image" Target="../media/image4.emf"/></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19.emf"/><Relationship Id="rId5" Type="http://schemas.openxmlformats.org/officeDocument/2006/relationships/image" Target="../media/image5.emf"/><Relationship Id="rId4" Type="http://schemas.openxmlformats.org/officeDocument/2006/relationships/image" Target="../media/image4.emf"/></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5.emf"/><Relationship Id="rId4" Type="http://schemas.openxmlformats.org/officeDocument/2006/relationships/image" Target="../media/image4.emf"/></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emf"/><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16.emf"/><Relationship Id="rId5" Type="http://schemas.openxmlformats.org/officeDocument/2006/relationships/image" Target="../media/image5.emf"/><Relationship Id="rId4" Type="http://schemas.openxmlformats.org/officeDocument/2006/relationships/image" Target="../media/image4.emf"/></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22.emf"/><Relationship Id="rId5" Type="http://schemas.openxmlformats.org/officeDocument/2006/relationships/image" Target="../media/image5.emf"/><Relationship Id="rId4" Type="http://schemas.openxmlformats.org/officeDocument/2006/relationships/image" Target="../media/image4.emf"/></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23.emf"/><Relationship Id="rId5" Type="http://schemas.openxmlformats.org/officeDocument/2006/relationships/image" Target="../media/image5.emf"/><Relationship Id="rId4" Type="http://schemas.openxmlformats.org/officeDocument/2006/relationships/image" Target="../media/image4.emf"/></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24.emf"/><Relationship Id="rId5" Type="http://schemas.openxmlformats.org/officeDocument/2006/relationships/image" Target="../media/image5.emf"/><Relationship Id="rId4" Type="http://schemas.openxmlformats.org/officeDocument/2006/relationships/image" Target="../media/image4.emf"/></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25.emf"/><Relationship Id="rId5" Type="http://schemas.openxmlformats.org/officeDocument/2006/relationships/image" Target="../media/image5.emf"/><Relationship Id="rId4" Type="http://schemas.openxmlformats.org/officeDocument/2006/relationships/image" Target="../media/image4.emf"/></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26.emf"/><Relationship Id="rId5" Type="http://schemas.openxmlformats.org/officeDocument/2006/relationships/image" Target="../media/image5.emf"/><Relationship Id="rId4" Type="http://schemas.openxmlformats.org/officeDocument/2006/relationships/image" Target="../media/image4.emf"/></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27.emf"/><Relationship Id="rId5" Type="http://schemas.openxmlformats.org/officeDocument/2006/relationships/image" Target="../media/image5.emf"/><Relationship Id="rId4" Type="http://schemas.openxmlformats.org/officeDocument/2006/relationships/image" Target="../media/image4.emf"/></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1.xml"/><Relationship Id="rId5" Type="http://schemas.openxmlformats.org/officeDocument/2006/relationships/image" Target="../media/image5.emf"/><Relationship Id="rId4" Type="http://schemas.openxmlformats.org/officeDocument/2006/relationships/image" Target="../media/image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2183" y="-3460083"/>
            <a:ext cx="13714183" cy="10800000"/>
          </a:xfrm>
          <a:prstGeom prst="rect">
            <a:avLst/>
          </a:prstGeom>
        </p:spPr>
      </p:pic>
      <p:pic>
        <p:nvPicPr>
          <p:cNvPr id="14" name="Рисунок 13"/>
          <p:cNvPicPr>
            <a:picLocks noChangeAspect="1"/>
          </p:cNvPicPr>
          <p:nvPr/>
        </p:nvPicPr>
        <p:blipFill>
          <a:blip r:embed="rId3"/>
          <a:stretch>
            <a:fillRect/>
          </a:stretch>
        </p:blipFill>
        <p:spPr>
          <a:xfrm>
            <a:off x="639105" y="546180"/>
            <a:ext cx="2700338" cy="913067"/>
          </a:xfrm>
          <a:prstGeom prst="rect">
            <a:avLst/>
          </a:prstGeom>
        </p:spPr>
      </p:pic>
      <p:sp>
        <p:nvSpPr>
          <p:cNvPr id="8" name="Заголовок 1"/>
          <p:cNvSpPr>
            <a:spLocks noGrp="1"/>
          </p:cNvSpPr>
          <p:nvPr>
            <p:ph type="ctrTitle"/>
          </p:nvPr>
        </p:nvSpPr>
        <p:spPr>
          <a:xfrm>
            <a:off x="1524000" y="2484570"/>
            <a:ext cx="9144000" cy="811080"/>
          </a:xfrm>
        </p:spPr>
        <p:txBody>
          <a:bodyPr>
            <a:normAutofit/>
          </a:bodyPr>
          <a:lstStyle/>
          <a:p>
            <a:r>
              <a:rPr lang="en-US" sz="4400" dirty="0" smtClean="0">
                <a:solidFill>
                  <a:srgbClr val="69B42E"/>
                </a:solidFill>
                <a:latin typeface="Exo 2 Semi Bold" panose="00000700000000000000" pitchFamily="2" charset="-52"/>
              </a:rPr>
              <a:t>Educating Civil Servants</a:t>
            </a:r>
            <a:endParaRPr lang="en-US" sz="4400" b="1" dirty="0">
              <a:solidFill>
                <a:srgbClr val="69B42E"/>
              </a:solidFill>
              <a:latin typeface="Exo 2 Semi Bold" panose="00000700000000000000" pitchFamily="2" charset="-52"/>
            </a:endParaRPr>
          </a:p>
        </p:txBody>
      </p:sp>
      <p:sp>
        <p:nvSpPr>
          <p:cNvPr id="9" name="Подзаголовок 2"/>
          <p:cNvSpPr>
            <a:spLocks noGrp="1"/>
          </p:cNvSpPr>
          <p:nvPr>
            <p:ph type="subTitle" idx="1"/>
          </p:nvPr>
        </p:nvSpPr>
        <p:spPr>
          <a:xfrm>
            <a:off x="1524000" y="3726865"/>
            <a:ext cx="9144000" cy="1367004"/>
          </a:xfrm>
        </p:spPr>
        <p:txBody>
          <a:bodyPr>
            <a:normAutofit/>
          </a:bodyPr>
          <a:lstStyle/>
          <a:p>
            <a:r>
              <a:rPr lang="en-US" dirty="0">
                <a:latin typeface="Exo 2 Semi Bold" panose="00000700000000000000" pitchFamily="2" charset="-52"/>
              </a:rPr>
              <a:t>About Issues of Respecting Human Rights and Tackling </a:t>
            </a:r>
            <a:r>
              <a:rPr lang="en-US" dirty="0" smtClean="0">
                <a:latin typeface="Exo 2 Semi Bold" panose="00000700000000000000" pitchFamily="2" charset="-52"/>
              </a:rPr>
              <a:t>Stigma</a:t>
            </a:r>
          </a:p>
          <a:p>
            <a:r>
              <a:rPr lang="en-US" dirty="0" smtClean="0">
                <a:latin typeface="Exo 2 Semi Bold" panose="00000700000000000000" pitchFamily="2" charset="-52"/>
              </a:rPr>
              <a:t>and </a:t>
            </a:r>
            <a:r>
              <a:rPr lang="en-US" dirty="0">
                <a:latin typeface="Exo 2 Semi Bold" panose="00000700000000000000" pitchFamily="2" charset="-52"/>
              </a:rPr>
              <a:t>Discrimination in Relation to </a:t>
            </a:r>
            <a:r>
              <a:rPr lang="en-US" dirty="0" smtClean="0">
                <a:latin typeface="Exo 2 Semi Bold" panose="00000700000000000000" pitchFamily="2" charset="-52"/>
              </a:rPr>
              <a:t>Gays,</a:t>
            </a:r>
          </a:p>
          <a:p>
            <a:r>
              <a:rPr lang="en-US" dirty="0" smtClean="0">
                <a:latin typeface="Exo 2 Semi Bold" panose="00000700000000000000" pitchFamily="2" charset="-52"/>
              </a:rPr>
              <a:t>Other </a:t>
            </a:r>
            <a:r>
              <a:rPr lang="en-US" dirty="0">
                <a:latin typeface="Exo 2 Semi Bold" panose="00000700000000000000" pitchFamily="2" charset="-52"/>
              </a:rPr>
              <a:t>MSM, and Trans* People</a:t>
            </a:r>
          </a:p>
        </p:txBody>
      </p:sp>
    </p:spTree>
    <p:extLst>
      <p:ext uri="{BB962C8B-B14F-4D97-AF65-F5344CB8AC3E}">
        <p14:creationId xmlns:p14="http://schemas.microsoft.com/office/powerpoint/2010/main" val="3591764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60083"/>
            <a:ext cx="13714183" cy="10800000"/>
          </a:xfrm>
          <a:prstGeom prst="rect">
            <a:avLst/>
          </a:prstGeom>
        </p:spPr>
      </p:pic>
      <p:sp>
        <p:nvSpPr>
          <p:cNvPr id="2" name="Заголовок 1"/>
          <p:cNvSpPr>
            <a:spLocks noGrp="1"/>
          </p:cNvSpPr>
          <p:nvPr>
            <p:ph type="ctrTitle"/>
          </p:nvPr>
        </p:nvSpPr>
        <p:spPr>
          <a:xfrm>
            <a:off x="1501893" y="1677035"/>
            <a:ext cx="9144000" cy="678998"/>
          </a:xfrm>
        </p:spPr>
        <p:txBody>
          <a:bodyPr>
            <a:normAutofit/>
          </a:bodyPr>
          <a:lstStyle/>
          <a:p>
            <a:r>
              <a:rPr lang="en-US" sz="3600" dirty="0">
                <a:latin typeface="Exo 2 Semi Bold" panose="00000700000000000000" pitchFamily="2" charset="-52"/>
              </a:rPr>
              <a:t>Block 1</a:t>
            </a:r>
            <a:endParaRPr lang="en-US" sz="3600" b="1" dirty="0">
              <a:latin typeface="Exo 2 Semi Bold" panose="00000700000000000000" pitchFamily="2" charset="-52"/>
            </a:endParaRPr>
          </a:p>
        </p:txBody>
      </p:sp>
      <p:sp>
        <p:nvSpPr>
          <p:cNvPr id="3" name="Подзаголовок 2"/>
          <p:cNvSpPr>
            <a:spLocks noGrp="1"/>
          </p:cNvSpPr>
          <p:nvPr>
            <p:ph type="subTitle" idx="1"/>
          </p:nvPr>
        </p:nvSpPr>
        <p:spPr>
          <a:xfrm>
            <a:off x="1948042" y="2476792"/>
            <a:ext cx="8251705" cy="609308"/>
          </a:xfrm>
        </p:spPr>
        <p:txBody>
          <a:bodyPr>
            <a:noAutofit/>
          </a:bodyPr>
          <a:lstStyle/>
          <a:p>
            <a:pPr>
              <a:lnSpc>
                <a:spcPct val="100000"/>
              </a:lnSpc>
            </a:pPr>
            <a:r>
              <a:rPr lang="en-US" dirty="0">
                <a:latin typeface="Exo 2 Semi Bold" panose="00000700000000000000" pitchFamily="2" charset="-52"/>
              </a:rPr>
              <a:t>From Stereotypes to Discrimination</a:t>
            </a:r>
            <a:endParaRPr lang="en-US" dirty="0">
              <a:latin typeface="Exo 2 Semi Bold" panose="00000700000000000000" pitchFamily="2" charset="-52"/>
            </a:endParaRPr>
          </a:p>
        </p:txBody>
      </p:sp>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sp>
        <p:nvSpPr>
          <p:cNvPr id="12" name="Подзаголовок 2"/>
          <p:cNvSpPr txBox="1">
            <a:spLocks/>
          </p:cNvSpPr>
          <p:nvPr/>
        </p:nvSpPr>
        <p:spPr>
          <a:xfrm>
            <a:off x="1836121" y="3545256"/>
            <a:ext cx="8475544" cy="111183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1800" dirty="0">
                <a:latin typeface="Exo 2" panose="00000500000000000000" pitchFamily="2" charset="-52"/>
              </a:rPr>
              <a:t>Aim: To provide information on how stereotypes influence decision-making and become the reason for discrimination</a:t>
            </a:r>
            <a:endParaRPr lang="en-US" sz="1800" dirty="0">
              <a:latin typeface="Exo 2" panose="00000500000000000000" pitchFamily="2" charset="-52"/>
            </a:endParaRPr>
          </a:p>
        </p:txBody>
      </p:sp>
    </p:spTree>
    <p:extLst>
      <p:ext uri="{BB962C8B-B14F-4D97-AF65-F5344CB8AC3E}">
        <p14:creationId xmlns:p14="http://schemas.microsoft.com/office/powerpoint/2010/main" val="39376097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60083"/>
            <a:ext cx="13714183" cy="10800000"/>
          </a:xfrm>
          <a:prstGeom prst="rect">
            <a:avLst/>
          </a:prstGeom>
        </p:spPr>
      </p:pic>
      <p:sp>
        <p:nvSpPr>
          <p:cNvPr id="2" name="Заголовок 1"/>
          <p:cNvSpPr>
            <a:spLocks noGrp="1"/>
          </p:cNvSpPr>
          <p:nvPr>
            <p:ph type="ctrTitle"/>
          </p:nvPr>
        </p:nvSpPr>
        <p:spPr>
          <a:xfrm>
            <a:off x="1504950" y="1416166"/>
            <a:ext cx="9144000" cy="707910"/>
          </a:xfrm>
        </p:spPr>
        <p:txBody>
          <a:bodyPr>
            <a:normAutofit/>
          </a:bodyPr>
          <a:lstStyle/>
          <a:p>
            <a:pPr lvl="0">
              <a:spcBef>
                <a:spcPts val="0"/>
              </a:spcBef>
            </a:pPr>
            <a:r>
              <a:rPr lang="en-US" sz="3600" dirty="0">
                <a:latin typeface="Exo 2 Semi Bold" panose="00000700000000000000" pitchFamily="2" charset="-52"/>
              </a:rPr>
              <a:t>Stereotype</a:t>
            </a:r>
            <a:endParaRPr lang="ru-RU" sz="3600" b="1" dirty="0">
              <a:solidFill>
                <a:srgbClr val="000000"/>
              </a:solidFill>
              <a:latin typeface="Exo 2 Semi Bold" panose="00000700000000000000" pitchFamily="2" charset="-52"/>
              <a:ea typeface="Calibri"/>
              <a:cs typeface="Calibri"/>
              <a:sym typeface="Calibri"/>
            </a:endParaRPr>
          </a:p>
        </p:txBody>
      </p:sp>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sp>
        <p:nvSpPr>
          <p:cNvPr id="12" name="Подзаголовок 2"/>
          <p:cNvSpPr txBox="1">
            <a:spLocks/>
          </p:cNvSpPr>
          <p:nvPr/>
        </p:nvSpPr>
        <p:spPr>
          <a:xfrm>
            <a:off x="1504950" y="2879565"/>
            <a:ext cx="6057900" cy="19460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dirty="0">
                <a:latin typeface="Exo 2" panose="00000500000000000000" pitchFamily="2" charset="-52"/>
              </a:rPr>
              <a:t>Stereotype is a firm, simplified idea about someone or something.</a:t>
            </a:r>
          </a:p>
          <a:p>
            <a:pPr algn="l"/>
            <a:r>
              <a:rPr lang="en-US" sz="1800" dirty="0">
                <a:latin typeface="Exo 2" panose="00000500000000000000" pitchFamily="2" charset="-52"/>
              </a:rPr>
              <a:t> </a:t>
            </a:r>
          </a:p>
          <a:p>
            <a:pPr algn="l"/>
            <a:r>
              <a:rPr lang="en-US" sz="1800" dirty="0">
                <a:latin typeface="Exo 2" panose="00000500000000000000" pitchFamily="2" charset="-52"/>
              </a:rPr>
              <a:t>Stereotypes, as a readymade scheme of comprehension, allows the person to shorten the response time to the changing conditions of the surrounding environment.</a:t>
            </a:r>
            <a:endParaRPr lang="ru-RU" sz="1800" dirty="0">
              <a:solidFill>
                <a:srgbClr val="000000"/>
              </a:solidFill>
              <a:latin typeface="Exo 2" panose="00000500000000000000" pitchFamily="2" charset="-52"/>
              <a:ea typeface="Times New Roman"/>
              <a:cs typeface="Times New Roman"/>
              <a:sym typeface="Times New Roman"/>
            </a:endParaRPr>
          </a:p>
        </p:txBody>
      </p:sp>
      <p:pic>
        <p:nvPicPr>
          <p:cNvPr id="3" name="Рисунок 2"/>
          <p:cNvPicPr>
            <a:picLocks noChangeAspect="1"/>
          </p:cNvPicPr>
          <p:nvPr/>
        </p:nvPicPr>
        <p:blipFill>
          <a:blip r:embed="rId6"/>
          <a:stretch>
            <a:fillRect/>
          </a:stretch>
        </p:blipFill>
        <p:spPr>
          <a:xfrm>
            <a:off x="8300529" y="2373432"/>
            <a:ext cx="2523507" cy="2519828"/>
          </a:xfrm>
          <a:prstGeom prst="rect">
            <a:avLst/>
          </a:prstGeom>
        </p:spPr>
      </p:pic>
    </p:spTree>
    <p:extLst>
      <p:ext uri="{BB962C8B-B14F-4D97-AF65-F5344CB8AC3E}">
        <p14:creationId xmlns:p14="http://schemas.microsoft.com/office/powerpoint/2010/main" val="35993990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60083"/>
            <a:ext cx="13714183" cy="10800000"/>
          </a:xfrm>
          <a:prstGeom prst="rect">
            <a:avLst/>
          </a:prstGeom>
        </p:spPr>
      </p:pic>
      <p:sp>
        <p:nvSpPr>
          <p:cNvPr id="2" name="Заголовок 1"/>
          <p:cNvSpPr>
            <a:spLocks noGrp="1"/>
          </p:cNvSpPr>
          <p:nvPr>
            <p:ph type="ctrTitle"/>
          </p:nvPr>
        </p:nvSpPr>
        <p:spPr>
          <a:xfrm>
            <a:off x="1524000" y="1422026"/>
            <a:ext cx="9144000" cy="736349"/>
          </a:xfrm>
        </p:spPr>
        <p:txBody>
          <a:bodyPr>
            <a:normAutofit/>
          </a:bodyPr>
          <a:lstStyle/>
          <a:p>
            <a:r>
              <a:rPr lang="en-US" sz="3600" dirty="0">
                <a:latin typeface="Exo 2 Semi Bold" panose="00000700000000000000" pitchFamily="2" charset="-52"/>
              </a:rPr>
              <a:t>Types of Stereotypes</a:t>
            </a:r>
            <a:endParaRPr lang="en-US" sz="3600" b="1" dirty="0">
              <a:latin typeface="Exo 2 Semi Bold" panose="00000700000000000000" pitchFamily="2" charset="-52"/>
            </a:endParaRPr>
          </a:p>
        </p:txBody>
      </p:sp>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pic>
        <p:nvPicPr>
          <p:cNvPr id="3" name="Рисунок 2"/>
          <p:cNvPicPr>
            <a:picLocks noChangeAspect="1"/>
          </p:cNvPicPr>
          <p:nvPr/>
        </p:nvPicPr>
        <p:blipFill>
          <a:blip r:embed="rId6"/>
          <a:stretch>
            <a:fillRect/>
          </a:stretch>
        </p:blipFill>
        <p:spPr>
          <a:xfrm>
            <a:off x="2055329" y="2755695"/>
            <a:ext cx="2092990" cy="2089939"/>
          </a:xfrm>
          <a:prstGeom prst="rect">
            <a:avLst/>
          </a:prstGeom>
        </p:spPr>
      </p:pic>
      <p:pic>
        <p:nvPicPr>
          <p:cNvPr id="4" name="Рисунок 3"/>
          <p:cNvPicPr>
            <a:picLocks noChangeAspect="1"/>
          </p:cNvPicPr>
          <p:nvPr/>
        </p:nvPicPr>
        <p:blipFill>
          <a:blip r:embed="rId7"/>
          <a:stretch>
            <a:fillRect/>
          </a:stretch>
        </p:blipFill>
        <p:spPr>
          <a:xfrm>
            <a:off x="5051755" y="2842172"/>
            <a:ext cx="2092990" cy="2089939"/>
          </a:xfrm>
          <a:prstGeom prst="rect">
            <a:avLst/>
          </a:prstGeom>
        </p:spPr>
      </p:pic>
      <p:pic>
        <p:nvPicPr>
          <p:cNvPr id="10" name="Рисунок 9"/>
          <p:cNvPicPr>
            <a:picLocks noChangeAspect="1"/>
          </p:cNvPicPr>
          <p:nvPr/>
        </p:nvPicPr>
        <p:blipFill>
          <a:blip r:embed="rId8"/>
          <a:stretch>
            <a:fillRect/>
          </a:stretch>
        </p:blipFill>
        <p:spPr>
          <a:xfrm>
            <a:off x="8048181" y="2842171"/>
            <a:ext cx="2092990" cy="2089939"/>
          </a:xfrm>
          <a:prstGeom prst="rect">
            <a:avLst/>
          </a:prstGeom>
        </p:spPr>
      </p:pic>
    </p:spTree>
    <p:extLst>
      <p:ext uri="{BB962C8B-B14F-4D97-AF65-F5344CB8AC3E}">
        <p14:creationId xmlns:p14="http://schemas.microsoft.com/office/powerpoint/2010/main" val="7313635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60083"/>
            <a:ext cx="13714183" cy="10800000"/>
          </a:xfrm>
          <a:prstGeom prst="rect">
            <a:avLst/>
          </a:prstGeom>
        </p:spPr>
      </p:pic>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pic>
        <p:nvPicPr>
          <p:cNvPr id="17" name="Рисунок 16"/>
          <p:cNvPicPr>
            <a:picLocks noChangeAspect="1"/>
          </p:cNvPicPr>
          <p:nvPr/>
        </p:nvPicPr>
        <p:blipFill>
          <a:blip r:embed="rId6"/>
          <a:stretch>
            <a:fillRect/>
          </a:stretch>
        </p:blipFill>
        <p:spPr>
          <a:xfrm>
            <a:off x="2055329" y="2983827"/>
            <a:ext cx="4146154" cy="1092885"/>
          </a:xfrm>
          <a:prstGeom prst="rect">
            <a:avLst/>
          </a:prstGeom>
        </p:spPr>
      </p:pic>
      <p:pic>
        <p:nvPicPr>
          <p:cNvPr id="18" name="Рисунок 17"/>
          <p:cNvPicPr>
            <a:picLocks noChangeAspect="1"/>
          </p:cNvPicPr>
          <p:nvPr/>
        </p:nvPicPr>
        <p:blipFill>
          <a:blip r:embed="rId7"/>
          <a:stretch>
            <a:fillRect/>
          </a:stretch>
        </p:blipFill>
        <p:spPr>
          <a:xfrm>
            <a:off x="6084344" y="2983827"/>
            <a:ext cx="4159029" cy="1092885"/>
          </a:xfrm>
          <a:prstGeom prst="rect">
            <a:avLst/>
          </a:prstGeom>
        </p:spPr>
      </p:pic>
      <p:sp>
        <p:nvSpPr>
          <p:cNvPr id="19" name="Заголовок 1"/>
          <p:cNvSpPr>
            <a:spLocks noGrp="1"/>
          </p:cNvSpPr>
          <p:nvPr>
            <p:ph type="ctrTitle"/>
          </p:nvPr>
        </p:nvSpPr>
        <p:spPr>
          <a:xfrm>
            <a:off x="3102254" y="3158794"/>
            <a:ext cx="2066925" cy="679781"/>
          </a:xfrm>
        </p:spPr>
        <p:txBody>
          <a:bodyPr>
            <a:noAutofit/>
          </a:bodyPr>
          <a:lstStyle/>
          <a:p>
            <a:pPr lvl="0">
              <a:spcBef>
                <a:spcPts val="0"/>
              </a:spcBef>
            </a:pPr>
            <a:r>
              <a:rPr lang="en-US" sz="2200" dirty="0">
                <a:solidFill>
                  <a:schemeClr val="bg1"/>
                </a:solidFill>
                <a:latin typeface="Exo 2 Semi Bold" panose="00000700000000000000" pitchFamily="2" charset="-52"/>
              </a:rPr>
              <a:t>Negative Stereotype</a:t>
            </a:r>
            <a:endParaRPr lang="ru-RU" sz="2200" b="1" dirty="0">
              <a:solidFill>
                <a:schemeClr val="bg1"/>
              </a:solidFill>
              <a:latin typeface="Exo 2 Semi Bold" panose="00000700000000000000" pitchFamily="2" charset="-52"/>
              <a:ea typeface="Calibri"/>
              <a:cs typeface="Calibri"/>
              <a:sym typeface="Calibri"/>
            </a:endParaRPr>
          </a:p>
        </p:txBody>
      </p:sp>
      <p:sp>
        <p:nvSpPr>
          <p:cNvPr id="21" name="Заголовок 1"/>
          <p:cNvSpPr txBox="1">
            <a:spLocks/>
          </p:cNvSpPr>
          <p:nvPr/>
        </p:nvSpPr>
        <p:spPr>
          <a:xfrm>
            <a:off x="6927413" y="3342778"/>
            <a:ext cx="2590030" cy="37498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Bef>
                <a:spcPts val="0"/>
              </a:spcBef>
            </a:pPr>
            <a:r>
              <a:rPr lang="en-US" sz="2200" dirty="0">
                <a:solidFill>
                  <a:schemeClr val="bg1"/>
                </a:solidFill>
                <a:latin typeface="Exo 2 Semi Bold" panose="00000700000000000000" pitchFamily="2" charset="-52"/>
              </a:rPr>
              <a:t>Prejudice</a:t>
            </a:r>
            <a:endParaRPr lang="ru-RU" sz="2200" b="1" dirty="0">
              <a:solidFill>
                <a:schemeClr val="bg1"/>
              </a:solidFill>
              <a:latin typeface="Exo 2 Semi Bold" panose="00000700000000000000" pitchFamily="2" charset="-52"/>
              <a:ea typeface="Calibri"/>
              <a:cs typeface="Calibri"/>
              <a:sym typeface="Calibri"/>
            </a:endParaRPr>
          </a:p>
        </p:txBody>
      </p:sp>
    </p:spTree>
    <p:extLst>
      <p:ext uri="{BB962C8B-B14F-4D97-AF65-F5344CB8AC3E}">
        <p14:creationId xmlns:p14="http://schemas.microsoft.com/office/powerpoint/2010/main" val="1007494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69608"/>
            <a:ext cx="13714183" cy="10800000"/>
          </a:xfrm>
          <a:prstGeom prst="rect">
            <a:avLst/>
          </a:prstGeom>
        </p:spPr>
      </p:pic>
      <p:sp>
        <p:nvSpPr>
          <p:cNvPr id="2" name="Заголовок 1"/>
          <p:cNvSpPr>
            <a:spLocks noGrp="1"/>
          </p:cNvSpPr>
          <p:nvPr>
            <p:ph type="ctrTitle"/>
          </p:nvPr>
        </p:nvSpPr>
        <p:spPr>
          <a:xfrm>
            <a:off x="1524000" y="1422027"/>
            <a:ext cx="9144000" cy="982864"/>
          </a:xfrm>
        </p:spPr>
        <p:txBody>
          <a:bodyPr>
            <a:noAutofit/>
          </a:bodyPr>
          <a:lstStyle/>
          <a:p>
            <a:r>
              <a:rPr lang="en-US" sz="3600" dirty="0">
                <a:latin typeface="Exo 2 Semi Bold" panose="00000700000000000000" pitchFamily="2" charset="-52"/>
              </a:rPr>
              <a:t>What is prejudice</a:t>
            </a:r>
            <a:r>
              <a:rPr lang="ru-RU" sz="3600" b="1" dirty="0" smtClean="0">
                <a:solidFill>
                  <a:schemeClr val="dk1"/>
                </a:solidFill>
                <a:latin typeface="Exo 2 Semi Bold" panose="00000700000000000000" pitchFamily="2" charset="-52"/>
                <a:ea typeface="Calibri"/>
                <a:cs typeface="Calibri"/>
                <a:sym typeface="Calibri"/>
              </a:rPr>
              <a:t>?</a:t>
            </a:r>
            <a:endParaRPr lang="en-US" sz="3600" b="1" dirty="0">
              <a:latin typeface="Exo 2 Semi Bold" panose="00000700000000000000" pitchFamily="2" charset="-52"/>
            </a:endParaRPr>
          </a:p>
        </p:txBody>
      </p:sp>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sp>
        <p:nvSpPr>
          <p:cNvPr id="15" name="Подзаголовок 2"/>
          <p:cNvSpPr txBox="1">
            <a:spLocks/>
          </p:cNvSpPr>
          <p:nvPr/>
        </p:nvSpPr>
        <p:spPr>
          <a:xfrm>
            <a:off x="1912661" y="3498555"/>
            <a:ext cx="5586102" cy="9591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800" dirty="0">
                <a:latin typeface="Exo 2" panose="00000500000000000000" pitchFamily="2" charset="-52"/>
              </a:rPr>
              <a:t>It’s a social construct with a distorted (often negative) content as a result of which the person comprehends certain social objects in a askew way.</a:t>
            </a:r>
          </a:p>
        </p:txBody>
      </p:sp>
      <p:pic>
        <p:nvPicPr>
          <p:cNvPr id="9" name="Рисунок 8"/>
          <p:cNvPicPr>
            <a:picLocks noChangeAspect="1"/>
          </p:cNvPicPr>
          <p:nvPr/>
        </p:nvPicPr>
        <p:blipFill>
          <a:blip r:embed="rId6"/>
          <a:stretch>
            <a:fillRect/>
          </a:stretch>
        </p:blipFill>
        <p:spPr>
          <a:xfrm>
            <a:off x="8209016" y="2977841"/>
            <a:ext cx="2250968" cy="2247686"/>
          </a:xfrm>
          <a:prstGeom prst="rect">
            <a:avLst/>
          </a:prstGeom>
        </p:spPr>
      </p:pic>
    </p:spTree>
    <p:extLst>
      <p:ext uri="{BB962C8B-B14F-4D97-AF65-F5344CB8AC3E}">
        <p14:creationId xmlns:p14="http://schemas.microsoft.com/office/powerpoint/2010/main" val="36165054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69608"/>
            <a:ext cx="13714183" cy="10800000"/>
          </a:xfrm>
          <a:prstGeom prst="rect">
            <a:avLst/>
          </a:prstGeom>
        </p:spPr>
      </p:pic>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sp>
        <p:nvSpPr>
          <p:cNvPr id="23" name="Подзаголовок 2"/>
          <p:cNvSpPr>
            <a:spLocks noGrp="1"/>
          </p:cNvSpPr>
          <p:nvPr>
            <p:ph type="subTitle" idx="1"/>
          </p:nvPr>
        </p:nvSpPr>
        <p:spPr>
          <a:xfrm>
            <a:off x="2459211" y="2359984"/>
            <a:ext cx="7281683" cy="934886"/>
          </a:xfrm>
        </p:spPr>
        <p:txBody>
          <a:bodyPr>
            <a:noAutofit/>
          </a:bodyPr>
          <a:lstStyle/>
          <a:p>
            <a:pPr>
              <a:lnSpc>
                <a:spcPct val="100000"/>
              </a:lnSpc>
            </a:pPr>
            <a:r>
              <a:rPr lang="en-US" dirty="0">
                <a:latin typeface="Exo 2 Semi Bold" panose="00000700000000000000" pitchFamily="2" charset="-52"/>
              </a:rPr>
              <a:t>In relation to whom is prejudice displayed more often than not?</a:t>
            </a:r>
            <a:endParaRPr lang="en-US" dirty="0">
              <a:latin typeface="Exo 2 Semi Bold" panose="00000700000000000000" pitchFamily="2" charset="-52"/>
            </a:endParaRPr>
          </a:p>
        </p:txBody>
      </p:sp>
      <p:pic>
        <p:nvPicPr>
          <p:cNvPr id="9" name="Рисунок 8"/>
          <p:cNvPicPr>
            <a:picLocks noChangeAspect="1"/>
          </p:cNvPicPr>
          <p:nvPr/>
        </p:nvPicPr>
        <p:blipFill>
          <a:blip r:embed="rId6"/>
          <a:stretch>
            <a:fillRect/>
          </a:stretch>
        </p:blipFill>
        <p:spPr>
          <a:xfrm>
            <a:off x="4113382" y="4217760"/>
            <a:ext cx="3973343" cy="2742018"/>
          </a:xfrm>
          <a:prstGeom prst="rect">
            <a:avLst/>
          </a:prstGeom>
        </p:spPr>
      </p:pic>
    </p:spTree>
    <p:extLst>
      <p:ext uri="{BB962C8B-B14F-4D97-AF65-F5344CB8AC3E}">
        <p14:creationId xmlns:p14="http://schemas.microsoft.com/office/powerpoint/2010/main" val="32532900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79133"/>
            <a:ext cx="13714183" cy="10800000"/>
          </a:xfrm>
          <a:prstGeom prst="rect">
            <a:avLst/>
          </a:prstGeom>
        </p:spPr>
      </p:pic>
      <p:sp>
        <p:nvSpPr>
          <p:cNvPr id="2" name="Заголовок 1"/>
          <p:cNvSpPr>
            <a:spLocks noGrp="1"/>
          </p:cNvSpPr>
          <p:nvPr>
            <p:ph type="ctrTitle"/>
          </p:nvPr>
        </p:nvSpPr>
        <p:spPr>
          <a:xfrm>
            <a:off x="1524000" y="1422027"/>
            <a:ext cx="9144000" cy="559827"/>
          </a:xfrm>
        </p:spPr>
        <p:txBody>
          <a:bodyPr>
            <a:noAutofit/>
          </a:bodyPr>
          <a:lstStyle/>
          <a:p>
            <a:r>
              <a:rPr lang="en-US" sz="3600" dirty="0">
                <a:latin typeface="Exo 2 Semi Bold" panose="00000700000000000000" pitchFamily="2" charset="-52"/>
              </a:rPr>
              <a:t>Pyramid of Hate</a:t>
            </a:r>
          </a:p>
        </p:txBody>
      </p:sp>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sp>
        <p:nvSpPr>
          <p:cNvPr id="11" name="Подзаголовок 2"/>
          <p:cNvSpPr txBox="1">
            <a:spLocks/>
          </p:cNvSpPr>
          <p:nvPr/>
        </p:nvSpPr>
        <p:spPr>
          <a:xfrm>
            <a:off x="4862823" y="2608095"/>
            <a:ext cx="5586102" cy="392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600" dirty="0">
                <a:latin typeface="Exo 2" panose="00000500000000000000" pitchFamily="2" charset="-52"/>
              </a:rPr>
              <a:t>Elimination of </a:t>
            </a:r>
            <a:r>
              <a:rPr lang="en-US" sz="1600" dirty="0" smtClean="0">
                <a:latin typeface="Exo 2" panose="00000500000000000000" pitchFamily="2" charset="-52"/>
              </a:rPr>
              <a:t>«others</a:t>
            </a:r>
            <a:r>
              <a:rPr lang="en-US" sz="1600" dirty="0">
                <a:latin typeface="Exo 2" panose="00000500000000000000" pitchFamily="2" charset="-52"/>
              </a:rPr>
              <a:t>»</a:t>
            </a:r>
            <a:endParaRPr lang="en-US" sz="1600" dirty="0">
              <a:latin typeface="Exo 2" panose="00000500000000000000" pitchFamily="2" charset="-52"/>
            </a:endParaRPr>
          </a:p>
        </p:txBody>
      </p:sp>
      <p:sp>
        <p:nvSpPr>
          <p:cNvPr id="13" name="Подзаголовок 2"/>
          <p:cNvSpPr txBox="1">
            <a:spLocks/>
          </p:cNvSpPr>
          <p:nvPr/>
        </p:nvSpPr>
        <p:spPr>
          <a:xfrm>
            <a:off x="5234298" y="3158471"/>
            <a:ext cx="5586102" cy="392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l">
              <a:spcBef>
                <a:spcPts val="0"/>
              </a:spcBef>
              <a:buClr>
                <a:srgbClr val="000000"/>
              </a:buClr>
              <a:buSzPts val="2000"/>
            </a:pPr>
            <a:r>
              <a:rPr lang="en-US" sz="1600" dirty="0">
                <a:latin typeface="Exo 2" panose="00000500000000000000" pitchFamily="2" charset="-52"/>
              </a:rPr>
              <a:t>Acts of violence</a:t>
            </a:r>
            <a:endParaRPr lang="ru-RU" sz="1600" dirty="0">
              <a:solidFill>
                <a:srgbClr val="000000"/>
              </a:solidFill>
              <a:latin typeface="Exo 2" panose="00000500000000000000" pitchFamily="2" charset="-52"/>
              <a:ea typeface="Times New Roman"/>
              <a:cs typeface="Times New Roman"/>
              <a:sym typeface="Times New Roman"/>
            </a:endParaRPr>
          </a:p>
        </p:txBody>
      </p:sp>
      <p:sp>
        <p:nvSpPr>
          <p:cNvPr id="14" name="Подзаголовок 2"/>
          <p:cNvSpPr txBox="1">
            <a:spLocks/>
          </p:cNvSpPr>
          <p:nvPr/>
        </p:nvSpPr>
        <p:spPr>
          <a:xfrm>
            <a:off x="5548623" y="3642753"/>
            <a:ext cx="4862202" cy="37007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l">
              <a:spcBef>
                <a:spcPts val="0"/>
              </a:spcBef>
              <a:buClr>
                <a:srgbClr val="000000"/>
              </a:buClr>
              <a:buSzPts val="2000"/>
            </a:pPr>
            <a:r>
              <a:rPr lang="en-US" sz="1600" dirty="0"/>
              <a:t>Discriminatory actions</a:t>
            </a:r>
            <a:endParaRPr lang="ru-RU" sz="1600" dirty="0">
              <a:solidFill>
                <a:srgbClr val="000000"/>
              </a:solidFill>
              <a:latin typeface="Exo 2" panose="00000500000000000000" pitchFamily="2" charset="-52"/>
              <a:ea typeface="Times New Roman"/>
              <a:cs typeface="Times New Roman"/>
              <a:sym typeface="Times New Roman"/>
            </a:endParaRPr>
          </a:p>
        </p:txBody>
      </p:sp>
      <p:sp>
        <p:nvSpPr>
          <p:cNvPr id="15" name="Подзаголовок 2"/>
          <p:cNvSpPr txBox="1">
            <a:spLocks/>
          </p:cNvSpPr>
          <p:nvPr/>
        </p:nvSpPr>
        <p:spPr>
          <a:xfrm>
            <a:off x="5844933" y="4120703"/>
            <a:ext cx="4862202" cy="37101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l">
              <a:spcBef>
                <a:spcPts val="0"/>
              </a:spcBef>
              <a:buClr>
                <a:srgbClr val="000000"/>
              </a:buClr>
              <a:buSzPts val="2000"/>
            </a:pPr>
            <a:r>
              <a:rPr lang="en-US" sz="1600" dirty="0"/>
              <a:t>Avoiding the hated group</a:t>
            </a:r>
            <a:endParaRPr lang="ru-RU" sz="1600" dirty="0">
              <a:solidFill>
                <a:srgbClr val="000000"/>
              </a:solidFill>
              <a:latin typeface="Exo 2" panose="00000500000000000000" pitchFamily="2" charset="-52"/>
              <a:ea typeface="Times New Roman"/>
              <a:cs typeface="Times New Roman"/>
              <a:sym typeface="Times New Roman"/>
            </a:endParaRPr>
          </a:p>
        </p:txBody>
      </p:sp>
      <p:pic>
        <p:nvPicPr>
          <p:cNvPr id="10" name="Рисунок 9"/>
          <p:cNvPicPr>
            <a:picLocks noChangeAspect="1"/>
          </p:cNvPicPr>
          <p:nvPr/>
        </p:nvPicPr>
        <p:blipFill>
          <a:blip r:embed="rId6"/>
          <a:stretch>
            <a:fillRect/>
          </a:stretch>
        </p:blipFill>
        <p:spPr>
          <a:xfrm>
            <a:off x="2695575" y="2464691"/>
            <a:ext cx="3331367" cy="2648888"/>
          </a:xfrm>
          <a:prstGeom prst="rect">
            <a:avLst/>
          </a:prstGeom>
        </p:spPr>
      </p:pic>
      <p:sp>
        <p:nvSpPr>
          <p:cNvPr id="19" name="Подзаголовок 2"/>
          <p:cNvSpPr txBox="1">
            <a:spLocks/>
          </p:cNvSpPr>
          <p:nvPr/>
        </p:nvSpPr>
        <p:spPr>
          <a:xfrm>
            <a:off x="6197358" y="4612378"/>
            <a:ext cx="4862202" cy="37101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l">
              <a:spcBef>
                <a:spcPts val="0"/>
              </a:spcBef>
              <a:buClr>
                <a:srgbClr val="000000"/>
              </a:buClr>
              <a:buSzPts val="2000"/>
            </a:pPr>
            <a:r>
              <a:rPr lang="en-US" sz="1600" dirty="0">
                <a:latin typeface="Exo 2" panose="00000500000000000000" pitchFamily="2" charset="-52"/>
              </a:rPr>
              <a:t>Verbal manifestation of antipathy</a:t>
            </a:r>
            <a:endParaRPr lang="ru-RU" sz="1600" dirty="0">
              <a:solidFill>
                <a:srgbClr val="000000"/>
              </a:solidFill>
              <a:latin typeface="Exo 2" panose="00000500000000000000" pitchFamily="2" charset="-52"/>
              <a:ea typeface="Times New Roman"/>
              <a:cs typeface="Times New Roman"/>
              <a:sym typeface="Times New Roman"/>
            </a:endParaRPr>
          </a:p>
        </p:txBody>
      </p:sp>
    </p:spTree>
    <p:extLst>
      <p:ext uri="{BB962C8B-B14F-4D97-AF65-F5344CB8AC3E}">
        <p14:creationId xmlns:p14="http://schemas.microsoft.com/office/powerpoint/2010/main" val="23514446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79133"/>
            <a:ext cx="13714183" cy="10800000"/>
          </a:xfrm>
          <a:prstGeom prst="rect">
            <a:avLst/>
          </a:prstGeom>
        </p:spPr>
      </p:pic>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sp>
        <p:nvSpPr>
          <p:cNvPr id="19" name="Подзаголовок 2"/>
          <p:cNvSpPr>
            <a:spLocks noGrp="1"/>
          </p:cNvSpPr>
          <p:nvPr>
            <p:ph type="subTitle" idx="1"/>
          </p:nvPr>
        </p:nvSpPr>
        <p:spPr>
          <a:xfrm>
            <a:off x="2243315" y="1600492"/>
            <a:ext cx="7395983" cy="733134"/>
          </a:xfrm>
        </p:spPr>
        <p:txBody>
          <a:bodyPr>
            <a:noAutofit/>
          </a:bodyPr>
          <a:lstStyle/>
          <a:p>
            <a:r>
              <a:rPr lang="en-US" sz="3600" dirty="0">
                <a:latin typeface="Exo 2 Semi Bold" panose="00000700000000000000" pitchFamily="2" charset="-52"/>
              </a:rPr>
              <a:t>Stigma</a:t>
            </a:r>
          </a:p>
        </p:txBody>
      </p:sp>
      <p:sp>
        <p:nvSpPr>
          <p:cNvPr id="10" name="Подзаголовок 2"/>
          <p:cNvSpPr txBox="1">
            <a:spLocks/>
          </p:cNvSpPr>
          <p:nvPr/>
        </p:nvSpPr>
        <p:spPr>
          <a:xfrm>
            <a:off x="2379386" y="3208802"/>
            <a:ext cx="4564339" cy="180975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600" dirty="0">
                <a:latin typeface="Exo 2" panose="00000500000000000000" pitchFamily="2" charset="-52"/>
              </a:rPr>
              <a:t>Negative association of a person with anything shameful, non-prestigious, repulsive. </a:t>
            </a:r>
          </a:p>
          <a:p>
            <a:pPr algn="l">
              <a:lnSpc>
                <a:spcPct val="100000"/>
              </a:lnSpc>
            </a:pPr>
            <a:r>
              <a:rPr lang="en-US" sz="1600" dirty="0">
                <a:latin typeface="Exo 2" panose="00000500000000000000" pitchFamily="2" charset="-52"/>
              </a:rPr>
              <a:t> </a:t>
            </a:r>
          </a:p>
          <a:p>
            <a:pPr algn="l">
              <a:lnSpc>
                <a:spcPct val="100000"/>
              </a:lnSpc>
            </a:pPr>
            <a:r>
              <a:rPr lang="en-US" sz="1600" dirty="0">
                <a:latin typeface="Exo 2" panose="00000500000000000000" pitchFamily="2" charset="-52"/>
              </a:rPr>
              <a:t>This phenomenon is relative to a stereotype and differs from it by a directedness on another person’s qualities.</a:t>
            </a:r>
          </a:p>
        </p:txBody>
      </p:sp>
      <p:pic>
        <p:nvPicPr>
          <p:cNvPr id="11" name="Рисунок 10"/>
          <p:cNvPicPr>
            <a:picLocks noChangeAspect="1"/>
          </p:cNvPicPr>
          <p:nvPr/>
        </p:nvPicPr>
        <p:blipFill>
          <a:blip r:embed="rId6"/>
          <a:stretch>
            <a:fillRect/>
          </a:stretch>
        </p:blipFill>
        <p:spPr>
          <a:xfrm>
            <a:off x="8115300" y="2507791"/>
            <a:ext cx="2700329" cy="2696392"/>
          </a:xfrm>
          <a:prstGeom prst="rect">
            <a:avLst/>
          </a:prstGeom>
        </p:spPr>
      </p:pic>
    </p:spTree>
    <p:extLst>
      <p:ext uri="{BB962C8B-B14F-4D97-AF65-F5344CB8AC3E}">
        <p14:creationId xmlns:p14="http://schemas.microsoft.com/office/powerpoint/2010/main" val="5393896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79133"/>
            <a:ext cx="13714183" cy="10800000"/>
          </a:xfrm>
          <a:prstGeom prst="rect">
            <a:avLst/>
          </a:prstGeom>
        </p:spPr>
      </p:pic>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sp>
        <p:nvSpPr>
          <p:cNvPr id="10" name="Заголовок 1"/>
          <p:cNvSpPr>
            <a:spLocks noGrp="1"/>
          </p:cNvSpPr>
          <p:nvPr>
            <p:ph type="ctrTitle"/>
          </p:nvPr>
        </p:nvSpPr>
        <p:spPr>
          <a:xfrm>
            <a:off x="1524000" y="1422026"/>
            <a:ext cx="9144000" cy="644899"/>
          </a:xfrm>
        </p:spPr>
        <p:txBody>
          <a:bodyPr>
            <a:normAutofit/>
          </a:bodyPr>
          <a:lstStyle/>
          <a:p>
            <a:r>
              <a:rPr lang="en-US" sz="3600" dirty="0">
                <a:latin typeface="Exo 2 Semi Bold" panose="00000700000000000000" pitchFamily="2" charset="-52"/>
              </a:rPr>
              <a:t>Types of stigma manifestations</a:t>
            </a:r>
            <a:endParaRPr lang="en-US" sz="3600" dirty="0">
              <a:latin typeface="Exo 2 Semi Bold" panose="00000700000000000000" pitchFamily="2" charset="-52"/>
            </a:endParaRPr>
          </a:p>
        </p:txBody>
      </p:sp>
      <p:sp>
        <p:nvSpPr>
          <p:cNvPr id="11" name="Подзаголовок 2"/>
          <p:cNvSpPr txBox="1">
            <a:spLocks/>
          </p:cNvSpPr>
          <p:nvPr/>
        </p:nvSpPr>
        <p:spPr>
          <a:xfrm>
            <a:off x="6947906" y="2994988"/>
            <a:ext cx="2948569" cy="176751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dirty="0">
                <a:latin typeface="Exo 2" panose="00000500000000000000" pitchFamily="2" charset="-52"/>
              </a:rPr>
              <a:t>Cultural</a:t>
            </a:r>
          </a:p>
          <a:p>
            <a:pPr algn="l"/>
            <a:r>
              <a:rPr lang="en-US" sz="1800" dirty="0">
                <a:latin typeface="Exo 2" panose="00000500000000000000" pitchFamily="2" charset="-52"/>
              </a:rPr>
              <a:t>Institutional</a:t>
            </a:r>
          </a:p>
          <a:p>
            <a:pPr algn="l"/>
            <a:r>
              <a:rPr lang="en-US" sz="1800" dirty="0">
                <a:latin typeface="Exo 2" panose="00000500000000000000" pitchFamily="2" charset="-52"/>
              </a:rPr>
              <a:t>Personal</a:t>
            </a:r>
          </a:p>
          <a:p>
            <a:pPr algn="l"/>
            <a:r>
              <a:rPr lang="en-US" sz="1800" dirty="0">
                <a:latin typeface="Exo 2" panose="00000500000000000000" pitchFamily="2" charset="-52"/>
              </a:rPr>
              <a:t>Interpersonal</a:t>
            </a:r>
          </a:p>
        </p:txBody>
      </p:sp>
      <p:pic>
        <p:nvPicPr>
          <p:cNvPr id="4" name="Рисунок 3"/>
          <p:cNvPicPr>
            <a:picLocks noChangeAspect="1"/>
          </p:cNvPicPr>
          <p:nvPr/>
        </p:nvPicPr>
        <p:blipFill>
          <a:blip r:embed="rId6"/>
          <a:stretch>
            <a:fillRect/>
          </a:stretch>
        </p:blipFill>
        <p:spPr>
          <a:xfrm>
            <a:off x="6591300" y="3187091"/>
            <a:ext cx="178594" cy="171200"/>
          </a:xfrm>
          <a:prstGeom prst="rect">
            <a:avLst/>
          </a:prstGeom>
        </p:spPr>
      </p:pic>
      <p:pic>
        <p:nvPicPr>
          <p:cNvPr id="18" name="Рисунок 17"/>
          <p:cNvPicPr>
            <a:picLocks noChangeAspect="1"/>
          </p:cNvPicPr>
          <p:nvPr/>
        </p:nvPicPr>
        <p:blipFill>
          <a:blip r:embed="rId6"/>
          <a:stretch>
            <a:fillRect/>
          </a:stretch>
        </p:blipFill>
        <p:spPr>
          <a:xfrm>
            <a:off x="6591300" y="3602302"/>
            <a:ext cx="178594" cy="171200"/>
          </a:xfrm>
          <a:prstGeom prst="rect">
            <a:avLst/>
          </a:prstGeom>
        </p:spPr>
      </p:pic>
      <p:pic>
        <p:nvPicPr>
          <p:cNvPr id="19" name="Рисунок 18"/>
          <p:cNvPicPr>
            <a:picLocks noChangeAspect="1"/>
          </p:cNvPicPr>
          <p:nvPr/>
        </p:nvPicPr>
        <p:blipFill>
          <a:blip r:embed="rId6"/>
          <a:stretch>
            <a:fillRect/>
          </a:stretch>
        </p:blipFill>
        <p:spPr>
          <a:xfrm>
            <a:off x="6591300" y="3997081"/>
            <a:ext cx="178594" cy="171200"/>
          </a:xfrm>
          <a:prstGeom prst="rect">
            <a:avLst/>
          </a:prstGeom>
        </p:spPr>
      </p:pic>
      <p:pic>
        <p:nvPicPr>
          <p:cNvPr id="20" name="Рисунок 19"/>
          <p:cNvPicPr>
            <a:picLocks noChangeAspect="1"/>
          </p:cNvPicPr>
          <p:nvPr/>
        </p:nvPicPr>
        <p:blipFill>
          <a:blip r:embed="rId6"/>
          <a:stretch>
            <a:fillRect/>
          </a:stretch>
        </p:blipFill>
        <p:spPr>
          <a:xfrm>
            <a:off x="6595481" y="4421432"/>
            <a:ext cx="178594" cy="171200"/>
          </a:xfrm>
          <a:prstGeom prst="rect">
            <a:avLst/>
          </a:prstGeom>
        </p:spPr>
      </p:pic>
      <p:pic>
        <p:nvPicPr>
          <p:cNvPr id="9" name="Рисунок 8"/>
          <p:cNvPicPr>
            <a:picLocks noChangeAspect="1"/>
          </p:cNvPicPr>
          <p:nvPr/>
        </p:nvPicPr>
        <p:blipFill>
          <a:blip r:embed="rId7"/>
          <a:stretch>
            <a:fillRect/>
          </a:stretch>
        </p:blipFill>
        <p:spPr>
          <a:xfrm>
            <a:off x="2927049" y="2993651"/>
            <a:ext cx="2797476" cy="1764488"/>
          </a:xfrm>
          <a:prstGeom prst="rect">
            <a:avLst/>
          </a:prstGeom>
        </p:spPr>
      </p:pic>
    </p:spTree>
    <p:extLst>
      <p:ext uri="{BB962C8B-B14F-4D97-AF65-F5344CB8AC3E}">
        <p14:creationId xmlns:p14="http://schemas.microsoft.com/office/powerpoint/2010/main" val="4591390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79133"/>
            <a:ext cx="13714183" cy="10800000"/>
          </a:xfrm>
          <a:prstGeom prst="rect">
            <a:avLst/>
          </a:prstGeom>
        </p:spPr>
      </p:pic>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sp>
        <p:nvSpPr>
          <p:cNvPr id="10" name="Заголовок 1"/>
          <p:cNvSpPr>
            <a:spLocks noGrp="1"/>
          </p:cNvSpPr>
          <p:nvPr>
            <p:ph type="ctrTitle"/>
          </p:nvPr>
        </p:nvSpPr>
        <p:spPr>
          <a:xfrm>
            <a:off x="1671844" y="1507013"/>
            <a:ext cx="9144000" cy="1110413"/>
          </a:xfrm>
        </p:spPr>
        <p:txBody>
          <a:bodyPr>
            <a:noAutofit/>
          </a:bodyPr>
          <a:lstStyle/>
          <a:p>
            <a:r>
              <a:rPr lang="en-US" sz="3600" dirty="0">
                <a:latin typeface="Exo 2 Semi Bold" panose="00000700000000000000" pitchFamily="2" charset="-52"/>
              </a:rPr>
              <a:t>What are your associations with the word </a:t>
            </a:r>
            <a:r>
              <a:rPr lang="en-US" sz="3600" dirty="0">
                <a:solidFill>
                  <a:srgbClr val="E40521"/>
                </a:solidFill>
                <a:latin typeface="Exo 2 Semi Bold" panose="00000700000000000000" pitchFamily="2" charset="-52"/>
              </a:rPr>
              <a:t>DISCRIMINATION</a:t>
            </a:r>
            <a:r>
              <a:rPr lang="en-US" sz="3600" dirty="0">
                <a:latin typeface="Exo 2 Semi Bold" panose="00000700000000000000" pitchFamily="2" charset="-52"/>
              </a:rPr>
              <a:t>?</a:t>
            </a:r>
          </a:p>
        </p:txBody>
      </p:sp>
      <p:pic>
        <p:nvPicPr>
          <p:cNvPr id="4" name="Рисунок 3"/>
          <p:cNvPicPr>
            <a:picLocks noChangeAspect="1"/>
          </p:cNvPicPr>
          <p:nvPr/>
        </p:nvPicPr>
        <p:blipFill>
          <a:blip r:embed="rId6"/>
          <a:stretch>
            <a:fillRect/>
          </a:stretch>
        </p:blipFill>
        <p:spPr>
          <a:xfrm>
            <a:off x="4952462" y="2843931"/>
            <a:ext cx="2582764" cy="2578999"/>
          </a:xfrm>
          <a:prstGeom prst="rect">
            <a:avLst/>
          </a:prstGeom>
        </p:spPr>
      </p:pic>
    </p:spTree>
    <p:extLst>
      <p:ext uri="{BB962C8B-B14F-4D97-AF65-F5344CB8AC3E}">
        <p14:creationId xmlns:p14="http://schemas.microsoft.com/office/powerpoint/2010/main" val="24758540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79133"/>
            <a:ext cx="13714183" cy="10800000"/>
          </a:xfrm>
          <a:prstGeom prst="rect">
            <a:avLst/>
          </a:prstGeom>
        </p:spPr>
      </p:pic>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sp>
        <p:nvSpPr>
          <p:cNvPr id="9" name="Заголовок 1"/>
          <p:cNvSpPr>
            <a:spLocks noGrp="1"/>
          </p:cNvSpPr>
          <p:nvPr>
            <p:ph type="ctrTitle"/>
          </p:nvPr>
        </p:nvSpPr>
        <p:spPr>
          <a:xfrm>
            <a:off x="1543050" y="1598417"/>
            <a:ext cx="9144000" cy="644899"/>
          </a:xfrm>
        </p:spPr>
        <p:txBody>
          <a:bodyPr>
            <a:normAutofit/>
          </a:bodyPr>
          <a:lstStyle/>
          <a:p>
            <a:r>
              <a:rPr lang="en-US" sz="3600" dirty="0">
                <a:latin typeface="Exo 2 Semi Bold" panose="00000700000000000000" pitchFamily="2" charset="-52"/>
              </a:rPr>
              <a:t>Discrimination</a:t>
            </a:r>
            <a:endParaRPr lang="en-US" sz="3600" dirty="0">
              <a:latin typeface="Exo 2 Semi Bold" panose="00000700000000000000" pitchFamily="2" charset="-52"/>
            </a:endParaRPr>
          </a:p>
        </p:txBody>
      </p:sp>
      <p:pic>
        <p:nvPicPr>
          <p:cNvPr id="2" name="Рисунок 1"/>
          <p:cNvPicPr>
            <a:picLocks noChangeAspect="1"/>
          </p:cNvPicPr>
          <p:nvPr/>
        </p:nvPicPr>
        <p:blipFill>
          <a:blip r:embed="rId6"/>
          <a:stretch>
            <a:fillRect/>
          </a:stretch>
        </p:blipFill>
        <p:spPr>
          <a:xfrm rot="1660961">
            <a:off x="8050972" y="2370075"/>
            <a:ext cx="2244014" cy="2240742"/>
          </a:xfrm>
          <a:prstGeom prst="rect">
            <a:avLst/>
          </a:prstGeom>
        </p:spPr>
      </p:pic>
      <p:sp>
        <p:nvSpPr>
          <p:cNvPr id="10" name="Подзаголовок 2"/>
          <p:cNvSpPr txBox="1">
            <a:spLocks/>
          </p:cNvSpPr>
          <p:nvPr/>
        </p:nvSpPr>
        <p:spPr>
          <a:xfrm>
            <a:off x="1912661" y="3207992"/>
            <a:ext cx="5214731" cy="143122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dirty="0">
                <a:latin typeface="Exo 2" panose="00000500000000000000" pitchFamily="2" charset="-52"/>
              </a:rPr>
              <a:t>Action or inaction aimed at limiting a person’s or a social group’s rights and freedoms based on a particular legally protected attribute (biological, physical, or social), which is relevant to this person or group. </a:t>
            </a:r>
          </a:p>
        </p:txBody>
      </p:sp>
    </p:spTree>
    <p:extLst>
      <p:ext uri="{BB962C8B-B14F-4D97-AF65-F5344CB8AC3E}">
        <p14:creationId xmlns:p14="http://schemas.microsoft.com/office/powerpoint/2010/main" val="7370950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79133"/>
            <a:ext cx="13714183" cy="10800000"/>
          </a:xfrm>
          <a:prstGeom prst="rect">
            <a:avLst/>
          </a:prstGeom>
        </p:spPr>
      </p:pic>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sp>
        <p:nvSpPr>
          <p:cNvPr id="9" name="Заголовок 1"/>
          <p:cNvSpPr>
            <a:spLocks noGrp="1"/>
          </p:cNvSpPr>
          <p:nvPr>
            <p:ph type="ctrTitle"/>
          </p:nvPr>
        </p:nvSpPr>
        <p:spPr>
          <a:xfrm>
            <a:off x="1543050" y="1598417"/>
            <a:ext cx="9144000" cy="644899"/>
          </a:xfrm>
        </p:spPr>
        <p:txBody>
          <a:bodyPr>
            <a:normAutofit/>
          </a:bodyPr>
          <a:lstStyle/>
          <a:p>
            <a:r>
              <a:rPr lang="en-US" sz="3600" dirty="0">
                <a:latin typeface="Exo 2 Semi Bold" panose="00000700000000000000" pitchFamily="2" charset="-52"/>
              </a:rPr>
              <a:t>Attributes protected by law</a:t>
            </a:r>
            <a:endParaRPr lang="en-US" sz="3600" dirty="0">
              <a:latin typeface="Exo 2 Semi Bold" panose="00000700000000000000" pitchFamily="2" charset="-52"/>
            </a:endParaRPr>
          </a:p>
        </p:txBody>
      </p:sp>
      <p:pic>
        <p:nvPicPr>
          <p:cNvPr id="11" name="Shape 233"/>
          <p:cNvPicPr preferRelativeResize="0"/>
          <p:nvPr/>
        </p:nvPicPr>
        <p:blipFill rotWithShape="1">
          <a:blip r:embed="rId6">
            <a:alphaModFix/>
          </a:blip>
          <a:srcRect b="17129"/>
          <a:stretch/>
        </p:blipFill>
        <p:spPr>
          <a:xfrm>
            <a:off x="0" y="2888048"/>
            <a:ext cx="12194270" cy="2122102"/>
          </a:xfrm>
          <a:prstGeom prst="rect">
            <a:avLst/>
          </a:prstGeom>
          <a:noFill/>
          <a:ln>
            <a:noFill/>
          </a:ln>
        </p:spPr>
      </p:pic>
    </p:spTree>
    <p:extLst>
      <p:ext uri="{BB962C8B-B14F-4D97-AF65-F5344CB8AC3E}">
        <p14:creationId xmlns:p14="http://schemas.microsoft.com/office/powerpoint/2010/main" val="23133059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79133"/>
            <a:ext cx="13714183" cy="10800000"/>
          </a:xfrm>
          <a:prstGeom prst="rect">
            <a:avLst/>
          </a:prstGeom>
        </p:spPr>
      </p:pic>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sp>
        <p:nvSpPr>
          <p:cNvPr id="9" name="Заголовок 1"/>
          <p:cNvSpPr>
            <a:spLocks noGrp="1"/>
          </p:cNvSpPr>
          <p:nvPr>
            <p:ph type="ctrTitle"/>
          </p:nvPr>
        </p:nvSpPr>
        <p:spPr>
          <a:xfrm>
            <a:off x="1543050" y="1598417"/>
            <a:ext cx="9144000" cy="644899"/>
          </a:xfrm>
        </p:spPr>
        <p:txBody>
          <a:bodyPr>
            <a:normAutofit/>
          </a:bodyPr>
          <a:lstStyle/>
          <a:p>
            <a:r>
              <a:rPr lang="en-US" sz="3600" dirty="0">
                <a:latin typeface="Exo 2 Semi Bold" panose="00000700000000000000" pitchFamily="2" charset="-52"/>
              </a:rPr>
              <a:t>Forms of discrimination</a:t>
            </a:r>
            <a:endParaRPr lang="en-US" sz="3600" dirty="0">
              <a:latin typeface="Exo 2 Semi Bold" panose="00000700000000000000" pitchFamily="2" charset="-52"/>
            </a:endParaRPr>
          </a:p>
        </p:txBody>
      </p:sp>
      <p:sp>
        <p:nvSpPr>
          <p:cNvPr id="10" name="Подзаголовок 2"/>
          <p:cNvSpPr txBox="1">
            <a:spLocks/>
          </p:cNvSpPr>
          <p:nvPr/>
        </p:nvSpPr>
        <p:spPr>
          <a:xfrm>
            <a:off x="3119644" y="2947112"/>
            <a:ext cx="4026379" cy="183497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800" dirty="0"/>
              <a:t>Direct discrimination</a:t>
            </a:r>
          </a:p>
          <a:p>
            <a:pPr algn="l">
              <a:lnSpc>
                <a:spcPct val="100000"/>
              </a:lnSpc>
            </a:pPr>
            <a:r>
              <a:rPr lang="en-US" sz="1800" dirty="0"/>
              <a:t>Indirect discrimination</a:t>
            </a:r>
          </a:p>
          <a:p>
            <a:pPr algn="l">
              <a:lnSpc>
                <a:spcPct val="100000"/>
              </a:lnSpc>
            </a:pPr>
            <a:r>
              <a:rPr lang="en-US" sz="1800" dirty="0"/>
              <a:t>Impingement/oppression/harassment</a:t>
            </a:r>
          </a:p>
          <a:p>
            <a:pPr algn="l">
              <a:lnSpc>
                <a:spcPct val="100000"/>
              </a:lnSpc>
            </a:pPr>
            <a:r>
              <a:rPr lang="en-US" sz="1800" dirty="0"/>
              <a:t>Denial of reasonable accommodation</a:t>
            </a:r>
          </a:p>
          <a:p>
            <a:pPr algn="l">
              <a:lnSpc>
                <a:spcPct val="100000"/>
              </a:lnSpc>
            </a:pPr>
            <a:r>
              <a:rPr lang="en-US" sz="1800" dirty="0"/>
              <a:t>Positive discrimination</a:t>
            </a:r>
          </a:p>
        </p:txBody>
      </p:sp>
      <p:pic>
        <p:nvPicPr>
          <p:cNvPr id="12" name="Рисунок 11"/>
          <p:cNvPicPr>
            <a:picLocks noChangeAspect="1"/>
          </p:cNvPicPr>
          <p:nvPr/>
        </p:nvPicPr>
        <p:blipFill>
          <a:blip r:embed="rId6"/>
          <a:stretch>
            <a:fillRect/>
          </a:stretch>
        </p:blipFill>
        <p:spPr>
          <a:xfrm>
            <a:off x="2781300" y="3015641"/>
            <a:ext cx="178594" cy="171200"/>
          </a:xfrm>
          <a:prstGeom prst="rect">
            <a:avLst/>
          </a:prstGeom>
        </p:spPr>
      </p:pic>
      <p:pic>
        <p:nvPicPr>
          <p:cNvPr id="13" name="Рисунок 12"/>
          <p:cNvPicPr>
            <a:picLocks noChangeAspect="1"/>
          </p:cNvPicPr>
          <p:nvPr/>
        </p:nvPicPr>
        <p:blipFill>
          <a:blip r:embed="rId6"/>
          <a:stretch>
            <a:fillRect/>
          </a:stretch>
        </p:blipFill>
        <p:spPr>
          <a:xfrm>
            <a:off x="2781300" y="3430852"/>
            <a:ext cx="178594" cy="171200"/>
          </a:xfrm>
          <a:prstGeom prst="rect">
            <a:avLst/>
          </a:prstGeom>
        </p:spPr>
      </p:pic>
      <p:pic>
        <p:nvPicPr>
          <p:cNvPr id="14" name="Рисунок 13"/>
          <p:cNvPicPr>
            <a:picLocks noChangeAspect="1"/>
          </p:cNvPicPr>
          <p:nvPr/>
        </p:nvPicPr>
        <p:blipFill>
          <a:blip r:embed="rId6"/>
          <a:stretch>
            <a:fillRect/>
          </a:stretch>
        </p:blipFill>
        <p:spPr>
          <a:xfrm>
            <a:off x="2781300" y="3825631"/>
            <a:ext cx="178594" cy="171200"/>
          </a:xfrm>
          <a:prstGeom prst="rect">
            <a:avLst/>
          </a:prstGeom>
        </p:spPr>
      </p:pic>
      <p:pic>
        <p:nvPicPr>
          <p:cNvPr id="15" name="Рисунок 14"/>
          <p:cNvPicPr>
            <a:picLocks noChangeAspect="1"/>
          </p:cNvPicPr>
          <p:nvPr/>
        </p:nvPicPr>
        <p:blipFill>
          <a:blip r:embed="rId6"/>
          <a:stretch>
            <a:fillRect/>
          </a:stretch>
        </p:blipFill>
        <p:spPr>
          <a:xfrm>
            <a:off x="2785481" y="4249982"/>
            <a:ext cx="178594" cy="171200"/>
          </a:xfrm>
          <a:prstGeom prst="rect">
            <a:avLst/>
          </a:prstGeom>
        </p:spPr>
      </p:pic>
      <p:pic>
        <p:nvPicPr>
          <p:cNvPr id="16" name="Рисунок 15"/>
          <p:cNvPicPr>
            <a:picLocks noChangeAspect="1"/>
          </p:cNvPicPr>
          <p:nvPr/>
        </p:nvPicPr>
        <p:blipFill>
          <a:blip r:embed="rId6"/>
          <a:stretch>
            <a:fillRect/>
          </a:stretch>
        </p:blipFill>
        <p:spPr>
          <a:xfrm>
            <a:off x="2781009" y="4658516"/>
            <a:ext cx="178594" cy="171200"/>
          </a:xfrm>
          <a:prstGeom prst="rect">
            <a:avLst/>
          </a:prstGeom>
        </p:spPr>
      </p:pic>
      <p:pic>
        <p:nvPicPr>
          <p:cNvPr id="2" name="Рисунок 1"/>
          <p:cNvPicPr>
            <a:picLocks noChangeAspect="1"/>
          </p:cNvPicPr>
          <p:nvPr/>
        </p:nvPicPr>
        <p:blipFill>
          <a:blip r:embed="rId7"/>
          <a:stretch>
            <a:fillRect/>
          </a:stretch>
        </p:blipFill>
        <p:spPr>
          <a:xfrm>
            <a:off x="7862469" y="2838472"/>
            <a:ext cx="2050985" cy="2145518"/>
          </a:xfrm>
          <a:prstGeom prst="rect">
            <a:avLst/>
          </a:prstGeom>
        </p:spPr>
      </p:pic>
    </p:spTree>
    <p:extLst>
      <p:ext uri="{BB962C8B-B14F-4D97-AF65-F5344CB8AC3E}">
        <p14:creationId xmlns:p14="http://schemas.microsoft.com/office/powerpoint/2010/main" val="33794295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79133"/>
            <a:ext cx="13714183" cy="10800000"/>
          </a:xfrm>
          <a:prstGeom prst="rect">
            <a:avLst/>
          </a:prstGeom>
        </p:spPr>
      </p:pic>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sp>
        <p:nvSpPr>
          <p:cNvPr id="9" name="Заголовок 1"/>
          <p:cNvSpPr>
            <a:spLocks noGrp="1"/>
          </p:cNvSpPr>
          <p:nvPr>
            <p:ph type="ctrTitle"/>
          </p:nvPr>
        </p:nvSpPr>
        <p:spPr>
          <a:xfrm>
            <a:off x="1543050" y="1598417"/>
            <a:ext cx="9144000" cy="644899"/>
          </a:xfrm>
        </p:spPr>
        <p:txBody>
          <a:bodyPr>
            <a:normAutofit/>
          </a:bodyPr>
          <a:lstStyle/>
          <a:p>
            <a:pPr lvl="0">
              <a:spcBef>
                <a:spcPts val="0"/>
              </a:spcBef>
            </a:pPr>
            <a:r>
              <a:rPr lang="en-US" sz="3600" dirty="0">
                <a:latin typeface="Exo 2 Semi Bold" panose="00000700000000000000" pitchFamily="2" charset="-52"/>
              </a:rPr>
              <a:t>Direct discrimination</a:t>
            </a:r>
            <a:endParaRPr lang="ru-RU" sz="3600" dirty="0">
              <a:latin typeface="Exo 2 Semi Bold" panose="00000700000000000000" pitchFamily="2" charset="-52"/>
              <a:ea typeface="Calibri"/>
              <a:cs typeface="Calibri"/>
              <a:sym typeface="Calibri"/>
            </a:endParaRPr>
          </a:p>
        </p:txBody>
      </p:sp>
      <p:sp>
        <p:nvSpPr>
          <p:cNvPr id="10" name="Подзаголовок 2"/>
          <p:cNvSpPr txBox="1">
            <a:spLocks/>
          </p:cNvSpPr>
          <p:nvPr/>
        </p:nvSpPr>
        <p:spPr>
          <a:xfrm>
            <a:off x="2283929" y="3395037"/>
            <a:ext cx="4659796" cy="101503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dirty="0"/>
              <a:t>Is a situation when a person is treated worse than another person based on the grounds of having a certain attribute. </a:t>
            </a:r>
          </a:p>
        </p:txBody>
      </p:sp>
      <p:pic>
        <p:nvPicPr>
          <p:cNvPr id="3" name="Рисунок 2"/>
          <p:cNvPicPr>
            <a:picLocks noChangeAspect="1"/>
          </p:cNvPicPr>
          <p:nvPr/>
        </p:nvPicPr>
        <p:blipFill>
          <a:blip r:embed="rId6"/>
          <a:stretch>
            <a:fillRect/>
          </a:stretch>
        </p:blipFill>
        <p:spPr>
          <a:xfrm>
            <a:off x="7835335" y="2707044"/>
            <a:ext cx="2394516" cy="2391025"/>
          </a:xfrm>
          <a:prstGeom prst="rect">
            <a:avLst/>
          </a:prstGeom>
        </p:spPr>
      </p:pic>
    </p:spTree>
    <p:extLst>
      <p:ext uri="{BB962C8B-B14F-4D97-AF65-F5344CB8AC3E}">
        <p14:creationId xmlns:p14="http://schemas.microsoft.com/office/powerpoint/2010/main" val="32765309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79133"/>
            <a:ext cx="13714183" cy="10800000"/>
          </a:xfrm>
          <a:prstGeom prst="rect">
            <a:avLst/>
          </a:prstGeom>
        </p:spPr>
      </p:pic>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sp>
        <p:nvSpPr>
          <p:cNvPr id="9" name="Заголовок 1"/>
          <p:cNvSpPr>
            <a:spLocks noGrp="1"/>
          </p:cNvSpPr>
          <p:nvPr>
            <p:ph type="ctrTitle"/>
          </p:nvPr>
        </p:nvSpPr>
        <p:spPr>
          <a:xfrm>
            <a:off x="1543050" y="1598417"/>
            <a:ext cx="9144000" cy="644899"/>
          </a:xfrm>
        </p:spPr>
        <p:txBody>
          <a:bodyPr>
            <a:normAutofit/>
          </a:bodyPr>
          <a:lstStyle/>
          <a:p>
            <a:pPr lvl="0">
              <a:spcBef>
                <a:spcPts val="0"/>
              </a:spcBef>
            </a:pPr>
            <a:r>
              <a:rPr lang="en-US" sz="3600" dirty="0">
                <a:latin typeface="Exo 2 Semi Bold" panose="00000700000000000000" pitchFamily="2" charset="-52"/>
              </a:rPr>
              <a:t>Indirect discrimination</a:t>
            </a:r>
            <a:endParaRPr lang="ru-RU" sz="3600" dirty="0">
              <a:latin typeface="Exo 2 Semi Bold" panose="00000700000000000000" pitchFamily="2" charset="-52"/>
              <a:ea typeface="Calibri"/>
              <a:cs typeface="Calibri"/>
              <a:sym typeface="Calibri"/>
            </a:endParaRPr>
          </a:p>
        </p:txBody>
      </p:sp>
      <p:sp>
        <p:nvSpPr>
          <p:cNvPr id="10" name="Подзаголовок 2"/>
          <p:cNvSpPr txBox="1">
            <a:spLocks/>
          </p:cNvSpPr>
          <p:nvPr/>
        </p:nvSpPr>
        <p:spPr>
          <a:xfrm>
            <a:off x="2217254" y="3280016"/>
            <a:ext cx="4650271" cy="157701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l">
              <a:lnSpc>
                <a:spcPct val="100000"/>
              </a:lnSpc>
              <a:spcBef>
                <a:spcPts val="0"/>
              </a:spcBef>
              <a:buClr>
                <a:srgbClr val="000000"/>
              </a:buClr>
              <a:buSzPts val="2400"/>
            </a:pPr>
            <a:r>
              <a:rPr lang="en-US" sz="1800" dirty="0">
                <a:latin typeface="Exo 2" panose="00000500000000000000" pitchFamily="2" charset="-52"/>
              </a:rPr>
              <a:t>Is a situation when a practice, rule, or criterion, which is applied identically to all, impact certain people more negatively than others because of the former having a legally protected attribute. </a:t>
            </a:r>
            <a:endParaRPr lang="ru-RU" sz="1800" dirty="0">
              <a:latin typeface="Exo 2" panose="00000500000000000000" pitchFamily="2" charset="-52"/>
              <a:ea typeface="Times New Roman"/>
              <a:cs typeface="Times New Roman"/>
              <a:sym typeface="Times New Roman"/>
            </a:endParaRPr>
          </a:p>
        </p:txBody>
      </p:sp>
      <p:pic>
        <p:nvPicPr>
          <p:cNvPr id="4" name="Рисунок 3"/>
          <p:cNvPicPr>
            <a:picLocks noChangeAspect="1"/>
          </p:cNvPicPr>
          <p:nvPr/>
        </p:nvPicPr>
        <p:blipFill>
          <a:blip r:embed="rId6"/>
          <a:stretch>
            <a:fillRect/>
          </a:stretch>
        </p:blipFill>
        <p:spPr>
          <a:xfrm>
            <a:off x="7653735" y="2712542"/>
            <a:ext cx="2597953" cy="2241162"/>
          </a:xfrm>
          <a:prstGeom prst="rect">
            <a:avLst/>
          </a:prstGeom>
        </p:spPr>
      </p:pic>
    </p:spTree>
    <p:extLst>
      <p:ext uri="{BB962C8B-B14F-4D97-AF65-F5344CB8AC3E}">
        <p14:creationId xmlns:p14="http://schemas.microsoft.com/office/powerpoint/2010/main" val="41404216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79133"/>
            <a:ext cx="13714183" cy="10800000"/>
          </a:xfrm>
          <a:prstGeom prst="rect">
            <a:avLst/>
          </a:prstGeom>
        </p:spPr>
      </p:pic>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sp>
        <p:nvSpPr>
          <p:cNvPr id="9" name="Заголовок 1"/>
          <p:cNvSpPr>
            <a:spLocks noGrp="1"/>
          </p:cNvSpPr>
          <p:nvPr>
            <p:ph type="ctrTitle"/>
          </p:nvPr>
        </p:nvSpPr>
        <p:spPr>
          <a:xfrm>
            <a:off x="1543050" y="1598417"/>
            <a:ext cx="9144000" cy="644899"/>
          </a:xfrm>
        </p:spPr>
        <p:txBody>
          <a:bodyPr>
            <a:normAutofit/>
          </a:bodyPr>
          <a:lstStyle/>
          <a:p>
            <a:r>
              <a:rPr lang="en-US" sz="3600" dirty="0">
                <a:latin typeface="Exo 2 Semi Bold" panose="00000700000000000000" pitchFamily="2" charset="-52"/>
              </a:rPr>
              <a:t>Impingement/oppression/harassment</a:t>
            </a:r>
          </a:p>
        </p:txBody>
      </p:sp>
      <p:sp>
        <p:nvSpPr>
          <p:cNvPr id="10" name="Подзаголовок 2"/>
          <p:cNvSpPr txBox="1">
            <a:spLocks/>
          </p:cNvSpPr>
          <p:nvPr/>
        </p:nvSpPr>
        <p:spPr>
          <a:xfrm>
            <a:off x="2274404" y="3158916"/>
            <a:ext cx="4650271" cy="134841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l">
              <a:lnSpc>
                <a:spcPct val="100000"/>
              </a:lnSpc>
              <a:spcBef>
                <a:spcPts val="0"/>
              </a:spcBef>
              <a:buClr>
                <a:srgbClr val="000000"/>
              </a:buClr>
              <a:buSzPts val="2400"/>
            </a:pPr>
            <a:r>
              <a:rPr lang="en-US" sz="1800" dirty="0">
                <a:latin typeface="Exo 2" panose="00000500000000000000" pitchFamily="2" charset="-52"/>
              </a:rPr>
              <a:t>Is a conduct undesirable for the individual when somebody else is acting disrespectfully or offensively in relation to them or makes them feel humiliated.</a:t>
            </a:r>
            <a:endParaRPr lang="ru-RU" sz="1800" dirty="0">
              <a:latin typeface="Exo 2" panose="00000500000000000000" pitchFamily="2" charset="-52"/>
              <a:ea typeface="Times New Roman"/>
              <a:cs typeface="Times New Roman"/>
              <a:sym typeface="Times New Roman"/>
            </a:endParaRPr>
          </a:p>
        </p:txBody>
      </p:sp>
      <p:pic>
        <p:nvPicPr>
          <p:cNvPr id="3" name="Рисунок 2"/>
          <p:cNvPicPr>
            <a:picLocks noChangeAspect="1"/>
          </p:cNvPicPr>
          <p:nvPr/>
        </p:nvPicPr>
        <p:blipFill>
          <a:blip r:embed="rId6"/>
          <a:stretch>
            <a:fillRect/>
          </a:stretch>
        </p:blipFill>
        <p:spPr>
          <a:xfrm>
            <a:off x="8082511" y="2867587"/>
            <a:ext cx="1933892" cy="1931072"/>
          </a:xfrm>
          <a:prstGeom prst="rect">
            <a:avLst/>
          </a:prstGeom>
        </p:spPr>
      </p:pic>
    </p:spTree>
    <p:extLst>
      <p:ext uri="{BB962C8B-B14F-4D97-AF65-F5344CB8AC3E}">
        <p14:creationId xmlns:p14="http://schemas.microsoft.com/office/powerpoint/2010/main" val="19578602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79133"/>
            <a:ext cx="13714183" cy="10800000"/>
          </a:xfrm>
          <a:prstGeom prst="rect">
            <a:avLst/>
          </a:prstGeom>
        </p:spPr>
      </p:pic>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sp>
        <p:nvSpPr>
          <p:cNvPr id="9" name="Заголовок 1"/>
          <p:cNvSpPr>
            <a:spLocks noGrp="1"/>
          </p:cNvSpPr>
          <p:nvPr>
            <p:ph type="ctrTitle"/>
          </p:nvPr>
        </p:nvSpPr>
        <p:spPr>
          <a:xfrm>
            <a:off x="1543050" y="1598417"/>
            <a:ext cx="9144000" cy="644899"/>
          </a:xfrm>
        </p:spPr>
        <p:txBody>
          <a:bodyPr>
            <a:normAutofit/>
          </a:bodyPr>
          <a:lstStyle/>
          <a:p>
            <a:pPr lvl="0">
              <a:spcBef>
                <a:spcPts val="0"/>
              </a:spcBef>
            </a:pPr>
            <a:r>
              <a:rPr lang="en-US" sz="3600" dirty="0">
                <a:latin typeface="Exo 2 Semi Bold" panose="00000700000000000000" pitchFamily="2" charset="-52"/>
              </a:rPr>
              <a:t>Reasonable accommodation</a:t>
            </a:r>
            <a:endParaRPr lang="ru-RU" sz="3600" dirty="0">
              <a:latin typeface="Exo 2 Semi Bold" panose="00000700000000000000" pitchFamily="2" charset="-52"/>
              <a:ea typeface="Calibri"/>
              <a:cs typeface="Calibri"/>
              <a:sym typeface="Calibri"/>
            </a:endParaRPr>
          </a:p>
        </p:txBody>
      </p:sp>
      <p:sp>
        <p:nvSpPr>
          <p:cNvPr id="10" name="Подзаголовок 2"/>
          <p:cNvSpPr txBox="1">
            <a:spLocks/>
          </p:cNvSpPr>
          <p:nvPr/>
        </p:nvSpPr>
        <p:spPr>
          <a:xfrm>
            <a:off x="1671844" y="2816504"/>
            <a:ext cx="5440846" cy="20332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l">
              <a:lnSpc>
                <a:spcPct val="100000"/>
              </a:lnSpc>
              <a:spcBef>
                <a:spcPts val="0"/>
              </a:spcBef>
              <a:buClr>
                <a:srgbClr val="000000"/>
              </a:buClr>
              <a:buSzPts val="2400"/>
            </a:pPr>
            <a:r>
              <a:rPr lang="en-US" sz="1800" dirty="0">
                <a:latin typeface="Exo 2" panose="00000500000000000000" pitchFamily="2" charset="-52"/>
              </a:rPr>
              <a:t>Measures aimed at eliminating the ‘barriers’ in all public spaces (restaurants, shops, hospitals, drug stores, governmental and non-governmental </a:t>
            </a:r>
            <a:r>
              <a:rPr lang="en-US" sz="1800" dirty="0" err="1">
                <a:latin typeface="Exo 2" panose="00000500000000000000" pitchFamily="2" charset="-52"/>
              </a:rPr>
              <a:t>organisations</a:t>
            </a:r>
            <a:r>
              <a:rPr lang="en-US" sz="1800" dirty="0">
                <a:latin typeface="Exo 2" panose="00000500000000000000" pitchFamily="2" charset="-52"/>
              </a:rPr>
              <a:t>, etc.) and also policies related to religious rituals, national attire, maternal/paternal policies, etc. </a:t>
            </a:r>
            <a:endParaRPr lang="ru-RU" sz="1800" dirty="0">
              <a:solidFill>
                <a:schemeClr val="dk1"/>
              </a:solidFill>
              <a:latin typeface="Exo 2" panose="00000500000000000000" pitchFamily="2" charset="-52"/>
              <a:ea typeface="Times New Roman"/>
              <a:cs typeface="Times New Roman"/>
              <a:sym typeface="Times New Roman"/>
            </a:endParaRPr>
          </a:p>
        </p:txBody>
      </p:sp>
      <p:pic>
        <p:nvPicPr>
          <p:cNvPr id="2" name="Рисунок 1"/>
          <p:cNvPicPr>
            <a:picLocks noChangeAspect="1"/>
          </p:cNvPicPr>
          <p:nvPr/>
        </p:nvPicPr>
        <p:blipFill>
          <a:blip r:embed="rId6"/>
          <a:stretch>
            <a:fillRect/>
          </a:stretch>
        </p:blipFill>
        <p:spPr>
          <a:xfrm>
            <a:off x="8024707" y="2674923"/>
            <a:ext cx="2641222" cy="2445063"/>
          </a:xfrm>
          <a:prstGeom prst="rect">
            <a:avLst/>
          </a:prstGeom>
        </p:spPr>
      </p:pic>
    </p:spTree>
    <p:extLst>
      <p:ext uri="{BB962C8B-B14F-4D97-AF65-F5344CB8AC3E}">
        <p14:creationId xmlns:p14="http://schemas.microsoft.com/office/powerpoint/2010/main" val="655019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79133"/>
            <a:ext cx="13714183" cy="10800000"/>
          </a:xfrm>
          <a:prstGeom prst="rect">
            <a:avLst/>
          </a:prstGeom>
        </p:spPr>
      </p:pic>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sp>
        <p:nvSpPr>
          <p:cNvPr id="9" name="Заголовок 1"/>
          <p:cNvSpPr>
            <a:spLocks noGrp="1"/>
          </p:cNvSpPr>
          <p:nvPr>
            <p:ph type="ctrTitle"/>
          </p:nvPr>
        </p:nvSpPr>
        <p:spPr>
          <a:xfrm>
            <a:off x="1543050" y="1598417"/>
            <a:ext cx="9144000" cy="644899"/>
          </a:xfrm>
        </p:spPr>
        <p:txBody>
          <a:bodyPr>
            <a:normAutofit/>
          </a:bodyPr>
          <a:lstStyle/>
          <a:p>
            <a:pPr lvl="0">
              <a:spcBef>
                <a:spcPts val="0"/>
              </a:spcBef>
            </a:pPr>
            <a:r>
              <a:rPr lang="en-US" sz="3600" dirty="0">
                <a:latin typeface="Exo 2 Semi Bold" panose="00000700000000000000" pitchFamily="2" charset="-52"/>
              </a:rPr>
              <a:t>Positive discrimination</a:t>
            </a:r>
            <a:endParaRPr lang="ru-RU" sz="3600" dirty="0">
              <a:latin typeface="Exo 2 Semi Bold" panose="00000700000000000000" pitchFamily="2" charset="-52"/>
              <a:ea typeface="Calibri"/>
              <a:cs typeface="Calibri"/>
              <a:sym typeface="Calibri"/>
            </a:endParaRPr>
          </a:p>
        </p:txBody>
      </p:sp>
      <p:sp>
        <p:nvSpPr>
          <p:cNvPr id="10" name="Подзаголовок 2"/>
          <p:cNvSpPr txBox="1">
            <a:spLocks/>
          </p:cNvSpPr>
          <p:nvPr/>
        </p:nvSpPr>
        <p:spPr>
          <a:xfrm>
            <a:off x="1671844" y="2816504"/>
            <a:ext cx="5757656" cy="237564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l">
              <a:lnSpc>
                <a:spcPct val="100000"/>
              </a:lnSpc>
              <a:spcBef>
                <a:spcPts val="0"/>
              </a:spcBef>
              <a:buClr>
                <a:srgbClr val="000000"/>
              </a:buClr>
              <a:buSzPts val="1400"/>
            </a:pPr>
            <a:r>
              <a:rPr lang="en-US" sz="1800" dirty="0">
                <a:latin typeface="Exo 2" panose="00000500000000000000" pitchFamily="2" charset="-52"/>
              </a:rPr>
              <a:t>Policy or principle that implies advantages during hiring, promotion, or education and also while forwarding one’s candidature to elective bodies by representatives of groups that are traditionally discriminated based on sex, nationality, religion, sexual orientation, and others.</a:t>
            </a:r>
            <a:endParaRPr lang="ru-RU" sz="1800" dirty="0">
              <a:latin typeface="Exo 2" panose="00000500000000000000" pitchFamily="2" charset="-52"/>
            </a:endParaRPr>
          </a:p>
        </p:txBody>
      </p:sp>
      <p:pic>
        <p:nvPicPr>
          <p:cNvPr id="3" name="Рисунок 2"/>
          <p:cNvPicPr>
            <a:picLocks noChangeAspect="1"/>
          </p:cNvPicPr>
          <p:nvPr/>
        </p:nvPicPr>
        <p:blipFill>
          <a:blip r:embed="rId6"/>
          <a:stretch>
            <a:fillRect/>
          </a:stretch>
        </p:blipFill>
        <p:spPr>
          <a:xfrm>
            <a:off x="8176897" y="2816504"/>
            <a:ext cx="2238822" cy="2235558"/>
          </a:xfrm>
          <a:prstGeom prst="rect">
            <a:avLst/>
          </a:prstGeom>
        </p:spPr>
      </p:pic>
    </p:spTree>
    <p:extLst>
      <p:ext uri="{BB962C8B-B14F-4D97-AF65-F5344CB8AC3E}">
        <p14:creationId xmlns:p14="http://schemas.microsoft.com/office/powerpoint/2010/main" val="25786867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79133"/>
            <a:ext cx="13714183" cy="10800000"/>
          </a:xfrm>
          <a:prstGeom prst="rect">
            <a:avLst/>
          </a:prstGeom>
        </p:spPr>
      </p:pic>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sp>
        <p:nvSpPr>
          <p:cNvPr id="9" name="Заголовок 1"/>
          <p:cNvSpPr>
            <a:spLocks noGrp="1"/>
          </p:cNvSpPr>
          <p:nvPr>
            <p:ph type="ctrTitle"/>
          </p:nvPr>
        </p:nvSpPr>
        <p:spPr>
          <a:xfrm>
            <a:off x="1543050" y="1598417"/>
            <a:ext cx="9144000" cy="644899"/>
          </a:xfrm>
        </p:spPr>
        <p:txBody>
          <a:bodyPr>
            <a:normAutofit/>
          </a:bodyPr>
          <a:lstStyle/>
          <a:p>
            <a:pPr lvl="0">
              <a:spcBef>
                <a:spcPts val="0"/>
              </a:spcBef>
            </a:pPr>
            <a:r>
              <a:rPr lang="en-US" sz="3600" dirty="0">
                <a:latin typeface="Exo 2 Semi Bold" panose="00000700000000000000" pitchFamily="2" charset="-52"/>
              </a:rPr>
              <a:t>Multiple discrimination</a:t>
            </a:r>
            <a:endParaRPr lang="ru-RU" sz="3600" dirty="0">
              <a:latin typeface="Exo 2 Semi Bold" panose="00000700000000000000" pitchFamily="2" charset="-52"/>
              <a:ea typeface="Calibri"/>
              <a:cs typeface="Calibri"/>
              <a:sym typeface="Calibri"/>
            </a:endParaRPr>
          </a:p>
        </p:txBody>
      </p:sp>
      <p:sp>
        <p:nvSpPr>
          <p:cNvPr id="10" name="Подзаголовок 2"/>
          <p:cNvSpPr txBox="1">
            <a:spLocks/>
          </p:cNvSpPr>
          <p:nvPr/>
        </p:nvSpPr>
        <p:spPr>
          <a:xfrm>
            <a:off x="2484161" y="3519572"/>
            <a:ext cx="4335739" cy="62710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dirty="0">
                <a:latin typeface="Exo 2" panose="00000500000000000000" pitchFamily="2" charset="-52"/>
              </a:rPr>
              <a:t>Discrimination of a single person based on several grounds simultaneously. </a:t>
            </a:r>
          </a:p>
        </p:txBody>
      </p:sp>
      <p:pic>
        <p:nvPicPr>
          <p:cNvPr id="11" name="Рисунок 10"/>
          <p:cNvPicPr>
            <a:picLocks noChangeAspect="1"/>
          </p:cNvPicPr>
          <p:nvPr/>
        </p:nvPicPr>
        <p:blipFill>
          <a:blip r:embed="rId6"/>
          <a:stretch>
            <a:fillRect/>
          </a:stretch>
        </p:blipFill>
        <p:spPr>
          <a:xfrm>
            <a:off x="7482975" y="2674923"/>
            <a:ext cx="2270625" cy="2267315"/>
          </a:xfrm>
          <a:prstGeom prst="rect">
            <a:avLst/>
          </a:prstGeom>
        </p:spPr>
      </p:pic>
    </p:spTree>
    <p:extLst>
      <p:ext uri="{BB962C8B-B14F-4D97-AF65-F5344CB8AC3E}">
        <p14:creationId xmlns:p14="http://schemas.microsoft.com/office/powerpoint/2010/main" val="15183013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79133"/>
            <a:ext cx="13714183" cy="10800000"/>
          </a:xfrm>
          <a:prstGeom prst="rect">
            <a:avLst/>
          </a:prstGeom>
        </p:spPr>
      </p:pic>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sp>
        <p:nvSpPr>
          <p:cNvPr id="9" name="Заголовок 1"/>
          <p:cNvSpPr>
            <a:spLocks noGrp="1"/>
          </p:cNvSpPr>
          <p:nvPr>
            <p:ph type="ctrTitle"/>
          </p:nvPr>
        </p:nvSpPr>
        <p:spPr>
          <a:xfrm>
            <a:off x="1524000" y="2740465"/>
            <a:ext cx="9144000" cy="644899"/>
          </a:xfrm>
        </p:spPr>
        <p:txBody>
          <a:bodyPr>
            <a:noAutofit/>
          </a:bodyPr>
          <a:lstStyle/>
          <a:p>
            <a:r>
              <a:rPr lang="en-US" sz="4400" dirty="0">
                <a:latin typeface="Exo 2 Semi Bold" panose="00000700000000000000" pitchFamily="2" charset="-52"/>
              </a:rPr>
              <a:t>Thank you for your attention!</a:t>
            </a:r>
          </a:p>
        </p:txBody>
      </p:sp>
      <p:sp>
        <p:nvSpPr>
          <p:cNvPr id="10" name="Подзаголовок 2"/>
          <p:cNvSpPr>
            <a:spLocks noGrp="1"/>
          </p:cNvSpPr>
          <p:nvPr>
            <p:ph type="subTitle" idx="1"/>
          </p:nvPr>
        </p:nvSpPr>
        <p:spPr>
          <a:xfrm>
            <a:off x="2157592" y="3461195"/>
            <a:ext cx="7567433" cy="611076"/>
          </a:xfrm>
        </p:spPr>
        <p:txBody>
          <a:bodyPr>
            <a:noAutofit/>
          </a:bodyPr>
          <a:lstStyle/>
          <a:p>
            <a:r>
              <a:rPr lang="en-US" dirty="0">
                <a:latin typeface="Exo 2 Semi Bold" panose="00000700000000000000" pitchFamily="2" charset="-52"/>
              </a:rPr>
              <a:t>Trainer’s name</a:t>
            </a:r>
          </a:p>
        </p:txBody>
      </p:sp>
    </p:spTree>
    <p:extLst>
      <p:ext uri="{BB962C8B-B14F-4D97-AF65-F5344CB8AC3E}">
        <p14:creationId xmlns:p14="http://schemas.microsoft.com/office/powerpoint/2010/main" val="3021761761"/>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2348</TotalTime>
  <Words>423</Words>
  <Application>Microsoft Office PowerPoint</Application>
  <PresentationFormat>Широкоэкранный</PresentationFormat>
  <Paragraphs>56</Paragraphs>
  <Slides>21</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21</vt:i4>
      </vt:variant>
    </vt:vector>
  </HeadingPairs>
  <TitlesOfParts>
    <vt:vector size="28" baseType="lpstr">
      <vt:lpstr>Arial</vt:lpstr>
      <vt:lpstr>Calibri</vt:lpstr>
      <vt:lpstr>Calibri Light</vt:lpstr>
      <vt:lpstr>Exo 2</vt:lpstr>
      <vt:lpstr>Exo 2 Semi Bold</vt:lpstr>
      <vt:lpstr>Times New Roman</vt:lpstr>
      <vt:lpstr>Тема Office</vt:lpstr>
      <vt:lpstr>Educating Civil Servants</vt:lpstr>
      <vt:lpstr>Block 1</vt:lpstr>
      <vt:lpstr>Stereotype</vt:lpstr>
      <vt:lpstr>Types of Stereotypes</vt:lpstr>
      <vt:lpstr>Negative Stereotype</vt:lpstr>
      <vt:lpstr>What is prejudice?</vt:lpstr>
      <vt:lpstr>Презентация PowerPoint</vt:lpstr>
      <vt:lpstr>Pyramid of Hate</vt:lpstr>
      <vt:lpstr>Презентация PowerPoint</vt:lpstr>
      <vt:lpstr>Types of stigma manifestations</vt:lpstr>
      <vt:lpstr>What are your associations with the word DISCRIMINATION?</vt:lpstr>
      <vt:lpstr>Discrimination</vt:lpstr>
      <vt:lpstr>Attributes protected by law</vt:lpstr>
      <vt:lpstr>Forms of discrimination</vt:lpstr>
      <vt:lpstr>Direct discrimination</vt:lpstr>
      <vt:lpstr>Indirect discrimination</vt:lpstr>
      <vt:lpstr>Impingement/oppression/harassment</vt:lpstr>
      <vt:lpstr>Reasonable accommodation</vt:lpstr>
      <vt:lpstr>Positive discrimination</vt:lpstr>
      <vt:lpstr>Multiple discrimination</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Lu Za</dc:creator>
  <cp:lastModifiedBy>Lu Za</cp:lastModifiedBy>
  <cp:revision>68</cp:revision>
  <dcterms:created xsi:type="dcterms:W3CDTF">2018-07-02T11:01:39Z</dcterms:created>
  <dcterms:modified xsi:type="dcterms:W3CDTF">2018-08-17T07:28:30Z</dcterms:modified>
</cp:coreProperties>
</file>