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9"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4C8"/>
    <a:srgbClr val="971B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1074" y="1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8/16/2018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228791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8/16/2018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1383249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4AA8E08-523D-43C2-98FB-E6DD4A053B8C}" type="datetimeFigureOut">
              <a:rPr lang="en-US" smtClean="0"/>
              <a:t>8/16/2018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3022681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F4AA8E08-523D-43C2-98FB-E6DD4A053B8C}" type="datetimeFigureOut">
              <a:rPr lang="en-US" smtClean="0"/>
              <a:t>8/16/2018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995841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F4AA8E08-523D-43C2-98FB-E6DD4A053B8C}" type="datetimeFigureOut">
              <a:rPr lang="en-US" smtClean="0"/>
              <a:t>8/16/2018</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4065337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F4AA8E08-523D-43C2-98FB-E6DD4A053B8C}" type="datetimeFigureOut">
              <a:rPr lang="en-US" smtClean="0"/>
              <a:t>8/16/2018</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3314797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AA8E08-523D-43C2-98FB-E6DD4A053B8C}" type="datetimeFigureOut">
              <a:rPr lang="en-US" smtClean="0"/>
              <a:t>8/16/2018</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1363295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AA8E08-523D-43C2-98FB-E6DD4A053B8C}" type="datetimeFigureOut">
              <a:rPr lang="en-US" smtClean="0"/>
              <a:t>8/16/2018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137756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AA8E08-523D-43C2-98FB-E6DD4A053B8C}" type="datetimeFigureOut">
              <a:rPr lang="en-US" smtClean="0"/>
              <a:t>8/16/2018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2863729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8/16/2018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304285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F4AA8E08-523D-43C2-98FB-E6DD4A053B8C}" type="datetimeFigureOut">
              <a:rPr lang="en-US" smtClean="0"/>
              <a:t>8/16/2018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DFCE791F-14D6-4902-BD9D-4F9CE6CD3BDA}" type="slidenum">
              <a:rPr lang="en-US" smtClean="0"/>
              <a:t>‹#›</a:t>
            </a:fld>
            <a:endParaRPr lang="en-US"/>
          </a:p>
        </p:txBody>
      </p:sp>
    </p:spTree>
    <p:extLst>
      <p:ext uri="{BB962C8B-B14F-4D97-AF65-F5344CB8AC3E}">
        <p14:creationId xmlns:p14="http://schemas.microsoft.com/office/powerpoint/2010/main" val="293457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AA8E08-523D-43C2-98FB-E6DD4A053B8C}" type="datetimeFigureOut">
              <a:rPr lang="en-US" smtClean="0"/>
              <a:t>8/16/2018</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E791F-14D6-4902-BD9D-4F9CE6CD3BDA}" type="slidenum">
              <a:rPr lang="en-US" smtClean="0"/>
              <a:t>‹#›</a:t>
            </a:fld>
            <a:endParaRPr lang="en-US"/>
          </a:p>
        </p:txBody>
      </p:sp>
    </p:spTree>
    <p:extLst>
      <p:ext uri="{BB962C8B-B14F-4D97-AF65-F5344CB8AC3E}">
        <p14:creationId xmlns:p14="http://schemas.microsoft.com/office/powerpoint/2010/main" val="1725836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1.png"/><Relationship Id="rId7" Type="http://schemas.openxmlformats.org/officeDocument/2006/relationships/image" Target="../media/image9.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5.emf"/><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5.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5.emf"/><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5.emf"/><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5.emf"/><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5.emf"/><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8.emf"/><Relationship Id="rId5" Type="http://schemas.openxmlformats.org/officeDocument/2006/relationships/image" Target="../media/image5.emf"/><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11" name="Заголовок 1"/>
          <p:cNvSpPr>
            <a:spLocks noGrp="1"/>
          </p:cNvSpPr>
          <p:nvPr>
            <p:ph type="ctrTitle"/>
          </p:nvPr>
        </p:nvSpPr>
        <p:spPr>
          <a:xfrm>
            <a:off x="1524000" y="2484570"/>
            <a:ext cx="9144000" cy="811080"/>
          </a:xfrm>
        </p:spPr>
        <p:txBody>
          <a:bodyPr>
            <a:normAutofit/>
          </a:bodyPr>
          <a:lstStyle/>
          <a:p>
            <a:r>
              <a:rPr lang="en-US" sz="4400" dirty="0" smtClean="0">
                <a:solidFill>
                  <a:srgbClr val="0084C8"/>
                </a:solidFill>
                <a:latin typeface="Exo 2 Semi Bold" panose="00000700000000000000" pitchFamily="2" charset="-52"/>
              </a:rPr>
              <a:t>Educating Civil Servants</a:t>
            </a:r>
            <a:endParaRPr lang="en-US" sz="4400" b="1" dirty="0">
              <a:solidFill>
                <a:srgbClr val="0084C8"/>
              </a:solidFill>
              <a:latin typeface="Exo 2 Semi Bold" panose="00000700000000000000" pitchFamily="2" charset="-52"/>
            </a:endParaRPr>
          </a:p>
        </p:txBody>
      </p:sp>
      <p:sp>
        <p:nvSpPr>
          <p:cNvPr id="13" name="Подзаголовок 2"/>
          <p:cNvSpPr>
            <a:spLocks noGrp="1"/>
          </p:cNvSpPr>
          <p:nvPr>
            <p:ph type="subTitle" idx="1"/>
          </p:nvPr>
        </p:nvSpPr>
        <p:spPr>
          <a:xfrm>
            <a:off x="1524000" y="3726865"/>
            <a:ext cx="9144000" cy="1367004"/>
          </a:xfrm>
        </p:spPr>
        <p:txBody>
          <a:bodyPr>
            <a:normAutofit/>
          </a:bodyPr>
          <a:lstStyle/>
          <a:p>
            <a:r>
              <a:rPr lang="en-US" dirty="0">
                <a:latin typeface="Exo 2 Semi Bold" panose="00000700000000000000" pitchFamily="2" charset="-52"/>
              </a:rPr>
              <a:t>About Issues of Respecting Human Rights and Tackling </a:t>
            </a:r>
            <a:r>
              <a:rPr lang="en-US" dirty="0" smtClean="0">
                <a:latin typeface="Exo 2 Semi Bold" panose="00000700000000000000" pitchFamily="2" charset="-52"/>
              </a:rPr>
              <a:t>Stigma</a:t>
            </a:r>
          </a:p>
          <a:p>
            <a:r>
              <a:rPr lang="en-US" dirty="0" smtClean="0">
                <a:latin typeface="Exo 2 Semi Bold" panose="00000700000000000000" pitchFamily="2" charset="-52"/>
              </a:rPr>
              <a:t>and </a:t>
            </a:r>
            <a:r>
              <a:rPr lang="en-US" dirty="0">
                <a:latin typeface="Exo 2 Semi Bold" panose="00000700000000000000" pitchFamily="2" charset="-52"/>
              </a:rPr>
              <a:t>Discrimination in Relation to </a:t>
            </a:r>
            <a:r>
              <a:rPr lang="en-US" dirty="0" smtClean="0">
                <a:latin typeface="Exo 2 Semi Bold" panose="00000700000000000000" pitchFamily="2" charset="-52"/>
              </a:rPr>
              <a:t>Gays,</a:t>
            </a:r>
          </a:p>
          <a:p>
            <a:r>
              <a:rPr lang="en-US" dirty="0" smtClean="0">
                <a:latin typeface="Exo 2 Semi Bold" panose="00000700000000000000" pitchFamily="2" charset="-52"/>
              </a:rPr>
              <a:t>Other </a:t>
            </a:r>
            <a:r>
              <a:rPr lang="en-US" dirty="0">
                <a:latin typeface="Exo 2 Semi Bold" panose="00000700000000000000" pitchFamily="2" charset="-52"/>
              </a:rPr>
              <a:t>MSM, and Trans* People</a:t>
            </a:r>
            <a:endParaRPr lang="en-US" dirty="0">
              <a:latin typeface="Exo 2 Semi Bold" panose="00000700000000000000" pitchFamily="2" charset="-52"/>
            </a:endParaRPr>
          </a:p>
        </p:txBody>
      </p:sp>
      <p:pic>
        <p:nvPicPr>
          <p:cNvPr id="14" name="Рисунок 13"/>
          <p:cNvPicPr>
            <a:picLocks noChangeAspect="1"/>
          </p:cNvPicPr>
          <p:nvPr/>
        </p:nvPicPr>
        <p:blipFill>
          <a:blip r:embed="rId3"/>
          <a:stretch>
            <a:fillRect/>
          </a:stretch>
        </p:blipFill>
        <p:spPr>
          <a:xfrm>
            <a:off x="639105" y="546180"/>
            <a:ext cx="2700338" cy="913067"/>
          </a:xfrm>
          <a:prstGeom prst="rect">
            <a:avLst/>
          </a:prstGeom>
        </p:spPr>
      </p:pic>
    </p:spTree>
    <p:extLst>
      <p:ext uri="{BB962C8B-B14F-4D97-AF65-F5344CB8AC3E}">
        <p14:creationId xmlns:p14="http://schemas.microsoft.com/office/powerpoint/2010/main" val="3591764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2" name="Заголовок 1"/>
          <p:cNvSpPr>
            <a:spLocks noGrp="1"/>
          </p:cNvSpPr>
          <p:nvPr>
            <p:ph type="ctrTitle"/>
          </p:nvPr>
        </p:nvSpPr>
        <p:spPr>
          <a:xfrm>
            <a:off x="1524000" y="1538045"/>
            <a:ext cx="9144000" cy="678998"/>
          </a:xfrm>
        </p:spPr>
        <p:txBody>
          <a:bodyPr>
            <a:normAutofit/>
          </a:bodyPr>
          <a:lstStyle/>
          <a:p>
            <a:r>
              <a:rPr lang="en-US" sz="3600" dirty="0" smtClean="0">
                <a:latin typeface="Exo 2 Semi Bold" panose="00000700000000000000" pitchFamily="2" charset="-52"/>
              </a:rPr>
              <a:t>Block No. 2</a:t>
            </a:r>
            <a:endParaRPr lang="en-US" sz="3600" b="1" dirty="0">
              <a:latin typeface="Exo 2 Semi Bold" panose="00000700000000000000" pitchFamily="2" charset="-52"/>
            </a:endParaRPr>
          </a:p>
        </p:txBody>
      </p:sp>
      <p:sp>
        <p:nvSpPr>
          <p:cNvPr id="3" name="Подзаголовок 2"/>
          <p:cNvSpPr>
            <a:spLocks noGrp="1"/>
          </p:cNvSpPr>
          <p:nvPr>
            <p:ph type="subTitle" idx="1"/>
          </p:nvPr>
        </p:nvSpPr>
        <p:spPr>
          <a:xfrm>
            <a:off x="2269421" y="2476791"/>
            <a:ext cx="7653158" cy="895059"/>
          </a:xfrm>
        </p:spPr>
        <p:txBody>
          <a:bodyPr>
            <a:noAutofit/>
          </a:bodyPr>
          <a:lstStyle/>
          <a:p>
            <a:pPr>
              <a:lnSpc>
                <a:spcPct val="100000"/>
              </a:lnSpc>
            </a:pPr>
            <a:r>
              <a:rPr lang="en-US" dirty="0">
                <a:latin typeface="Exo 2 Semi Bold" panose="00000700000000000000" pitchFamily="2" charset="-52"/>
              </a:rPr>
              <a:t>Powers of Governmental Bodies in the </a:t>
            </a:r>
            <a:r>
              <a:rPr lang="en-US" dirty="0" smtClean="0">
                <a:latin typeface="Exo 2 Semi Bold" panose="00000700000000000000" pitchFamily="2" charset="-52"/>
              </a:rPr>
              <a:t>Area of </a:t>
            </a:r>
            <a:r>
              <a:rPr lang="en-US" dirty="0">
                <a:latin typeface="Exo 2 Semi Bold" panose="00000700000000000000" pitchFamily="2" charset="-52"/>
              </a:rPr>
              <a:t>Tackling Discrimination</a:t>
            </a:r>
            <a:endParaRPr lang="en-US"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2" name="Подзаголовок 2"/>
          <p:cNvSpPr txBox="1">
            <a:spLocks/>
          </p:cNvSpPr>
          <p:nvPr/>
        </p:nvSpPr>
        <p:spPr>
          <a:xfrm>
            <a:off x="1173283" y="3816779"/>
            <a:ext cx="9801225" cy="111183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1800" dirty="0">
                <a:latin typeface="Exo 2" panose="00000500000000000000" pitchFamily="2" charset="-52"/>
              </a:rPr>
              <a:t>To analyze the powers of governmental and local self-government bodies and to discuss the best global practices in the area of prevention of and tackling discrimination on the state agents’ part.</a:t>
            </a:r>
            <a:endParaRPr lang="en-US" sz="1800" dirty="0">
              <a:latin typeface="Exo 2" panose="00000500000000000000" pitchFamily="2" charset="-52"/>
            </a:endParaRPr>
          </a:p>
        </p:txBody>
      </p:sp>
    </p:spTree>
    <p:extLst>
      <p:ext uri="{BB962C8B-B14F-4D97-AF65-F5344CB8AC3E}">
        <p14:creationId xmlns:p14="http://schemas.microsoft.com/office/powerpoint/2010/main" val="3937609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2" name="Заголовок 1"/>
          <p:cNvSpPr>
            <a:spLocks noGrp="1"/>
          </p:cNvSpPr>
          <p:nvPr>
            <p:ph type="ctrTitle"/>
          </p:nvPr>
        </p:nvSpPr>
        <p:spPr>
          <a:xfrm>
            <a:off x="2200275" y="1482841"/>
            <a:ext cx="8058150" cy="1408496"/>
          </a:xfrm>
        </p:spPr>
        <p:txBody>
          <a:bodyPr>
            <a:normAutofit/>
          </a:bodyPr>
          <a:lstStyle/>
          <a:p>
            <a:r>
              <a:rPr lang="en-US" sz="3600" dirty="0" smtClean="0">
                <a:latin typeface="Exo 2 Semi Bold" panose="00000700000000000000" pitchFamily="2" charset="-52"/>
              </a:rPr>
              <a:t>Article 1 of the Universal Declaration of Human Rights</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2" name="Подзаголовок 2"/>
          <p:cNvSpPr txBox="1">
            <a:spLocks/>
          </p:cNvSpPr>
          <p:nvPr/>
        </p:nvSpPr>
        <p:spPr>
          <a:xfrm>
            <a:off x="3398355" y="3800511"/>
            <a:ext cx="2830995" cy="1145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ru-RU" sz="1800" dirty="0" smtClean="0">
                <a:latin typeface="Exo 2 Medium" panose="00000600000000000000" pitchFamily="2" charset="-52"/>
              </a:rPr>
              <a:t>«</a:t>
            </a:r>
            <a:r>
              <a:rPr lang="en-US" sz="1800" dirty="0">
                <a:latin typeface="Exo 2 Medium" panose="00000600000000000000" pitchFamily="2" charset="-52"/>
              </a:rPr>
              <a:t>All human beings are born free and equal in dignity and rights</a:t>
            </a:r>
            <a:r>
              <a:rPr lang="ru-RU" sz="1800" dirty="0" smtClean="0">
                <a:latin typeface="Exo 2 Medium" panose="00000600000000000000" pitchFamily="2" charset="-52"/>
              </a:rPr>
              <a:t>»</a:t>
            </a:r>
            <a:endParaRPr lang="en-US" sz="1800" dirty="0">
              <a:latin typeface="Exo 2 Medium" panose="00000600000000000000" pitchFamily="2" charset="-52"/>
            </a:endParaRPr>
          </a:p>
        </p:txBody>
      </p:sp>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6963" y="3377176"/>
            <a:ext cx="1509141" cy="2030714"/>
          </a:xfrm>
          <a:prstGeom prst="rect">
            <a:avLst/>
          </a:prstGeom>
        </p:spPr>
      </p:pic>
    </p:spTree>
    <p:extLst>
      <p:ext uri="{BB962C8B-B14F-4D97-AF65-F5344CB8AC3E}">
        <p14:creationId xmlns:p14="http://schemas.microsoft.com/office/powerpoint/2010/main" val="35993990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2" name="Заголовок 1"/>
          <p:cNvSpPr>
            <a:spLocks noGrp="1"/>
          </p:cNvSpPr>
          <p:nvPr>
            <p:ph type="ctrTitle"/>
          </p:nvPr>
        </p:nvSpPr>
        <p:spPr>
          <a:xfrm>
            <a:off x="1524000" y="1422026"/>
            <a:ext cx="9144000" cy="1643305"/>
          </a:xfrm>
        </p:spPr>
        <p:txBody>
          <a:bodyPr>
            <a:normAutofit/>
          </a:bodyPr>
          <a:lstStyle/>
          <a:p>
            <a:r>
              <a:rPr lang="en-US" sz="3600" dirty="0" smtClean="0">
                <a:latin typeface="Exo 2 Semi Bold" panose="00000700000000000000" pitchFamily="2" charset="-52"/>
              </a:rPr>
              <a:t>Protocol No. 12 to the Convention for the Protection of Human Rights and Fundamental Freedoms</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2" name="Подзаголовок 2"/>
          <p:cNvSpPr txBox="1">
            <a:spLocks/>
          </p:cNvSpPr>
          <p:nvPr/>
        </p:nvSpPr>
        <p:spPr>
          <a:xfrm>
            <a:off x="2586244" y="3691504"/>
            <a:ext cx="4158054" cy="11376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ru-RU" sz="1800" dirty="0" smtClean="0">
                <a:latin typeface="Exo 2 Medium" panose="00000600000000000000" pitchFamily="2" charset="-52"/>
              </a:rPr>
              <a:t>«</a:t>
            </a:r>
            <a:r>
              <a:rPr lang="en-US" sz="1800" dirty="0">
                <a:latin typeface="Exo 2 Medium" panose="00000600000000000000" pitchFamily="2" charset="-52"/>
              </a:rPr>
              <a:t>The enjoyment of any right set forth by law shall be secured without discrimination on any ground…</a:t>
            </a:r>
            <a:r>
              <a:rPr lang="ru-RU" sz="1800" dirty="0" smtClean="0">
                <a:latin typeface="Exo 2 Medium" panose="00000600000000000000" pitchFamily="2" charset="-52"/>
              </a:rPr>
              <a:t>»</a:t>
            </a:r>
            <a:endParaRPr lang="en-US" sz="1800" dirty="0">
              <a:latin typeface="Exo 2 Medium" panose="00000600000000000000" pitchFamily="2" charset="-52"/>
            </a:endParaRPr>
          </a:p>
        </p:txBody>
      </p:sp>
      <p:pic>
        <p:nvPicPr>
          <p:cNvPr id="9" name="Рисунок 8"/>
          <p:cNvPicPr>
            <a:picLocks noChangeAspect="1"/>
          </p:cNvPicPr>
          <p:nvPr/>
        </p:nvPicPr>
        <p:blipFill>
          <a:blip r:embed="rId6"/>
          <a:stretch>
            <a:fillRect/>
          </a:stretch>
        </p:blipFill>
        <p:spPr>
          <a:xfrm>
            <a:off x="7216545" y="3419474"/>
            <a:ext cx="1806713" cy="1825429"/>
          </a:xfrm>
          <a:prstGeom prst="rect">
            <a:avLst/>
          </a:prstGeom>
        </p:spPr>
      </p:pic>
    </p:spTree>
    <p:extLst>
      <p:ext uri="{BB962C8B-B14F-4D97-AF65-F5344CB8AC3E}">
        <p14:creationId xmlns:p14="http://schemas.microsoft.com/office/powerpoint/2010/main" val="731363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0083"/>
            <a:ext cx="13714183" cy="10800000"/>
          </a:xfrm>
          <a:prstGeom prst="rect">
            <a:avLst/>
          </a:prstGeom>
        </p:spPr>
      </p:pic>
      <p:sp>
        <p:nvSpPr>
          <p:cNvPr id="2" name="Заголовок 1"/>
          <p:cNvSpPr>
            <a:spLocks noGrp="1"/>
          </p:cNvSpPr>
          <p:nvPr>
            <p:ph type="ctrTitle"/>
          </p:nvPr>
        </p:nvSpPr>
        <p:spPr>
          <a:xfrm>
            <a:off x="1524000" y="1422027"/>
            <a:ext cx="9144000" cy="635374"/>
          </a:xfrm>
        </p:spPr>
        <p:txBody>
          <a:bodyPr>
            <a:normAutofit/>
          </a:bodyPr>
          <a:lstStyle/>
          <a:p>
            <a:r>
              <a:rPr lang="en-US" sz="3600" dirty="0">
                <a:latin typeface="Exo 2 Semi Bold" panose="00000700000000000000" pitchFamily="2" charset="-52"/>
              </a:rPr>
              <a:t>Questions for discussion</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2" name="Подзаголовок 2"/>
          <p:cNvSpPr txBox="1">
            <a:spLocks/>
          </p:cNvSpPr>
          <p:nvPr/>
        </p:nvSpPr>
        <p:spPr>
          <a:xfrm>
            <a:off x="3786498" y="2576717"/>
            <a:ext cx="5586102" cy="3749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Has your state ratified the Protocol no. 12 to the ECHR?</a:t>
            </a:r>
            <a:endParaRPr lang="en-US" sz="1600" dirty="0">
              <a:latin typeface="Exo 2" panose="00000500000000000000" pitchFamily="2" charset="-52"/>
            </a:endParaRPr>
          </a:p>
        </p:txBody>
      </p:sp>
      <p:pic>
        <p:nvPicPr>
          <p:cNvPr id="4" name="Рисунок 3"/>
          <p:cNvPicPr>
            <a:picLocks noChangeAspect="1"/>
          </p:cNvPicPr>
          <p:nvPr/>
        </p:nvPicPr>
        <p:blipFill>
          <a:blip r:embed="rId6"/>
          <a:stretch>
            <a:fillRect/>
          </a:stretch>
        </p:blipFill>
        <p:spPr>
          <a:xfrm>
            <a:off x="2926193" y="2507043"/>
            <a:ext cx="535781" cy="535000"/>
          </a:xfrm>
          <a:prstGeom prst="rect">
            <a:avLst/>
          </a:prstGeom>
        </p:spPr>
      </p:pic>
      <p:pic>
        <p:nvPicPr>
          <p:cNvPr id="9" name="Рисунок 8"/>
          <p:cNvPicPr>
            <a:picLocks noChangeAspect="1"/>
          </p:cNvPicPr>
          <p:nvPr/>
        </p:nvPicPr>
        <p:blipFill>
          <a:blip r:embed="rId7"/>
          <a:stretch>
            <a:fillRect/>
          </a:stretch>
        </p:blipFill>
        <p:spPr>
          <a:xfrm>
            <a:off x="2954767" y="3241008"/>
            <a:ext cx="478631" cy="527867"/>
          </a:xfrm>
          <a:prstGeom prst="rect">
            <a:avLst/>
          </a:prstGeom>
        </p:spPr>
      </p:pic>
      <p:pic>
        <p:nvPicPr>
          <p:cNvPr id="10" name="Рисунок 9"/>
          <p:cNvPicPr>
            <a:picLocks noChangeAspect="1"/>
          </p:cNvPicPr>
          <p:nvPr/>
        </p:nvPicPr>
        <p:blipFill>
          <a:blip r:embed="rId8"/>
          <a:stretch>
            <a:fillRect/>
          </a:stretch>
        </p:blipFill>
        <p:spPr>
          <a:xfrm>
            <a:off x="2915937" y="3967840"/>
            <a:ext cx="557213" cy="492200"/>
          </a:xfrm>
          <a:prstGeom prst="rect">
            <a:avLst/>
          </a:prstGeom>
        </p:spPr>
      </p:pic>
      <p:pic>
        <p:nvPicPr>
          <p:cNvPr id="11" name="Рисунок 10"/>
          <p:cNvPicPr>
            <a:picLocks noChangeAspect="1"/>
          </p:cNvPicPr>
          <p:nvPr/>
        </p:nvPicPr>
        <p:blipFill>
          <a:blip r:embed="rId9"/>
          <a:stretch>
            <a:fillRect/>
          </a:stretch>
        </p:blipFill>
        <p:spPr>
          <a:xfrm>
            <a:off x="2894044" y="4659005"/>
            <a:ext cx="600075" cy="570667"/>
          </a:xfrm>
          <a:prstGeom prst="rect">
            <a:avLst/>
          </a:prstGeom>
        </p:spPr>
      </p:pic>
      <p:sp>
        <p:nvSpPr>
          <p:cNvPr id="13" name="Подзаголовок 2"/>
          <p:cNvSpPr txBox="1">
            <a:spLocks/>
          </p:cNvSpPr>
          <p:nvPr/>
        </p:nvSpPr>
        <p:spPr>
          <a:xfrm>
            <a:off x="3691248" y="3215881"/>
            <a:ext cx="5586102" cy="5781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6200" algn="l">
              <a:lnSpc>
                <a:spcPct val="100000"/>
              </a:lnSpc>
              <a:buClr>
                <a:srgbClr val="000000"/>
              </a:buClr>
              <a:buSzPts val="2400"/>
              <a:defRPr sz="2400">
                <a:latin typeface="Times New Roman"/>
                <a:ea typeface="Times New Roman"/>
                <a:cs typeface="Times New Roman"/>
                <a:sym typeface="Times New Roman"/>
              </a:defRPr>
            </a:pPr>
            <a:r>
              <a:rPr lang="en-US" sz="1600" dirty="0">
                <a:latin typeface="Exo 2" panose="00000500000000000000" pitchFamily="2" charset="-52"/>
              </a:rPr>
              <a:t>What is ‘xenophobia’ and how is it related to human rights violations?</a:t>
            </a:r>
            <a:endParaRPr lang="en-US" sz="1600" dirty="0">
              <a:latin typeface="Exo 2" panose="00000500000000000000" pitchFamily="2" charset="-52"/>
            </a:endParaRPr>
          </a:p>
        </p:txBody>
      </p:sp>
      <p:sp>
        <p:nvSpPr>
          <p:cNvPr id="14" name="Подзаголовок 2"/>
          <p:cNvSpPr txBox="1">
            <a:spLocks/>
          </p:cNvSpPr>
          <p:nvPr/>
        </p:nvSpPr>
        <p:spPr>
          <a:xfrm>
            <a:off x="3691248" y="4047434"/>
            <a:ext cx="5586102" cy="3518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6200" algn="l">
              <a:buClr>
                <a:srgbClr val="000000"/>
              </a:buClr>
              <a:buSzPts val="2400"/>
              <a:defRPr sz="2400">
                <a:latin typeface="Times New Roman"/>
                <a:ea typeface="Times New Roman"/>
                <a:cs typeface="Times New Roman"/>
                <a:sym typeface="Times New Roman"/>
              </a:defRPr>
            </a:pPr>
            <a:r>
              <a:rPr lang="en-US" sz="1600" dirty="0">
                <a:latin typeface="Exo 2" panose="00000500000000000000" pitchFamily="2" charset="-52"/>
              </a:rPr>
              <a:t>Against whom is xenophobia directed in your society?</a:t>
            </a:r>
            <a:endParaRPr lang="en-US" sz="1600" dirty="0">
              <a:latin typeface="Exo 2" panose="00000500000000000000" pitchFamily="2" charset="-52"/>
            </a:endParaRPr>
          </a:p>
        </p:txBody>
      </p:sp>
      <p:sp>
        <p:nvSpPr>
          <p:cNvPr id="15" name="Подзаголовок 2"/>
          <p:cNvSpPr txBox="1">
            <a:spLocks/>
          </p:cNvSpPr>
          <p:nvPr/>
        </p:nvSpPr>
        <p:spPr>
          <a:xfrm>
            <a:off x="3786498" y="4651553"/>
            <a:ext cx="5586102" cy="5781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In what areas are gays, other MSM, and trans* people discriminated in your state?</a:t>
            </a:r>
            <a:endParaRPr lang="en-US" sz="1600" dirty="0">
              <a:latin typeface="Exo 2" panose="00000500000000000000" pitchFamily="2" charset="-52"/>
            </a:endParaRPr>
          </a:p>
        </p:txBody>
      </p:sp>
    </p:spTree>
    <p:extLst>
      <p:ext uri="{BB962C8B-B14F-4D97-AF65-F5344CB8AC3E}">
        <p14:creationId xmlns:p14="http://schemas.microsoft.com/office/powerpoint/2010/main" val="100749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9608"/>
            <a:ext cx="13714183" cy="10800000"/>
          </a:xfrm>
          <a:prstGeom prst="rect">
            <a:avLst/>
          </a:prstGeom>
        </p:spPr>
      </p:pic>
      <p:sp>
        <p:nvSpPr>
          <p:cNvPr id="2" name="Заголовок 1"/>
          <p:cNvSpPr>
            <a:spLocks noGrp="1"/>
          </p:cNvSpPr>
          <p:nvPr>
            <p:ph type="ctrTitle"/>
          </p:nvPr>
        </p:nvSpPr>
        <p:spPr>
          <a:xfrm>
            <a:off x="2532101" y="1417443"/>
            <a:ext cx="7629525" cy="1168320"/>
          </a:xfrm>
        </p:spPr>
        <p:txBody>
          <a:bodyPr>
            <a:normAutofit/>
          </a:bodyPr>
          <a:lstStyle/>
          <a:p>
            <a:r>
              <a:rPr lang="en-US" sz="3600" dirty="0">
                <a:latin typeface="Exo 2 Semi Bold" panose="00000700000000000000" pitchFamily="2" charset="-52"/>
              </a:rPr>
              <a:t>International </a:t>
            </a:r>
            <a:r>
              <a:rPr lang="en-US" sz="3600" dirty="0" err="1">
                <a:latin typeface="Exo 2 Semi Bold" panose="00000700000000000000" pitchFamily="2" charset="-52"/>
              </a:rPr>
              <a:t>Organisations</a:t>
            </a:r>
            <a:r>
              <a:rPr lang="en-US" sz="3600" dirty="0">
                <a:latin typeface="Exo 2 Semi Bold" panose="00000700000000000000" pitchFamily="2" charset="-52"/>
              </a:rPr>
              <a:t> and Anti-Discriminatory Activity</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5" name="Подзаголовок 2"/>
          <p:cNvSpPr txBox="1">
            <a:spLocks/>
          </p:cNvSpPr>
          <p:nvPr/>
        </p:nvSpPr>
        <p:spPr>
          <a:xfrm>
            <a:off x="2262498" y="2918068"/>
            <a:ext cx="5586102" cy="392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Council of Europe</a:t>
            </a:r>
            <a:endParaRPr lang="en-US" sz="1600" dirty="0">
              <a:latin typeface="Exo 2" panose="00000500000000000000" pitchFamily="2" charset="-52"/>
            </a:endParaRPr>
          </a:p>
        </p:txBody>
      </p:sp>
      <p:pic>
        <p:nvPicPr>
          <p:cNvPr id="3" name="Рисунок 2"/>
          <p:cNvPicPr>
            <a:picLocks noChangeAspect="1"/>
          </p:cNvPicPr>
          <p:nvPr/>
        </p:nvPicPr>
        <p:blipFill>
          <a:blip r:embed="rId6"/>
          <a:stretch>
            <a:fillRect/>
          </a:stretch>
        </p:blipFill>
        <p:spPr>
          <a:xfrm>
            <a:off x="1871869" y="3006014"/>
            <a:ext cx="171450" cy="178333"/>
          </a:xfrm>
          <a:prstGeom prst="rect">
            <a:avLst/>
          </a:prstGeom>
        </p:spPr>
      </p:pic>
      <p:sp>
        <p:nvSpPr>
          <p:cNvPr id="16" name="Подзаголовок 2"/>
          <p:cNvSpPr txBox="1">
            <a:spLocks/>
          </p:cNvSpPr>
          <p:nvPr/>
        </p:nvSpPr>
        <p:spPr>
          <a:xfrm>
            <a:off x="2262498" y="3461653"/>
            <a:ext cx="5586102" cy="392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United Nations </a:t>
            </a:r>
            <a:r>
              <a:rPr lang="en-US" sz="1600" dirty="0" err="1">
                <a:latin typeface="Exo 2" panose="00000500000000000000" pitchFamily="2" charset="-52"/>
              </a:rPr>
              <a:t>Organisation</a:t>
            </a:r>
            <a:endParaRPr lang="en-US" sz="1600" dirty="0">
              <a:latin typeface="Exo 2" panose="00000500000000000000" pitchFamily="2" charset="-52"/>
            </a:endParaRPr>
          </a:p>
        </p:txBody>
      </p:sp>
      <p:sp>
        <p:nvSpPr>
          <p:cNvPr id="17" name="Подзаголовок 2"/>
          <p:cNvSpPr txBox="1">
            <a:spLocks/>
          </p:cNvSpPr>
          <p:nvPr/>
        </p:nvSpPr>
        <p:spPr>
          <a:xfrm>
            <a:off x="2262498" y="3992378"/>
            <a:ext cx="4862202" cy="5700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err="1">
                <a:latin typeface="Exo 2" panose="00000500000000000000" pitchFamily="2" charset="-52"/>
              </a:rPr>
              <a:t>Organisation</a:t>
            </a:r>
            <a:r>
              <a:rPr lang="en-US" sz="1600" dirty="0">
                <a:latin typeface="Exo 2" panose="00000500000000000000" pitchFamily="2" charset="-52"/>
              </a:rPr>
              <a:t> for Security and Co-operation in Europe</a:t>
            </a:r>
            <a:endParaRPr lang="en-US" sz="1600" dirty="0">
              <a:latin typeface="Exo 2" panose="00000500000000000000" pitchFamily="2" charset="-52"/>
            </a:endParaRPr>
          </a:p>
        </p:txBody>
      </p:sp>
      <p:sp>
        <p:nvSpPr>
          <p:cNvPr id="18" name="Подзаголовок 2"/>
          <p:cNvSpPr txBox="1">
            <a:spLocks/>
          </p:cNvSpPr>
          <p:nvPr/>
        </p:nvSpPr>
        <p:spPr>
          <a:xfrm>
            <a:off x="2262498" y="4762309"/>
            <a:ext cx="4862202" cy="6410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European Union and the policy directed against discrimination</a:t>
            </a:r>
            <a:endParaRPr lang="en-US" sz="1600" dirty="0">
              <a:latin typeface="Exo 2" panose="00000500000000000000" pitchFamily="2" charset="-52"/>
            </a:endParaRPr>
          </a:p>
        </p:txBody>
      </p:sp>
      <p:pic>
        <p:nvPicPr>
          <p:cNvPr id="19" name="Рисунок 18"/>
          <p:cNvPicPr>
            <a:picLocks noChangeAspect="1"/>
          </p:cNvPicPr>
          <p:nvPr/>
        </p:nvPicPr>
        <p:blipFill>
          <a:blip r:embed="rId6"/>
          <a:stretch>
            <a:fillRect/>
          </a:stretch>
        </p:blipFill>
        <p:spPr>
          <a:xfrm>
            <a:off x="1871869" y="3540072"/>
            <a:ext cx="171450" cy="178333"/>
          </a:xfrm>
          <a:prstGeom prst="rect">
            <a:avLst/>
          </a:prstGeom>
        </p:spPr>
      </p:pic>
      <p:pic>
        <p:nvPicPr>
          <p:cNvPr id="20" name="Рисунок 19"/>
          <p:cNvPicPr>
            <a:picLocks noChangeAspect="1"/>
          </p:cNvPicPr>
          <p:nvPr/>
        </p:nvPicPr>
        <p:blipFill>
          <a:blip r:embed="rId6"/>
          <a:stretch>
            <a:fillRect/>
          </a:stretch>
        </p:blipFill>
        <p:spPr>
          <a:xfrm>
            <a:off x="1871869" y="4195163"/>
            <a:ext cx="171450" cy="178333"/>
          </a:xfrm>
          <a:prstGeom prst="rect">
            <a:avLst/>
          </a:prstGeom>
        </p:spPr>
      </p:pic>
      <p:pic>
        <p:nvPicPr>
          <p:cNvPr id="21" name="Рисунок 20"/>
          <p:cNvPicPr>
            <a:picLocks noChangeAspect="1"/>
          </p:cNvPicPr>
          <p:nvPr/>
        </p:nvPicPr>
        <p:blipFill>
          <a:blip r:embed="rId6"/>
          <a:stretch>
            <a:fillRect/>
          </a:stretch>
        </p:blipFill>
        <p:spPr>
          <a:xfrm>
            <a:off x="1871869" y="4974619"/>
            <a:ext cx="171450" cy="178333"/>
          </a:xfrm>
          <a:prstGeom prst="rect">
            <a:avLst/>
          </a:prstGeom>
        </p:spPr>
      </p:pic>
      <p:pic>
        <p:nvPicPr>
          <p:cNvPr id="4" name="Рисунок 3"/>
          <p:cNvPicPr>
            <a:picLocks noChangeAspect="1"/>
          </p:cNvPicPr>
          <p:nvPr/>
        </p:nvPicPr>
        <p:blipFill>
          <a:blip r:embed="rId7"/>
          <a:stretch>
            <a:fillRect/>
          </a:stretch>
        </p:blipFill>
        <p:spPr>
          <a:xfrm>
            <a:off x="7848600" y="3095179"/>
            <a:ext cx="2313026" cy="2309654"/>
          </a:xfrm>
          <a:prstGeom prst="rect">
            <a:avLst/>
          </a:prstGeom>
        </p:spPr>
      </p:pic>
    </p:spTree>
    <p:extLst>
      <p:ext uri="{BB962C8B-B14F-4D97-AF65-F5344CB8AC3E}">
        <p14:creationId xmlns:p14="http://schemas.microsoft.com/office/powerpoint/2010/main" val="3616505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69608"/>
            <a:ext cx="13714183" cy="10800000"/>
          </a:xfrm>
          <a:prstGeom prst="rect">
            <a:avLst/>
          </a:prstGeom>
        </p:spPr>
      </p:pic>
      <p:sp>
        <p:nvSpPr>
          <p:cNvPr id="2" name="Заголовок 1"/>
          <p:cNvSpPr>
            <a:spLocks noGrp="1"/>
          </p:cNvSpPr>
          <p:nvPr>
            <p:ph type="ctrTitle"/>
          </p:nvPr>
        </p:nvSpPr>
        <p:spPr>
          <a:xfrm>
            <a:off x="1524000" y="1422027"/>
            <a:ext cx="9144000" cy="646116"/>
          </a:xfrm>
        </p:spPr>
        <p:txBody>
          <a:bodyPr>
            <a:normAutofit/>
          </a:bodyPr>
          <a:lstStyle/>
          <a:p>
            <a:r>
              <a:rPr lang="en-US" sz="3600" dirty="0" smtClean="0">
                <a:latin typeface="Exo 2 Semi Bold" panose="00000700000000000000" pitchFamily="2" charset="-52"/>
              </a:rPr>
              <a:t>Discussion</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23" name="Подзаголовок 2"/>
          <p:cNvSpPr>
            <a:spLocks noGrp="1"/>
          </p:cNvSpPr>
          <p:nvPr>
            <p:ph type="subTitle" idx="1"/>
          </p:nvPr>
        </p:nvSpPr>
        <p:spPr>
          <a:xfrm>
            <a:off x="2288471" y="2400591"/>
            <a:ext cx="7615058" cy="1123659"/>
          </a:xfrm>
        </p:spPr>
        <p:txBody>
          <a:bodyPr>
            <a:noAutofit/>
          </a:bodyPr>
          <a:lstStyle/>
          <a:p>
            <a:pPr>
              <a:lnSpc>
                <a:spcPct val="100000"/>
              </a:lnSpc>
            </a:pPr>
            <a:r>
              <a:rPr lang="en-US" dirty="0">
                <a:latin typeface="Exo 2 Semi Bold" panose="00000700000000000000" pitchFamily="2" charset="-52"/>
              </a:rPr>
              <a:t>At what should the governmental policy be directed to tackle discrimination?</a:t>
            </a:r>
            <a:endParaRPr lang="en-US" dirty="0">
              <a:latin typeface="Exo 2 Semi Bold" panose="00000700000000000000" pitchFamily="2" charset="-52"/>
            </a:endParaRPr>
          </a:p>
        </p:txBody>
      </p:sp>
      <p:pic>
        <p:nvPicPr>
          <p:cNvPr id="9" name="Рисунок 8"/>
          <p:cNvPicPr>
            <a:picLocks noChangeAspect="1"/>
          </p:cNvPicPr>
          <p:nvPr/>
        </p:nvPicPr>
        <p:blipFill>
          <a:blip r:embed="rId6"/>
          <a:stretch>
            <a:fillRect/>
          </a:stretch>
        </p:blipFill>
        <p:spPr>
          <a:xfrm>
            <a:off x="4113382" y="4217760"/>
            <a:ext cx="3973343" cy="2742018"/>
          </a:xfrm>
          <a:prstGeom prst="rect">
            <a:avLst/>
          </a:prstGeom>
        </p:spPr>
      </p:pic>
    </p:spTree>
    <p:extLst>
      <p:ext uri="{BB962C8B-B14F-4D97-AF65-F5344CB8AC3E}">
        <p14:creationId xmlns:p14="http://schemas.microsoft.com/office/powerpoint/2010/main" val="32532900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sp>
        <p:nvSpPr>
          <p:cNvPr id="2" name="Заголовок 1"/>
          <p:cNvSpPr>
            <a:spLocks noGrp="1"/>
          </p:cNvSpPr>
          <p:nvPr>
            <p:ph type="ctrTitle"/>
          </p:nvPr>
        </p:nvSpPr>
        <p:spPr>
          <a:xfrm>
            <a:off x="1524000" y="1422027"/>
            <a:ext cx="9144000" cy="959514"/>
          </a:xfrm>
        </p:spPr>
        <p:txBody>
          <a:bodyPr>
            <a:normAutofit fontScale="90000"/>
          </a:bodyPr>
          <a:lstStyle/>
          <a:p>
            <a:r>
              <a:rPr lang="en-US" sz="3600" dirty="0">
                <a:latin typeface="Exo 2 Semi Bold" panose="00000700000000000000" pitchFamily="2" charset="-52"/>
              </a:rPr>
              <a:t>Where are instances of discrimination possible?</a:t>
            </a:r>
            <a:endParaRPr lang="en-US" sz="3600" b="1" dirty="0">
              <a:latin typeface="Exo 2 Semi Bold" panose="00000700000000000000" pitchFamily="2" charset="-52"/>
            </a:endParaRPr>
          </a:p>
        </p:txBody>
      </p:sp>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pic>
        <p:nvPicPr>
          <p:cNvPr id="4" name="Рисунок 3"/>
          <p:cNvPicPr>
            <a:picLocks noChangeAspect="1"/>
          </p:cNvPicPr>
          <p:nvPr/>
        </p:nvPicPr>
        <p:blipFill>
          <a:blip r:embed="rId6"/>
          <a:stretch>
            <a:fillRect/>
          </a:stretch>
        </p:blipFill>
        <p:spPr>
          <a:xfrm>
            <a:off x="7511616" y="3279120"/>
            <a:ext cx="3943350" cy="2510934"/>
          </a:xfrm>
          <a:prstGeom prst="rect">
            <a:avLst/>
          </a:prstGeom>
        </p:spPr>
      </p:pic>
      <p:sp>
        <p:nvSpPr>
          <p:cNvPr id="11" name="Подзаголовок 2"/>
          <p:cNvSpPr txBox="1">
            <a:spLocks/>
          </p:cNvSpPr>
          <p:nvPr/>
        </p:nvSpPr>
        <p:spPr>
          <a:xfrm>
            <a:off x="2262498" y="2908543"/>
            <a:ext cx="5586102" cy="392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relations among co-workers</a:t>
            </a:r>
            <a:endParaRPr lang="en-US" sz="1600" dirty="0">
              <a:latin typeface="Exo 2" panose="00000500000000000000" pitchFamily="2" charset="-52"/>
            </a:endParaRPr>
          </a:p>
        </p:txBody>
      </p:sp>
      <p:pic>
        <p:nvPicPr>
          <p:cNvPr id="12" name="Рисунок 11"/>
          <p:cNvPicPr>
            <a:picLocks noChangeAspect="1"/>
          </p:cNvPicPr>
          <p:nvPr/>
        </p:nvPicPr>
        <p:blipFill>
          <a:blip r:embed="rId7"/>
          <a:stretch>
            <a:fillRect/>
          </a:stretch>
        </p:blipFill>
        <p:spPr>
          <a:xfrm>
            <a:off x="1871869" y="3006014"/>
            <a:ext cx="171450" cy="178333"/>
          </a:xfrm>
          <a:prstGeom prst="rect">
            <a:avLst/>
          </a:prstGeom>
        </p:spPr>
      </p:pic>
      <p:sp>
        <p:nvSpPr>
          <p:cNvPr id="13" name="Подзаголовок 2"/>
          <p:cNvSpPr txBox="1">
            <a:spLocks/>
          </p:cNvSpPr>
          <p:nvPr/>
        </p:nvSpPr>
        <p:spPr>
          <a:xfrm>
            <a:off x="2262498" y="3433078"/>
            <a:ext cx="5586102" cy="392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provision of services</a:t>
            </a:r>
            <a:endParaRPr lang="en-US" sz="1600" dirty="0">
              <a:latin typeface="Exo 2" panose="00000500000000000000" pitchFamily="2" charset="-52"/>
            </a:endParaRPr>
          </a:p>
        </p:txBody>
      </p:sp>
      <p:sp>
        <p:nvSpPr>
          <p:cNvPr id="14" name="Подзаголовок 2"/>
          <p:cNvSpPr txBox="1">
            <a:spLocks/>
          </p:cNvSpPr>
          <p:nvPr/>
        </p:nvSpPr>
        <p:spPr>
          <a:xfrm>
            <a:off x="2262498" y="3973328"/>
            <a:ext cx="4862202" cy="6410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unavailability of services for certain people or groups of people based on certain grounds</a:t>
            </a:r>
            <a:endParaRPr lang="en-US" sz="1600" dirty="0">
              <a:latin typeface="Exo 2" panose="00000500000000000000" pitchFamily="2" charset="-52"/>
            </a:endParaRPr>
          </a:p>
        </p:txBody>
      </p:sp>
      <p:sp>
        <p:nvSpPr>
          <p:cNvPr id="15" name="Подзаголовок 2"/>
          <p:cNvSpPr txBox="1">
            <a:spLocks/>
          </p:cNvSpPr>
          <p:nvPr/>
        </p:nvSpPr>
        <p:spPr>
          <a:xfrm>
            <a:off x="2262498" y="4742565"/>
            <a:ext cx="4862202" cy="3710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denial of reasonable accommodation</a:t>
            </a:r>
            <a:endParaRPr lang="en-US" sz="1600" dirty="0">
              <a:latin typeface="Exo 2" panose="00000500000000000000" pitchFamily="2" charset="-52"/>
            </a:endParaRPr>
          </a:p>
        </p:txBody>
      </p:sp>
      <p:pic>
        <p:nvPicPr>
          <p:cNvPr id="16" name="Рисунок 15"/>
          <p:cNvPicPr>
            <a:picLocks noChangeAspect="1"/>
          </p:cNvPicPr>
          <p:nvPr/>
        </p:nvPicPr>
        <p:blipFill>
          <a:blip r:embed="rId7"/>
          <a:stretch>
            <a:fillRect/>
          </a:stretch>
        </p:blipFill>
        <p:spPr>
          <a:xfrm>
            <a:off x="1871869" y="3540072"/>
            <a:ext cx="171450" cy="178333"/>
          </a:xfrm>
          <a:prstGeom prst="rect">
            <a:avLst/>
          </a:prstGeom>
        </p:spPr>
      </p:pic>
      <p:pic>
        <p:nvPicPr>
          <p:cNvPr id="17" name="Рисунок 16"/>
          <p:cNvPicPr>
            <a:picLocks noChangeAspect="1"/>
          </p:cNvPicPr>
          <p:nvPr/>
        </p:nvPicPr>
        <p:blipFill>
          <a:blip r:embed="rId7"/>
          <a:stretch>
            <a:fillRect/>
          </a:stretch>
        </p:blipFill>
        <p:spPr>
          <a:xfrm>
            <a:off x="1871869" y="4195163"/>
            <a:ext cx="171450" cy="178333"/>
          </a:xfrm>
          <a:prstGeom prst="rect">
            <a:avLst/>
          </a:prstGeom>
        </p:spPr>
      </p:pic>
      <p:pic>
        <p:nvPicPr>
          <p:cNvPr id="18" name="Рисунок 17"/>
          <p:cNvPicPr>
            <a:picLocks noChangeAspect="1"/>
          </p:cNvPicPr>
          <p:nvPr/>
        </p:nvPicPr>
        <p:blipFill>
          <a:blip r:embed="rId7"/>
          <a:stretch>
            <a:fillRect/>
          </a:stretch>
        </p:blipFill>
        <p:spPr>
          <a:xfrm>
            <a:off x="1871869" y="4838906"/>
            <a:ext cx="171450" cy="178333"/>
          </a:xfrm>
          <a:prstGeom prst="rect">
            <a:avLst/>
          </a:prstGeom>
        </p:spPr>
      </p:pic>
    </p:spTree>
    <p:extLst>
      <p:ext uri="{BB962C8B-B14F-4D97-AF65-F5344CB8AC3E}">
        <p14:creationId xmlns:p14="http://schemas.microsoft.com/office/powerpoint/2010/main" val="23514446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9" name="Подзаголовок 2"/>
          <p:cNvSpPr>
            <a:spLocks noGrp="1"/>
          </p:cNvSpPr>
          <p:nvPr>
            <p:ph type="subTitle" idx="1"/>
          </p:nvPr>
        </p:nvSpPr>
        <p:spPr>
          <a:xfrm>
            <a:off x="2157592" y="1600491"/>
            <a:ext cx="7567433" cy="1428459"/>
          </a:xfrm>
        </p:spPr>
        <p:txBody>
          <a:bodyPr>
            <a:noAutofit/>
          </a:bodyPr>
          <a:lstStyle/>
          <a:p>
            <a:pPr>
              <a:lnSpc>
                <a:spcPct val="100000"/>
              </a:lnSpc>
            </a:pPr>
            <a:r>
              <a:rPr lang="en-US" dirty="0">
                <a:latin typeface="Exo 2 Semi Bold" panose="00000700000000000000" pitchFamily="2" charset="-52"/>
              </a:rPr>
              <a:t>Are the rights of gays, other MSM, and trans* people violated by governmental and </a:t>
            </a:r>
            <a:r>
              <a:rPr lang="en-US" dirty="0" smtClean="0">
                <a:latin typeface="Exo 2 Semi Bold" panose="00000700000000000000" pitchFamily="2" charset="-52"/>
              </a:rPr>
              <a:t>local</a:t>
            </a:r>
            <a:r>
              <a:rPr lang="ru-RU" dirty="0">
                <a:latin typeface="Exo 2 Semi Bold" panose="00000700000000000000" pitchFamily="2" charset="-52"/>
              </a:rPr>
              <a:t> </a:t>
            </a:r>
            <a:r>
              <a:rPr lang="en-US" dirty="0" smtClean="0">
                <a:latin typeface="Exo 2 Semi Bold" panose="00000700000000000000" pitchFamily="2" charset="-52"/>
              </a:rPr>
              <a:t>self-government </a:t>
            </a:r>
            <a:r>
              <a:rPr lang="en-US" dirty="0">
                <a:latin typeface="Exo 2 Semi Bold" panose="00000700000000000000" pitchFamily="2" charset="-52"/>
              </a:rPr>
              <a:t>bodies?</a:t>
            </a:r>
            <a:endParaRPr lang="ru-RU" dirty="0">
              <a:latin typeface="Exo 2 Semi Bold" panose="00000700000000000000" pitchFamily="2" charset="-52"/>
            </a:endParaRPr>
          </a:p>
        </p:txBody>
      </p:sp>
      <p:pic>
        <p:nvPicPr>
          <p:cNvPr id="9" name="Рисунок 8"/>
          <p:cNvPicPr>
            <a:picLocks noChangeAspect="1"/>
          </p:cNvPicPr>
          <p:nvPr/>
        </p:nvPicPr>
        <p:blipFill>
          <a:blip r:embed="rId6"/>
          <a:stretch>
            <a:fillRect/>
          </a:stretch>
        </p:blipFill>
        <p:spPr>
          <a:xfrm>
            <a:off x="4869745" y="3290063"/>
            <a:ext cx="2143125" cy="2132867"/>
          </a:xfrm>
          <a:prstGeom prst="rect">
            <a:avLst/>
          </a:prstGeom>
        </p:spPr>
      </p:pic>
    </p:spTree>
    <p:extLst>
      <p:ext uri="{BB962C8B-B14F-4D97-AF65-F5344CB8AC3E}">
        <p14:creationId xmlns:p14="http://schemas.microsoft.com/office/powerpoint/2010/main" val="539389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0" name="Заголовок 1"/>
          <p:cNvSpPr>
            <a:spLocks noGrp="1"/>
          </p:cNvSpPr>
          <p:nvPr>
            <p:ph type="ctrTitle"/>
          </p:nvPr>
        </p:nvSpPr>
        <p:spPr>
          <a:xfrm>
            <a:off x="1524000" y="1422026"/>
            <a:ext cx="9144000" cy="644899"/>
          </a:xfrm>
        </p:spPr>
        <p:txBody>
          <a:bodyPr>
            <a:normAutofit/>
          </a:bodyPr>
          <a:lstStyle/>
          <a:p>
            <a:r>
              <a:rPr lang="en-US" sz="3600" dirty="0" smtClean="0">
                <a:latin typeface="Exo 2 Semi Bold" panose="00000700000000000000" pitchFamily="2" charset="-52"/>
              </a:rPr>
              <a:t>Tolerance</a:t>
            </a:r>
            <a:endParaRPr lang="en-US" sz="3600" b="1" dirty="0">
              <a:latin typeface="Exo 2 Semi Bold" panose="00000700000000000000" pitchFamily="2" charset="-52"/>
            </a:endParaRPr>
          </a:p>
        </p:txBody>
      </p:sp>
      <p:sp>
        <p:nvSpPr>
          <p:cNvPr id="12" name="Подзаголовок 2"/>
          <p:cNvSpPr txBox="1">
            <a:spLocks/>
          </p:cNvSpPr>
          <p:nvPr/>
        </p:nvSpPr>
        <p:spPr>
          <a:xfrm>
            <a:off x="1524000" y="2907713"/>
            <a:ext cx="5586102" cy="22844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600" dirty="0">
                <a:latin typeface="Exo 2" panose="00000500000000000000" pitchFamily="2" charset="-52"/>
              </a:rPr>
              <a:t>Is a value and a norm of a civil society that is manifested in the right of every individual to be diverse, in the securement of a sustainable harmony among different religious denominations, political, ethnic and other social groups, in respect for the diversity of different world cultures and peoples, in the readiness for understanding and cooperation with people diversified by appearance, language, beliefs, customs, and religion</a:t>
            </a:r>
            <a:endParaRPr lang="en-US" sz="1600" dirty="0">
              <a:latin typeface="Exo 2" panose="00000500000000000000" pitchFamily="2" charset="-52"/>
            </a:endParaRPr>
          </a:p>
        </p:txBody>
      </p:sp>
      <p:pic>
        <p:nvPicPr>
          <p:cNvPr id="13" name="Рисунок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71664" y="1744475"/>
            <a:ext cx="4765312" cy="4963000"/>
          </a:xfrm>
          <a:prstGeom prst="rect">
            <a:avLst/>
          </a:prstGeom>
        </p:spPr>
      </p:pic>
    </p:spTree>
    <p:extLst>
      <p:ext uri="{BB962C8B-B14F-4D97-AF65-F5344CB8AC3E}">
        <p14:creationId xmlns:p14="http://schemas.microsoft.com/office/powerpoint/2010/main" val="459139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10" name="Заголовок 1"/>
          <p:cNvSpPr>
            <a:spLocks noGrp="1"/>
          </p:cNvSpPr>
          <p:nvPr>
            <p:ph type="ctrTitle"/>
          </p:nvPr>
        </p:nvSpPr>
        <p:spPr>
          <a:xfrm>
            <a:off x="1524000" y="1422026"/>
            <a:ext cx="9144000" cy="644899"/>
          </a:xfrm>
        </p:spPr>
        <p:txBody>
          <a:bodyPr>
            <a:normAutofit/>
          </a:bodyPr>
          <a:lstStyle/>
          <a:p>
            <a:r>
              <a:rPr lang="en-US" sz="3600" dirty="0">
                <a:latin typeface="Exo 2 Semi Bold" panose="00000700000000000000" pitchFamily="2" charset="-52"/>
              </a:rPr>
              <a:t>Tolerance in action is:</a:t>
            </a:r>
            <a:endParaRPr lang="en-US" sz="3600" b="1" dirty="0">
              <a:latin typeface="Exo 2 Semi Bold" panose="00000700000000000000" pitchFamily="2" charset="-52"/>
            </a:endParaRPr>
          </a:p>
        </p:txBody>
      </p:sp>
      <p:sp>
        <p:nvSpPr>
          <p:cNvPr id="20" name="Подзаголовок 2"/>
          <p:cNvSpPr txBox="1">
            <a:spLocks/>
          </p:cNvSpPr>
          <p:nvPr/>
        </p:nvSpPr>
        <p:spPr>
          <a:xfrm>
            <a:off x="2528305" y="2314225"/>
            <a:ext cx="8922957" cy="31087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400" dirty="0">
                <a:latin typeface="Exo 2" panose="00000500000000000000" pitchFamily="2" charset="-52"/>
              </a:rPr>
              <a:t>Showing respect to others</a:t>
            </a:r>
          </a:p>
          <a:p>
            <a:pPr algn="l">
              <a:lnSpc>
                <a:spcPct val="100000"/>
              </a:lnSpc>
            </a:pPr>
            <a:r>
              <a:rPr lang="en-US" sz="1400" dirty="0">
                <a:latin typeface="Exo 2" panose="00000500000000000000" pitchFamily="2" charset="-52"/>
              </a:rPr>
              <a:t>Usage of positive/neutral language</a:t>
            </a:r>
          </a:p>
          <a:p>
            <a:pPr algn="l">
              <a:lnSpc>
                <a:spcPct val="100000"/>
              </a:lnSpc>
            </a:pPr>
            <a:r>
              <a:rPr lang="en-US" sz="1400" dirty="0">
                <a:latin typeface="Exo 2" panose="00000500000000000000" pitchFamily="2" charset="-52"/>
              </a:rPr>
              <a:t>Acknowledgement of rights of others</a:t>
            </a:r>
          </a:p>
          <a:p>
            <a:pPr algn="l">
              <a:lnSpc>
                <a:spcPct val="100000"/>
              </a:lnSpc>
            </a:pPr>
            <a:r>
              <a:rPr lang="en-US" sz="1400" dirty="0">
                <a:latin typeface="Exo 2" panose="00000500000000000000" pitchFamily="2" charset="-52"/>
              </a:rPr>
              <a:t>Acceptance of others the way they are</a:t>
            </a:r>
          </a:p>
          <a:p>
            <a:pPr algn="l">
              <a:lnSpc>
                <a:spcPct val="100000"/>
              </a:lnSpc>
            </a:pPr>
            <a:r>
              <a:rPr lang="en-US" sz="1400" dirty="0">
                <a:latin typeface="Exo 2" panose="00000500000000000000" pitchFamily="2" charset="-52"/>
              </a:rPr>
              <a:t>Cooperation on equal grounds</a:t>
            </a:r>
          </a:p>
          <a:p>
            <a:pPr algn="l">
              <a:lnSpc>
                <a:spcPct val="100000"/>
              </a:lnSpc>
            </a:pPr>
            <a:r>
              <a:rPr lang="en-US" sz="1400" dirty="0">
                <a:latin typeface="Exo 2" panose="00000500000000000000" pitchFamily="2" charset="-52"/>
              </a:rPr>
              <a:t>Renunciation of domination and violence</a:t>
            </a:r>
          </a:p>
          <a:p>
            <a:pPr algn="l">
              <a:lnSpc>
                <a:spcPct val="100000"/>
              </a:lnSpc>
            </a:pPr>
            <a:r>
              <a:rPr lang="en-US" sz="1400" dirty="0">
                <a:latin typeface="Exo 2" panose="00000500000000000000" pitchFamily="2" charset="-52"/>
              </a:rPr>
              <a:t>Patience related to the opinions, beliefs, and views of others</a:t>
            </a:r>
          </a:p>
          <a:p>
            <a:pPr algn="l">
              <a:lnSpc>
                <a:spcPct val="100000"/>
              </a:lnSpc>
            </a:pPr>
            <a:r>
              <a:rPr lang="en-US" sz="1400" dirty="0">
                <a:latin typeface="Exo 2" panose="00000500000000000000" pitchFamily="2" charset="-52"/>
              </a:rPr>
              <a:t>Sense of humor and the capacity for self-deprecating humor</a:t>
            </a:r>
          </a:p>
          <a:p>
            <a:pPr algn="l">
              <a:lnSpc>
                <a:spcPct val="100000"/>
              </a:lnSpc>
            </a:pPr>
            <a:r>
              <a:rPr lang="en-US" sz="1400" dirty="0">
                <a:latin typeface="Exo 2" panose="00000500000000000000" pitchFamily="2" charset="-52"/>
              </a:rPr>
              <a:t>Adequate self-concept</a:t>
            </a:r>
            <a:endParaRPr lang="ru-RU" sz="1400" dirty="0">
              <a:latin typeface="Exo 2" panose="00000500000000000000" pitchFamily="2" charset="-52"/>
            </a:endParaRPr>
          </a:p>
        </p:txBody>
      </p:sp>
      <p:pic>
        <p:nvPicPr>
          <p:cNvPr id="21" name="Рисунок 20"/>
          <p:cNvPicPr>
            <a:picLocks noChangeAspect="1"/>
          </p:cNvPicPr>
          <p:nvPr/>
        </p:nvPicPr>
        <p:blipFill>
          <a:blip r:embed="rId6"/>
          <a:stretch>
            <a:fillRect/>
          </a:stretch>
        </p:blipFill>
        <p:spPr>
          <a:xfrm>
            <a:off x="2137677" y="2378691"/>
            <a:ext cx="171450" cy="178333"/>
          </a:xfrm>
          <a:prstGeom prst="rect">
            <a:avLst/>
          </a:prstGeom>
        </p:spPr>
      </p:pic>
      <p:pic>
        <p:nvPicPr>
          <p:cNvPr id="25" name="Рисунок 24"/>
          <p:cNvPicPr>
            <a:picLocks noChangeAspect="1"/>
          </p:cNvPicPr>
          <p:nvPr/>
        </p:nvPicPr>
        <p:blipFill>
          <a:blip r:embed="rId6"/>
          <a:stretch>
            <a:fillRect/>
          </a:stretch>
        </p:blipFill>
        <p:spPr>
          <a:xfrm>
            <a:off x="2137677" y="2721368"/>
            <a:ext cx="171450" cy="178333"/>
          </a:xfrm>
          <a:prstGeom prst="rect">
            <a:avLst/>
          </a:prstGeom>
        </p:spPr>
      </p:pic>
      <p:pic>
        <p:nvPicPr>
          <p:cNvPr id="26" name="Рисунок 25"/>
          <p:cNvPicPr>
            <a:picLocks noChangeAspect="1"/>
          </p:cNvPicPr>
          <p:nvPr/>
        </p:nvPicPr>
        <p:blipFill>
          <a:blip r:embed="rId6"/>
          <a:stretch>
            <a:fillRect/>
          </a:stretch>
        </p:blipFill>
        <p:spPr>
          <a:xfrm>
            <a:off x="2137677" y="3068103"/>
            <a:ext cx="171450" cy="178333"/>
          </a:xfrm>
          <a:prstGeom prst="rect">
            <a:avLst/>
          </a:prstGeom>
        </p:spPr>
      </p:pic>
      <p:pic>
        <p:nvPicPr>
          <p:cNvPr id="27" name="Рисунок 26"/>
          <p:cNvPicPr>
            <a:picLocks noChangeAspect="1"/>
          </p:cNvPicPr>
          <p:nvPr/>
        </p:nvPicPr>
        <p:blipFill>
          <a:blip r:embed="rId6"/>
          <a:stretch>
            <a:fillRect/>
          </a:stretch>
        </p:blipFill>
        <p:spPr>
          <a:xfrm>
            <a:off x="2137677" y="3403508"/>
            <a:ext cx="171450" cy="178333"/>
          </a:xfrm>
          <a:prstGeom prst="rect">
            <a:avLst/>
          </a:prstGeom>
        </p:spPr>
      </p:pic>
      <p:pic>
        <p:nvPicPr>
          <p:cNvPr id="28" name="Рисунок 27"/>
          <p:cNvPicPr>
            <a:picLocks noChangeAspect="1"/>
          </p:cNvPicPr>
          <p:nvPr/>
        </p:nvPicPr>
        <p:blipFill>
          <a:blip r:embed="rId6"/>
          <a:stretch>
            <a:fillRect/>
          </a:stretch>
        </p:blipFill>
        <p:spPr>
          <a:xfrm>
            <a:off x="2141219" y="3732568"/>
            <a:ext cx="171450" cy="178333"/>
          </a:xfrm>
          <a:prstGeom prst="rect">
            <a:avLst/>
          </a:prstGeom>
        </p:spPr>
      </p:pic>
      <p:pic>
        <p:nvPicPr>
          <p:cNvPr id="29" name="Рисунок 28"/>
          <p:cNvPicPr>
            <a:picLocks noChangeAspect="1"/>
          </p:cNvPicPr>
          <p:nvPr/>
        </p:nvPicPr>
        <p:blipFill>
          <a:blip r:embed="rId6"/>
          <a:stretch>
            <a:fillRect/>
          </a:stretch>
        </p:blipFill>
        <p:spPr>
          <a:xfrm>
            <a:off x="2141219" y="4075245"/>
            <a:ext cx="171450" cy="178333"/>
          </a:xfrm>
          <a:prstGeom prst="rect">
            <a:avLst/>
          </a:prstGeom>
        </p:spPr>
      </p:pic>
      <p:pic>
        <p:nvPicPr>
          <p:cNvPr id="30" name="Рисунок 29"/>
          <p:cNvPicPr>
            <a:picLocks noChangeAspect="1"/>
          </p:cNvPicPr>
          <p:nvPr/>
        </p:nvPicPr>
        <p:blipFill>
          <a:blip r:embed="rId6"/>
          <a:stretch>
            <a:fillRect/>
          </a:stretch>
        </p:blipFill>
        <p:spPr>
          <a:xfrm>
            <a:off x="2141219" y="4421980"/>
            <a:ext cx="171450" cy="178333"/>
          </a:xfrm>
          <a:prstGeom prst="rect">
            <a:avLst/>
          </a:prstGeom>
        </p:spPr>
      </p:pic>
      <p:pic>
        <p:nvPicPr>
          <p:cNvPr id="31" name="Рисунок 30"/>
          <p:cNvPicPr>
            <a:picLocks noChangeAspect="1"/>
          </p:cNvPicPr>
          <p:nvPr/>
        </p:nvPicPr>
        <p:blipFill>
          <a:blip r:embed="rId6"/>
          <a:stretch>
            <a:fillRect/>
          </a:stretch>
        </p:blipFill>
        <p:spPr>
          <a:xfrm>
            <a:off x="2141219" y="4757385"/>
            <a:ext cx="171450" cy="178333"/>
          </a:xfrm>
          <a:prstGeom prst="rect">
            <a:avLst/>
          </a:prstGeom>
        </p:spPr>
      </p:pic>
      <p:pic>
        <p:nvPicPr>
          <p:cNvPr id="32" name="Рисунок 31"/>
          <p:cNvPicPr>
            <a:picLocks noChangeAspect="1"/>
          </p:cNvPicPr>
          <p:nvPr/>
        </p:nvPicPr>
        <p:blipFill>
          <a:blip r:embed="rId6"/>
          <a:stretch>
            <a:fillRect/>
          </a:stretch>
        </p:blipFill>
        <p:spPr>
          <a:xfrm>
            <a:off x="2144762" y="5101174"/>
            <a:ext cx="171450" cy="178333"/>
          </a:xfrm>
          <a:prstGeom prst="rect">
            <a:avLst/>
          </a:prstGeom>
        </p:spPr>
      </p:pic>
    </p:spTree>
    <p:extLst>
      <p:ext uri="{BB962C8B-B14F-4D97-AF65-F5344CB8AC3E}">
        <p14:creationId xmlns:p14="http://schemas.microsoft.com/office/powerpoint/2010/main" val="24758540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pic>
        <p:nvPicPr>
          <p:cNvPr id="3" name="Рисунок 2"/>
          <p:cNvPicPr>
            <a:picLocks noChangeAspect="1"/>
          </p:cNvPicPr>
          <p:nvPr/>
        </p:nvPicPr>
        <p:blipFill>
          <a:blip r:embed="rId6"/>
          <a:stretch>
            <a:fillRect/>
          </a:stretch>
        </p:blipFill>
        <p:spPr>
          <a:xfrm>
            <a:off x="1671844" y="1346062"/>
            <a:ext cx="8742242" cy="3897616"/>
          </a:xfrm>
          <a:prstGeom prst="rect">
            <a:avLst/>
          </a:prstGeom>
        </p:spPr>
      </p:pic>
    </p:spTree>
    <p:extLst>
      <p:ext uri="{BB962C8B-B14F-4D97-AF65-F5344CB8AC3E}">
        <p14:creationId xmlns:p14="http://schemas.microsoft.com/office/powerpoint/2010/main" val="737095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055329" y="5893729"/>
            <a:ext cx="1635919" cy="37806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83" y="-3479133"/>
            <a:ext cx="13714183" cy="10800000"/>
          </a:xfrm>
          <a:prstGeom prst="rect">
            <a:avLst/>
          </a:prstGeom>
        </p:spPr>
      </p:pic>
      <p:pic>
        <p:nvPicPr>
          <p:cNvPr id="6" name="Рисунок 5"/>
          <p:cNvPicPr>
            <a:picLocks noChangeAspect="1"/>
          </p:cNvPicPr>
          <p:nvPr/>
        </p:nvPicPr>
        <p:blipFill>
          <a:blip r:embed="rId4"/>
          <a:stretch>
            <a:fillRect/>
          </a:stretch>
        </p:blipFill>
        <p:spPr>
          <a:xfrm>
            <a:off x="757444" y="546210"/>
            <a:ext cx="1828800" cy="620600"/>
          </a:xfrm>
          <a:prstGeom prst="rect">
            <a:avLst/>
          </a:prstGeom>
        </p:spPr>
      </p:pic>
      <p:pic>
        <p:nvPicPr>
          <p:cNvPr id="7" name="Рисунок 6"/>
          <p:cNvPicPr>
            <a:picLocks noChangeAspect="1"/>
          </p:cNvPicPr>
          <p:nvPr/>
        </p:nvPicPr>
        <p:blipFill>
          <a:blip r:embed="rId5"/>
          <a:stretch>
            <a:fillRect/>
          </a:stretch>
        </p:blipFill>
        <p:spPr>
          <a:xfrm>
            <a:off x="433905" y="5422930"/>
            <a:ext cx="1478756" cy="1319667"/>
          </a:xfrm>
          <a:prstGeom prst="rect">
            <a:avLst/>
          </a:prstGeom>
        </p:spPr>
      </p:pic>
      <p:sp>
        <p:nvSpPr>
          <p:cNvPr id="9" name="Заголовок 1"/>
          <p:cNvSpPr>
            <a:spLocks noGrp="1"/>
          </p:cNvSpPr>
          <p:nvPr>
            <p:ph type="ctrTitle"/>
          </p:nvPr>
        </p:nvSpPr>
        <p:spPr>
          <a:xfrm>
            <a:off x="1524000" y="2740465"/>
            <a:ext cx="9144000" cy="644899"/>
          </a:xfrm>
        </p:spPr>
        <p:txBody>
          <a:bodyPr>
            <a:noAutofit/>
          </a:bodyPr>
          <a:lstStyle/>
          <a:p>
            <a:r>
              <a:rPr lang="en-US" sz="4400" dirty="0">
                <a:latin typeface="Exo 2 Semi Bold" panose="00000700000000000000" pitchFamily="2" charset="-52"/>
              </a:rPr>
              <a:t>Thank you for your attention!</a:t>
            </a:r>
            <a:endParaRPr lang="en-US" sz="4400" b="1" dirty="0">
              <a:latin typeface="Exo 2 Semi Bold" panose="00000700000000000000" pitchFamily="2" charset="-52"/>
            </a:endParaRPr>
          </a:p>
        </p:txBody>
      </p:sp>
      <p:sp>
        <p:nvSpPr>
          <p:cNvPr id="10" name="Подзаголовок 2"/>
          <p:cNvSpPr>
            <a:spLocks noGrp="1"/>
          </p:cNvSpPr>
          <p:nvPr>
            <p:ph type="subTitle" idx="1"/>
          </p:nvPr>
        </p:nvSpPr>
        <p:spPr>
          <a:xfrm>
            <a:off x="2157592" y="3461195"/>
            <a:ext cx="7567433" cy="611076"/>
          </a:xfrm>
        </p:spPr>
        <p:txBody>
          <a:bodyPr>
            <a:noAutofit/>
          </a:bodyPr>
          <a:lstStyle/>
          <a:p>
            <a:pPr>
              <a:lnSpc>
                <a:spcPct val="100000"/>
              </a:lnSpc>
            </a:pPr>
            <a:r>
              <a:rPr lang="en-US" dirty="0">
                <a:latin typeface="Exo 2 Semi Bold" panose="00000700000000000000" pitchFamily="2" charset="-52"/>
              </a:rPr>
              <a:t>Trainer’s name</a:t>
            </a:r>
            <a:endParaRPr lang="ru-RU" dirty="0">
              <a:latin typeface="Exo 2 Semi Bold" panose="00000700000000000000" pitchFamily="2" charset="-52"/>
            </a:endParaRPr>
          </a:p>
        </p:txBody>
      </p:sp>
    </p:spTree>
    <p:extLst>
      <p:ext uri="{BB962C8B-B14F-4D97-AF65-F5344CB8AC3E}">
        <p14:creationId xmlns:p14="http://schemas.microsoft.com/office/powerpoint/2010/main" val="3021761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2022</TotalTime>
  <Words>423</Words>
  <Application>Microsoft Office PowerPoint</Application>
  <PresentationFormat>Широкоэкранный</PresentationFormat>
  <Paragraphs>43</Paragraphs>
  <Slides>13</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13</vt:i4>
      </vt:variant>
    </vt:vector>
  </HeadingPairs>
  <TitlesOfParts>
    <vt:vector size="21" baseType="lpstr">
      <vt:lpstr>Arial</vt:lpstr>
      <vt:lpstr>Calibri</vt:lpstr>
      <vt:lpstr>Calibri Light</vt:lpstr>
      <vt:lpstr>Exo 2</vt:lpstr>
      <vt:lpstr>Exo 2 Medium</vt:lpstr>
      <vt:lpstr>Exo 2 Semi Bold</vt:lpstr>
      <vt:lpstr>Times New Roman</vt:lpstr>
      <vt:lpstr>Тема Office</vt:lpstr>
      <vt:lpstr>Educating Civil Servants</vt:lpstr>
      <vt:lpstr>Block No. 2</vt:lpstr>
      <vt:lpstr>Article 1 of the Universal Declaration of Human Rights</vt:lpstr>
      <vt:lpstr>Protocol No. 12 to the Convention for the Protection of Human Rights and Fundamental Freedoms</vt:lpstr>
      <vt:lpstr>Questions for discussion</vt:lpstr>
      <vt:lpstr>International Organisations and Anti-Discriminatory Activity</vt:lpstr>
      <vt:lpstr>Discussion</vt:lpstr>
      <vt:lpstr>Where are instances of discrimination possible?</vt:lpstr>
      <vt:lpstr>Презентация PowerPoint</vt:lpstr>
      <vt:lpstr>Tolerance</vt:lpstr>
      <vt:lpstr>Tolerance in action is:</vt:lpstr>
      <vt:lpstr>Презентация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Lu Za</dc:creator>
  <cp:lastModifiedBy>Lu Za</cp:lastModifiedBy>
  <cp:revision>43</cp:revision>
  <dcterms:created xsi:type="dcterms:W3CDTF">2018-07-02T11:01:39Z</dcterms:created>
  <dcterms:modified xsi:type="dcterms:W3CDTF">2018-08-17T00:49:48Z</dcterms:modified>
</cp:coreProperties>
</file>