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58" r:id="rId4"/>
    <p:sldId id="259" r:id="rId5"/>
    <p:sldId id="260" r:id="rId6"/>
    <p:sldId id="261" r:id="rId7"/>
    <p:sldId id="278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6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B42E"/>
    <a:srgbClr val="E40521"/>
    <a:srgbClr val="971B81"/>
    <a:srgbClr val="EAD1E6"/>
    <a:srgbClr val="F3BBEA"/>
    <a:srgbClr val="008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1074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16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49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681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41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3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9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95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566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72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85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8E08-523D-43C2-98FB-E6DD4A053B8C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574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A8E08-523D-43C2-98FB-E6DD4A053B8C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E791F-14D6-4902-BD9D-4F9CE6CD3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836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1.png"/><Relationship Id="rId7" Type="http://schemas.openxmlformats.org/officeDocument/2006/relationships/image" Target="../media/image7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.png"/><Relationship Id="rId7" Type="http://schemas.openxmlformats.org/officeDocument/2006/relationships/image" Target="../media/image15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1.png"/><Relationship Id="rId7" Type="http://schemas.openxmlformats.org/officeDocument/2006/relationships/image" Target="../media/image2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emf"/><Relationship Id="rId11" Type="http://schemas.openxmlformats.org/officeDocument/2006/relationships/image" Target="../media/image32.emf"/><Relationship Id="rId5" Type="http://schemas.openxmlformats.org/officeDocument/2006/relationships/image" Target="../media/image5.emf"/><Relationship Id="rId10" Type="http://schemas.openxmlformats.org/officeDocument/2006/relationships/image" Target="../media/image31.emf"/><Relationship Id="rId4" Type="http://schemas.openxmlformats.org/officeDocument/2006/relationships/image" Target="../media/image4.emf"/><Relationship Id="rId9" Type="http://schemas.openxmlformats.org/officeDocument/2006/relationships/image" Target="../media/image3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05" y="546180"/>
            <a:ext cx="2700338" cy="913067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524000" y="2484570"/>
            <a:ext cx="9144000" cy="81108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971B81"/>
                </a:solidFill>
                <a:latin typeface="Exo 2 Semi Bold" panose="00000700000000000000" pitchFamily="2" charset="-52"/>
              </a:rPr>
              <a:t>Educating Civil Servants</a:t>
            </a:r>
            <a:endParaRPr lang="en-US" sz="4400" b="1" dirty="0">
              <a:solidFill>
                <a:srgbClr val="971B81"/>
              </a:solidFill>
              <a:latin typeface="Exo 2 Semi Bold" panose="00000700000000000000" pitchFamily="2" charset="-52"/>
            </a:endParaRP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726865"/>
            <a:ext cx="9144000" cy="1367004"/>
          </a:xfrm>
        </p:spPr>
        <p:txBody>
          <a:bodyPr>
            <a:normAutofit/>
          </a:bodyPr>
          <a:lstStyle/>
          <a:p>
            <a:r>
              <a:rPr lang="en-US" dirty="0">
                <a:latin typeface="Exo 2 Semi Bold" panose="00000700000000000000" pitchFamily="2" charset="-52"/>
              </a:rPr>
              <a:t>About Issues of Respecting Human Rights and Tackling </a:t>
            </a:r>
            <a:r>
              <a:rPr lang="en-US" dirty="0" smtClean="0">
                <a:latin typeface="Exo 2 Semi Bold" panose="00000700000000000000" pitchFamily="2" charset="-52"/>
              </a:rPr>
              <a:t>Stigma</a:t>
            </a:r>
          </a:p>
          <a:p>
            <a:r>
              <a:rPr lang="en-US" dirty="0" smtClean="0">
                <a:latin typeface="Exo 2 Semi Bold" panose="00000700000000000000" pitchFamily="2" charset="-52"/>
              </a:rPr>
              <a:t>and </a:t>
            </a:r>
            <a:r>
              <a:rPr lang="en-US" dirty="0">
                <a:latin typeface="Exo 2 Semi Bold" panose="00000700000000000000" pitchFamily="2" charset="-52"/>
              </a:rPr>
              <a:t>Discrimination in Relation to </a:t>
            </a:r>
            <a:r>
              <a:rPr lang="en-US" dirty="0" smtClean="0">
                <a:latin typeface="Exo 2 Semi Bold" panose="00000700000000000000" pitchFamily="2" charset="-52"/>
              </a:rPr>
              <a:t>Gays,</a:t>
            </a:r>
          </a:p>
          <a:p>
            <a:r>
              <a:rPr lang="en-US" dirty="0" smtClean="0">
                <a:latin typeface="Exo 2 Semi Bold" panose="00000700000000000000" pitchFamily="2" charset="-52"/>
              </a:rPr>
              <a:t>Other </a:t>
            </a:r>
            <a:r>
              <a:rPr lang="en-US" dirty="0">
                <a:latin typeface="Exo 2 Semi Bold" panose="00000700000000000000" pitchFamily="2" charset="-52"/>
              </a:rPr>
              <a:t>MSM, and Trans* People</a:t>
            </a:r>
          </a:p>
        </p:txBody>
      </p:sp>
    </p:spTree>
    <p:extLst>
      <p:ext uri="{BB962C8B-B14F-4D97-AF65-F5344CB8AC3E}">
        <p14:creationId xmlns:p14="http://schemas.microsoft.com/office/powerpoint/2010/main" val="35917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12661" y="1625600"/>
            <a:ext cx="8243240" cy="1536737"/>
          </a:xfrm>
        </p:spPr>
        <p:txBody>
          <a:bodyPr>
            <a:no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Block </a:t>
            </a:r>
            <a:r>
              <a:rPr lang="en-US" sz="3600" dirty="0" smtClean="0">
                <a:latin typeface="Exo 2 Semi Bold" panose="00000700000000000000" pitchFamily="2" charset="-52"/>
              </a:rPr>
              <a:t>3</a:t>
            </a:r>
            <a:r>
              <a:rPr lang="en-US" sz="3600" dirty="0">
                <a:latin typeface="Exo 2 Semi Bold" panose="00000700000000000000" pitchFamily="2" charset="-52"/>
              </a:rPr>
              <a:t/>
            </a:r>
            <a:br>
              <a:rPr lang="en-US" sz="3600" dirty="0">
                <a:latin typeface="Exo 2 Semi Bold" panose="00000700000000000000" pitchFamily="2" charset="-52"/>
              </a:rPr>
            </a:br>
            <a:r>
              <a:rPr lang="en-US" sz="2800" dirty="0" smtClean="0">
                <a:latin typeface="Exo 2 Semi Bold" panose="00000700000000000000" pitchFamily="2" charset="-52"/>
              </a:rPr>
              <a:t>Tolerance </a:t>
            </a:r>
            <a:r>
              <a:rPr lang="en-US" sz="2800" dirty="0">
                <a:latin typeface="Exo 2 Semi Bold" panose="00000700000000000000" pitchFamily="2" charset="-52"/>
              </a:rPr>
              <a:t>and Political Correctness in the Activity of Medical Facilities</a:t>
            </a:r>
            <a:endParaRPr lang="ru-RU" sz="2800" b="1" dirty="0">
              <a:solidFill>
                <a:srgbClr val="000000"/>
              </a:solidFill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1836121" y="3756921"/>
            <a:ext cx="8475544" cy="11118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dirty="0">
                <a:latin typeface="Exo 2" panose="00000500000000000000" pitchFamily="2" charset="-52"/>
              </a:rPr>
              <a:t>Aim: To increase the levels of tolerance of healthcare workers in relation to gays, other MSM, and trans* people, in particular in the area of HIV-services.</a:t>
            </a:r>
            <a:endParaRPr lang="en-US" sz="1800" dirty="0">
              <a:latin typeface="Exo 2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3760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43149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73283" y="1492017"/>
            <a:ext cx="7349385" cy="965084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latin typeface="Exo 2 Semi Bold" panose="00000700000000000000" pitchFamily="2" charset="-52"/>
              </a:rPr>
              <a:t>Sexual-Gender Model of an Identity</a:t>
            </a:r>
            <a:endParaRPr lang="ru-RU" sz="3600" b="1" dirty="0">
              <a:solidFill>
                <a:srgbClr val="000000"/>
              </a:solidFill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5417" y="1166810"/>
            <a:ext cx="2778919" cy="5185934"/>
          </a:xfrm>
          <a:prstGeom prst="rect">
            <a:avLst/>
          </a:prstGeom>
        </p:spPr>
      </p:pic>
      <p:sp>
        <p:nvSpPr>
          <p:cNvPr id="1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71844" y="2770312"/>
            <a:ext cx="2992006" cy="464473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Exo 2 Semi Bold" panose="00000700000000000000" pitchFamily="2" charset="-52"/>
              </a:rPr>
              <a:t>Main Constituents</a:t>
            </a:r>
            <a:endParaRPr lang="en-US" sz="1800" dirty="0">
              <a:latin typeface="Exo 2 Semi Bold" panose="00000700000000000000" pitchFamily="2" charset="-52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4847975" y="2746067"/>
            <a:ext cx="2861538" cy="421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latin typeface="Exo 2 Semi Bold" panose="00000700000000000000" pitchFamily="2" charset="-52"/>
              </a:rPr>
              <a:t>Additional Constituents</a:t>
            </a:r>
            <a:endParaRPr lang="en-US" sz="1800" dirty="0">
              <a:latin typeface="Exo 2 Semi Bold" panose="00000700000000000000" pitchFamily="2" charset="-52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4725" y="3453362"/>
            <a:ext cx="250031" cy="17833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5242" y="3829176"/>
            <a:ext cx="250031" cy="17833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6155" y="4238905"/>
            <a:ext cx="207169" cy="1926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6155" y="4614386"/>
            <a:ext cx="221456" cy="2568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39741" y="5012982"/>
            <a:ext cx="128588" cy="242533"/>
          </a:xfrm>
          <a:prstGeom prst="rect">
            <a:avLst/>
          </a:prstGeom>
        </p:spPr>
      </p:pic>
      <p:sp>
        <p:nvSpPr>
          <p:cNvPr id="22" name="Подзаголовок 2"/>
          <p:cNvSpPr txBox="1">
            <a:spLocks/>
          </p:cNvSpPr>
          <p:nvPr/>
        </p:nvSpPr>
        <p:spPr>
          <a:xfrm>
            <a:off x="2150904" y="3404024"/>
            <a:ext cx="2592548" cy="2790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latin typeface="Exo 2" panose="00000500000000000000" pitchFamily="2" charset="-52"/>
              </a:rPr>
              <a:t>Gender identity</a:t>
            </a:r>
          </a:p>
        </p:txBody>
      </p:sp>
      <p:sp>
        <p:nvSpPr>
          <p:cNvPr id="23" name="Подзаголовок 2"/>
          <p:cNvSpPr txBox="1">
            <a:spLocks/>
          </p:cNvSpPr>
          <p:nvPr/>
        </p:nvSpPr>
        <p:spPr>
          <a:xfrm>
            <a:off x="2150904" y="3754277"/>
            <a:ext cx="2872351" cy="392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400" dirty="0">
                <a:latin typeface="Exo 2" panose="00000500000000000000" pitchFamily="2" charset="-52"/>
              </a:rPr>
              <a:t>Sexual identity</a:t>
            </a:r>
            <a:endParaRPr lang="en-US" sz="1400" dirty="0">
              <a:latin typeface="Exo 2" panose="00000500000000000000" pitchFamily="2" charset="-52"/>
            </a:endParaRPr>
          </a:p>
        </p:txBody>
      </p:sp>
      <p:sp>
        <p:nvSpPr>
          <p:cNvPr id="24" name="Подзаголовок 2"/>
          <p:cNvSpPr txBox="1">
            <a:spLocks/>
          </p:cNvSpPr>
          <p:nvPr/>
        </p:nvSpPr>
        <p:spPr>
          <a:xfrm>
            <a:off x="2150903" y="4166184"/>
            <a:ext cx="2872351" cy="392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400" dirty="0" smtClean="0">
                <a:latin typeface="Exo 2" panose="00000500000000000000" pitchFamily="2" charset="-52"/>
              </a:rPr>
              <a:t>Sexual</a:t>
            </a:r>
            <a:r>
              <a:rPr lang="ru-RU" sz="1400" dirty="0" smtClean="0">
                <a:latin typeface="Exo 2" panose="00000500000000000000" pitchFamily="2" charset="-52"/>
              </a:rPr>
              <a:t> </a:t>
            </a:r>
            <a:r>
              <a:rPr lang="en-US" sz="1400" dirty="0" smtClean="0">
                <a:latin typeface="Exo 2" panose="00000500000000000000" pitchFamily="2" charset="-52"/>
              </a:rPr>
              <a:t>Orientation</a:t>
            </a:r>
            <a:endParaRPr lang="en-US" sz="1400" dirty="0">
              <a:latin typeface="Exo 2" panose="00000500000000000000" pitchFamily="2" charset="-52"/>
            </a:endParaRPr>
          </a:p>
        </p:txBody>
      </p:sp>
      <p:sp>
        <p:nvSpPr>
          <p:cNvPr id="25" name="Подзаголовок 2"/>
          <p:cNvSpPr txBox="1">
            <a:spLocks/>
          </p:cNvSpPr>
          <p:nvPr/>
        </p:nvSpPr>
        <p:spPr>
          <a:xfrm>
            <a:off x="2150902" y="4574287"/>
            <a:ext cx="2872351" cy="392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400" dirty="0">
                <a:latin typeface="Exo 2" panose="00000500000000000000" pitchFamily="2" charset="-52"/>
              </a:rPr>
              <a:t>Biological sex</a:t>
            </a:r>
            <a:endParaRPr lang="en-US" sz="1400" dirty="0">
              <a:latin typeface="Exo 2" panose="00000500000000000000" pitchFamily="2" charset="-52"/>
            </a:endParaRPr>
          </a:p>
        </p:txBody>
      </p:sp>
      <p:sp>
        <p:nvSpPr>
          <p:cNvPr id="26" name="Подзаголовок 2"/>
          <p:cNvSpPr txBox="1">
            <a:spLocks/>
          </p:cNvSpPr>
          <p:nvPr/>
        </p:nvSpPr>
        <p:spPr>
          <a:xfrm>
            <a:off x="2150901" y="4981747"/>
            <a:ext cx="2872351" cy="392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400" dirty="0">
                <a:latin typeface="Exo 2" panose="00000500000000000000" pitchFamily="2" charset="-52"/>
              </a:rPr>
              <a:t>Gender expression</a:t>
            </a:r>
            <a:endParaRPr lang="en-US" sz="1400" dirty="0">
              <a:latin typeface="Exo 2" panose="00000500000000000000" pitchFamily="2" charset="-52"/>
            </a:endParaRPr>
          </a:p>
        </p:txBody>
      </p:sp>
      <p:sp>
        <p:nvSpPr>
          <p:cNvPr id="27" name="Подзаголовок 2"/>
          <p:cNvSpPr txBox="1">
            <a:spLocks/>
          </p:cNvSpPr>
          <p:nvPr/>
        </p:nvSpPr>
        <p:spPr>
          <a:xfrm>
            <a:off x="5023252" y="3485474"/>
            <a:ext cx="2669581" cy="391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latin typeface="Exo 2" panose="00000500000000000000" pitchFamily="2" charset="-52"/>
              </a:rPr>
              <a:t>Level of sexuality expression</a:t>
            </a: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5027970" y="3980099"/>
            <a:ext cx="1877740" cy="36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400" dirty="0">
                <a:latin typeface="Exo 2" panose="00000500000000000000" pitchFamily="2" charset="-52"/>
              </a:rPr>
              <a:t>Sexual conduct</a:t>
            </a:r>
            <a:endParaRPr lang="en-US" sz="1400" dirty="0">
              <a:latin typeface="Exo 2" panose="00000500000000000000" pitchFamily="2" charset="-52"/>
            </a:endParaRP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5027970" y="4511984"/>
            <a:ext cx="1877740" cy="2966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400" dirty="0">
                <a:latin typeface="Exo 2" panose="00000500000000000000" pitchFamily="2" charset="-52"/>
              </a:rPr>
              <a:t>Sexual disorders</a:t>
            </a:r>
            <a:endParaRPr lang="en-US" sz="1400" dirty="0">
              <a:latin typeface="Exo 2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9939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6"/>
            <a:ext cx="9144000" cy="736349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What is ethics?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2431" y="2772357"/>
            <a:ext cx="2587138" cy="258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36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008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6"/>
            <a:ext cx="9144000" cy="736349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Structure of Professional Ethics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2118" y="3005143"/>
            <a:ext cx="178594" cy="171200"/>
          </a:xfrm>
          <a:prstGeom prst="rect">
            <a:avLst/>
          </a:prstGeom>
        </p:spPr>
      </p:pic>
      <p:sp>
        <p:nvSpPr>
          <p:cNvPr id="14" name="Подзаголовок 2"/>
          <p:cNvSpPr txBox="1">
            <a:spLocks/>
          </p:cNvSpPr>
          <p:nvPr/>
        </p:nvSpPr>
        <p:spPr>
          <a:xfrm>
            <a:off x="2541104" y="2894833"/>
            <a:ext cx="1868971" cy="22782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pride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diligence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honor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obligations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duty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conscience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62743" y="2430360"/>
            <a:ext cx="2992006" cy="464473"/>
          </a:xfrm>
        </p:spPr>
        <p:txBody>
          <a:bodyPr>
            <a:normAutofit/>
          </a:bodyPr>
          <a:lstStyle/>
          <a:p>
            <a:pPr lvl="0" algn="l">
              <a:spcBef>
                <a:spcPts val="0"/>
              </a:spcBef>
            </a:pPr>
            <a:r>
              <a:rPr lang="en-US" sz="1800" dirty="0">
                <a:latin typeface="Exo 2 Semi Bold" panose="00000700000000000000" pitchFamily="2" charset="-52"/>
              </a:rPr>
              <a:t>Common norms:</a:t>
            </a:r>
            <a:endParaRPr lang="ru-RU" sz="18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5764080" y="2431845"/>
            <a:ext cx="3976107" cy="464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1800" dirty="0">
                <a:latin typeface="Exo 2 Semi Bold" panose="00000700000000000000" pitchFamily="2" charset="-52"/>
              </a:rPr>
              <a:t>Types of professional ethics:</a:t>
            </a:r>
            <a:endParaRPr lang="ru-RU" sz="18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2118" y="3379566"/>
            <a:ext cx="178594" cy="1712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2118" y="3749604"/>
            <a:ext cx="178594" cy="1712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779" y="4110117"/>
            <a:ext cx="178594" cy="1712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0047" y="4480155"/>
            <a:ext cx="178594" cy="1712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779" y="4850193"/>
            <a:ext cx="178594" cy="1712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8737" y="3005143"/>
            <a:ext cx="178594" cy="171200"/>
          </a:xfrm>
          <a:prstGeom prst="rect">
            <a:avLst/>
          </a:prstGeom>
        </p:spPr>
      </p:pic>
      <p:sp>
        <p:nvSpPr>
          <p:cNvPr id="27" name="Подзаголовок 2"/>
          <p:cNvSpPr txBox="1">
            <a:spLocks/>
          </p:cNvSpPr>
          <p:nvPr/>
        </p:nvSpPr>
        <p:spPr>
          <a:xfrm>
            <a:off x="6229350" y="2894833"/>
            <a:ext cx="4039044" cy="22782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medical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pedagogical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research ethics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journalistic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service sector ethics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and others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8737" y="3379566"/>
            <a:ext cx="178594" cy="1712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8737" y="3749604"/>
            <a:ext cx="178594" cy="1712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398" y="4110117"/>
            <a:ext cx="178594" cy="1712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6666" y="4480155"/>
            <a:ext cx="178594" cy="1712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398" y="4850193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9608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82699" y="1432282"/>
            <a:ext cx="9144000" cy="797923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A</a:t>
            </a:r>
            <a:r>
              <a:rPr lang="en-US" sz="3600" b="1" dirty="0" smtClean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spects </a:t>
            </a:r>
            <a:r>
              <a:rPr lang="en-US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of medical ethics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7315" y="2760251"/>
            <a:ext cx="178594" cy="171200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2479625" y="2660108"/>
            <a:ext cx="6388149" cy="26308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informing the patients about the state of their health and their </a:t>
            </a:r>
            <a:r>
              <a:rPr lang="en-US" sz="1600" dirty="0" smtClean="0">
                <a:latin typeface="Exo 2" panose="00000500000000000000" pitchFamily="2" charset="-52"/>
              </a:rPr>
              <a:t>rights</a:t>
            </a:r>
            <a:endParaRPr lang="en-US" sz="1600" dirty="0">
              <a:latin typeface="Exo 2" panose="00000500000000000000" pitchFamily="2" charset="-52"/>
            </a:endParaRP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humane attitude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respect for human dignity, autonomy and the right of choice, the right to reject medical services included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qualitative and immediate aid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prevention of harm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7315" y="3363274"/>
            <a:ext cx="178594" cy="171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7315" y="3752362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5244" y="4368613"/>
            <a:ext cx="178594" cy="171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5451" y="4738651"/>
            <a:ext cx="178594" cy="1712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7774" y="2913100"/>
            <a:ext cx="1923129" cy="192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0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9608"/>
            <a:ext cx="13714183" cy="1080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564902"/>
            <a:ext cx="9144000" cy="663030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dk1"/>
                </a:solidFill>
                <a:latin typeface="Exo 2 Semi Bold" panose="00000700000000000000" pitchFamily="2" charset="-52"/>
                <a:ea typeface="Calibri"/>
                <a:cs typeface="Calibri"/>
                <a:sym typeface="Calibri"/>
              </a:rPr>
              <a:t>Aspects of medical ethics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8315" y="2788826"/>
            <a:ext cx="178594" cy="171200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2860625" y="2688683"/>
            <a:ext cx="5326679" cy="25357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expressing care for the dying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securing professional secrecy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professional competence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respect for the profession and colleagues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participation in the enlightenment of the population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unbiased attitude towards the client, their life values and beliefs</a:t>
            </a:r>
            <a:endParaRPr lang="ru-RU" sz="1600" dirty="0">
              <a:latin typeface="Exo 2" panose="00000500000000000000" pitchFamily="2" charset="-52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8315" y="3153724"/>
            <a:ext cx="178594" cy="171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8315" y="3533287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6244" y="4282888"/>
            <a:ext cx="178594" cy="171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5976" y="4662451"/>
            <a:ext cx="178594" cy="1712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0051" y="2829328"/>
            <a:ext cx="1923129" cy="192882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6244" y="3892775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00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69608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2027"/>
            <a:ext cx="9144000" cy="6353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Questions for discussion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691248" y="2587076"/>
            <a:ext cx="5586102" cy="374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What does each of these ethical aspects mean?</a:t>
            </a:r>
            <a:endParaRPr lang="en-US" sz="1600" dirty="0">
              <a:latin typeface="Exo 2" panose="00000500000000000000" pitchFamily="2" charset="-52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6193" y="2507043"/>
            <a:ext cx="535781" cy="535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4767" y="3241008"/>
            <a:ext cx="478631" cy="52786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5937" y="3967840"/>
            <a:ext cx="557213" cy="492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94044" y="4659005"/>
            <a:ext cx="600075" cy="570667"/>
          </a:xfrm>
          <a:prstGeom prst="rect">
            <a:avLst/>
          </a:prstGeom>
        </p:spPr>
      </p:pic>
      <p:sp>
        <p:nvSpPr>
          <p:cNvPr id="16" name="Подзаголовок 2"/>
          <p:cNvSpPr txBox="1">
            <a:spLocks/>
          </p:cNvSpPr>
          <p:nvPr/>
        </p:nvSpPr>
        <p:spPr>
          <a:xfrm>
            <a:off x="3691248" y="3285990"/>
            <a:ext cx="5586102" cy="377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What specific actions underpin them?</a:t>
            </a:r>
            <a:endParaRPr lang="en-US" sz="1600" dirty="0">
              <a:latin typeface="Exo 2" panose="00000500000000000000" pitchFamily="2" charset="-52"/>
            </a:endParaRP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3691248" y="4011380"/>
            <a:ext cx="5586102" cy="4022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en-US" sz="1600" dirty="0">
                <a:latin typeface="Exo 2" panose="00000500000000000000" pitchFamily="2" charset="-52"/>
              </a:rPr>
              <a:t>Are they enshrined in any documents or norms?</a:t>
            </a:r>
            <a:endParaRPr lang="en-US" sz="1600" dirty="0">
              <a:latin typeface="Exo 2" panose="00000500000000000000" pitchFamily="2" charset="-52"/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3691248" y="4764813"/>
            <a:ext cx="5586102" cy="4022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Is control of the obedience to these principles possible?</a:t>
            </a:r>
            <a:endParaRPr lang="en-US" sz="1600" dirty="0">
              <a:latin typeface="Exo 2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5329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6" name="Заголовок 1"/>
          <p:cNvSpPr>
            <a:spLocks noGrp="1"/>
          </p:cNvSpPr>
          <p:nvPr>
            <p:ph type="ctrTitle"/>
          </p:nvPr>
        </p:nvSpPr>
        <p:spPr>
          <a:xfrm>
            <a:off x="2873288" y="1649860"/>
            <a:ext cx="6405356" cy="993924"/>
          </a:xfrm>
        </p:spPr>
        <p:txBody>
          <a:bodyPr>
            <a:no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Principles of Confidentiality in Healthcare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2508200" y="3307808"/>
            <a:ext cx="6140500" cy="17277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latin typeface="Exo 2" panose="00000500000000000000" pitchFamily="2" charset="-52"/>
              </a:rPr>
              <a:t>it is forbidden to divulge information without the patient’s prior consent</a:t>
            </a:r>
          </a:p>
          <a:p>
            <a:pPr algn="l"/>
            <a:r>
              <a:rPr lang="en-US" sz="1600" dirty="0">
                <a:latin typeface="Exo 2" panose="00000500000000000000" pitchFamily="2" charset="-52"/>
              </a:rPr>
              <a:t>research results are presented expressly to the patient personally</a:t>
            </a:r>
          </a:p>
          <a:p>
            <a:pPr algn="l"/>
            <a:r>
              <a:rPr lang="en-US" sz="1600" dirty="0">
                <a:latin typeface="Exo 2" panose="00000500000000000000" pitchFamily="2" charset="-52"/>
              </a:rPr>
              <a:t>the observation at the doctor’s should be excluded from any outside intrusion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5890" y="3401374"/>
            <a:ext cx="178594" cy="1712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5890" y="3952387"/>
            <a:ext cx="178594" cy="1712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3819" y="4511900"/>
            <a:ext cx="178594" cy="1712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8728" y="3024099"/>
            <a:ext cx="1504871" cy="211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4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2873288" y="1662110"/>
            <a:ext cx="6363337" cy="993924"/>
          </a:xfrm>
        </p:spPr>
        <p:txBody>
          <a:bodyPr>
            <a:no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Principles of Confidentiality in Healthcare</a:t>
            </a:r>
            <a:endParaRPr lang="en-US" sz="3600" b="1" dirty="0">
              <a:latin typeface="Exo 2 Semi Bold" panose="00000700000000000000" pitchFamily="2" charset="-52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2508200" y="3326858"/>
            <a:ext cx="6035725" cy="17277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/>
              <a:t>securing medical secrecy</a:t>
            </a:r>
          </a:p>
          <a:p>
            <a:pPr algn="l">
              <a:lnSpc>
                <a:spcPct val="100000"/>
              </a:lnSpc>
            </a:pPr>
            <a:r>
              <a:rPr lang="en-US" sz="1600" dirty="0"/>
              <a:t>it is forbidden to discuss patients with other healthcare workers or third parties</a:t>
            </a:r>
          </a:p>
          <a:p>
            <a:pPr algn="l">
              <a:lnSpc>
                <a:spcPct val="100000"/>
              </a:lnSpc>
            </a:pPr>
            <a:r>
              <a:rPr lang="en-US" sz="1600" dirty="0"/>
              <a:t>the healthcare professional may disclose information about the client without their consent only in cases defined laws and other regulations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5890" y="3420424"/>
            <a:ext cx="178594" cy="171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5890" y="3790462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3819" y="4397600"/>
            <a:ext cx="178594" cy="171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9581" y="2966949"/>
            <a:ext cx="1504871" cy="211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38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2524125" y="1327357"/>
            <a:ext cx="7372350" cy="84434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Tolerance in healthcare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2712781" y="2898233"/>
            <a:ext cx="5516819" cy="2058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comprehension of the patient’s identity without negative thoughts about their peculiarities, conduct or lifestyle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respectful attitude.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high culture of communication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increased attention during the discussion of the patient’s problems or while surveying them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0471" y="2991799"/>
            <a:ext cx="178594" cy="171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0471" y="3599962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400" y="3978500"/>
            <a:ext cx="178594" cy="171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4828" y="4356439"/>
            <a:ext cx="178594" cy="1712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6870" y="2687103"/>
            <a:ext cx="685800" cy="228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3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2524125" y="1327356"/>
            <a:ext cx="7372350" cy="834819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Life quality factors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2722306" y="2895599"/>
            <a:ext cx="2965100" cy="2114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800" dirty="0">
                <a:latin typeface="Exo 2" panose="00000500000000000000" pitchFamily="2" charset="-52"/>
              </a:rPr>
              <a:t>income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Exo 2" panose="00000500000000000000" pitchFamily="2" charset="-52"/>
              </a:rPr>
              <a:t>nutrition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Exo 2" panose="00000500000000000000" pitchFamily="2" charset="-52"/>
              </a:rPr>
              <a:t>sleep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Exo 2" panose="00000500000000000000" pitchFamily="2" charset="-52"/>
              </a:rPr>
              <a:t>sports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Exo 2" panose="00000500000000000000" pitchFamily="2" charset="-52"/>
              </a:rPr>
              <a:t>work-rest balance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9996" y="3001324"/>
            <a:ext cx="178594" cy="1712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9996" y="3399937"/>
            <a:ext cx="178594" cy="171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7925" y="3816575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4353" y="4242139"/>
            <a:ext cx="178594" cy="171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4353" y="4642620"/>
            <a:ext cx="178594" cy="171200"/>
          </a:xfrm>
          <a:prstGeom prst="rect">
            <a:avLst/>
          </a:prstGeom>
        </p:spPr>
      </p:pic>
      <p:sp>
        <p:nvSpPr>
          <p:cNvPr id="18" name="Подзаголовок 2"/>
          <p:cNvSpPr txBox="1">
            <a:spLocks/>
          </p:cNvSpPr>
          <p:nvPr/>
        </p:nvSpPr>
        <p:spPr>
          <a:xfrm>
            <a:off x="6874341" y="2895599"/>
            <a:ext cx="3345983" cy="21145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800" dirty="0">
                <a:latin typeface="Exo 2" panose="00000500000000000000" pitchFamily="2" charset="-52"/>
              </a:rPr>
              <a:t>bad habits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Exo 2" panose="00000500000000000000" pitchFamily="2" charset="-52"/>
              </a:rPr>
              <a:t>accommodation comfort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Exo 2" panose="00000500000000000000" pitchFamily="2" charset="-52"/>
              </a:rPr>
              <a:t>ecology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Exo 2" panose="00000500000000000000" pitchFamily="2" charset="-52"/>
              </a:rPr>
              <a:t>healthcare services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Exo 2" panose="00000500000000000000" pitchFamily="2" charset="-52"/>
              </a:rPr>
              <a:t>etc.</a:t>
            </a:r>
            <a:endParaRPr lang="ru-RU" sz="1800" dirty="0">
              <a:latin typeface="Exo 2" panose="00000500000000000000" pitchFamily="2" charset="-52"/>
              <a:sym typeface="Times New Roman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2032" y="2999394"/>
            <a:ext cx="178594" cy="1712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2032" y="3407532"/>
            <a:ext cx="178594" cy="1712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9961" y="3814645"/>
            <a:ext cx="178594" cy="1712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6389" y="4221159"/>
            <a:ext cx="178594" cy="1712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6389" y="4640690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5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Political Correctness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2748169" y="3427574"/>
            <a:ext cx="4862306" cy="10396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en-US" sz="1800" dirty="0" smtClean="0">
                <a:latin typeface="Exo 2" panose="00000500000000000000" pitchFamily="2" charset="-52"/>
              </a:rPr>
              <a:t>Is </a:t>
            </a:r>
            <a:r>
              <a:rPr lang="en-US" sz="1800" dirty="0">
                <a:latin typeface="Exo 2" panose="00000500000000000000" pitchFamily="2" charset="-52"/>
              </a:rPr>
              <a:t>a practice of direct or indirect prohibition to use words and phrases that are deemed insulting for certain social groups.</a:t>
            </a:r>
            <a:endParaRPr lang="ru-RU" sz="1800" dirty="0">
              <a:latin typeface="Exo 2" panose="00000500000000000000" pitchFamily="2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6697" y="2674923"/>
            <a:ext cx="1416903" cy="226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09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Euphemisms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2310018" y="3153243"/>
            <a:ext cx="5033757" cy="1299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en-US" sz="1800" dirty="0" smtClean="0">
                <a:latin typeface="Exo 2" panose="00000500000000000000" pitchFamily="2" charset="-52"/>
              </a:rPr>
              <a:t>A </a:t>
            </a:r>
            <a:r>
              <a:rPr lang="en-US" sz="1800" dirty="0">
                <a:latin typeface="Exo 2" panose="00000500000000000000" pitchFamily="2" charset="-52"/>
              </a:rPr>
              <a:t>word or a descriptive saying neutral in its sense and meaning that is usually used in texts and public speeches to substitute those that are deemed indecent or inappropriate.</a:t>
            </a:r>
            <a:endParaRPr lang="ru-RU" sz="1800" dirty="0">
              <a:latin typeface="Exo 2" panose="00000500000000000000" pitchFamily="2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7734" y="2585210"/>
            <a:ext cx="2439316" cy="243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0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485900" y="1545514"/>
            <a:ext cx="9144000" cy="644899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xo 2 Semi Bold" panose="00000700000000000000" pitchFamily="2" charset="-52"/>
              </a:rPr>
              <a:t>Neologism</a:t>
            </a:r>
            <a:endParaRPr lang="en-US" sz="3600" dirty="0">
              <a:latin typeface="Exo 2 Semi Bold" panose="00000700000000000000" pitchFamily="2" charset="-52"/>
            </a:endParaRP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2790825" y="3240760"/>
            <a:ext cx="3695701" cy="939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en-US" sz="1800" dirty="0" smtClean="0">
                <a:latin typeface="Exo 2" panose="00000500000000000000" pitchFamily="2" charset="-52"/>
              </a:rPr>
              <a:t>Is </a:t>
            </a:r>
            <a:r>
              <a:rPr lang="en-US" sz="1800" dirty="0">
                <a:latin typeface="Exo 2" panose="00000500000000000000" pitchFamily="2" charset="-52"/>
              </a:rPr>
              <a:t>a word, meaning of a word or a word combination that has appeared in a language recently.</a:t>
            </a:r>
            <a:endParaRPr lang="ru-RU" sz="1800" dirty="0">
              <a:latin typeface="Exo 2" panose="00000500000000000000" pitchFamily="2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20064">
            <a:off x="6995926" y="2605515"/>
            <a:ext cx="2385417" cy="238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2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5124450" y="1869121"/>
            <a:ext cx="1514475" cy="929699"/>
          </a:xfrm>
        </p:spPr>
        <p:txBody>
          <a:bodyPr>
            <a:normAutofit fontScale="90000"/>
          </a:bodyPr>
          <a:lstStyle/>
          <a:p>
            <a:pPr lvl="0" algn="l">
              <a:spcBef>
                <a:spcPts val="0"/>
              </a:spcBef>
            </a:pPr>
            <a:r>
              <a:rPr lang="en-US" sz="3600" dirty="0" err="1">
                <a:latin typeface="Exo 2 Semi Bold" panose="00000700000000000000" pitchFamily="2" charset="-52"/>
              </a:rPr>
              <a:t>Feminitives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4613" y="1741545"/>
            <a:ext cx="3405623" cy="340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3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latin typeface="Exo 2 Semi Bold" panose="00000700000000000000" pitchFamily="2" charset="-52"/>
              </a:rPr>
              <a:t>Fixed phrases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2586244" y="2906663"/>
            <a:ext cx="4852781" cy="22026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 smtClean="0"/>
              <a:t>Stable </a:t>
            </a:r>
            <a:r>
              <a:rPr lang="en-US" sz="1800" dirty="0"/>
              <a:t>words or expressions, translation from foreign languages. </a:t>
            </a:r>
          </a:p>
          <a:p>
            <a:pPr algn="l"/>
            <a:r>
              <a:rPr lang="en-US" sz="1800" dirty="0"/>
              <a:t> </a:t>
            </a:r>
          </a:p>
          <a:p>
            <a:pPr algn="l"/>
            <a:r>
              <a:rPr lang="en-US" sz="1800" dirty="0"/>
              <a:t>As a rule, diverse slogans, words, and expressions are meant in this case that are related to the protection of rights of LGBT-communities, HIV+ persons and other social groups.</a:t>
            </a:r>
            <a:endParaRPr lang="ru-RU" sz="18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5180" y="2989483"/>
            <a:ext cx="2271345" cy="203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2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latin typeface="Exo 2 Semi Bold" panose="00000700000000000000" pitchFamily="2" charset="-52"/>
              </a:rPr>
              <a:t>Correct medical questions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2512756" y="2743200"/>
            <a:ext cx="7717094" cy="2439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Are you involved in a romantic relationship?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Do you have a sexual partner?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What is your partner’s gender identity?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What types of intimacy do you practice?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How may I address you? How may I call you?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What is the pronoun of your choice?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0446" y="2835164"/>
            <a:ext cx="178594" cy="171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0446" y="3576677"/>
            <a:ext cx="178594" cy="1712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8375" y="3945690"/>
            <a:ext cx="178594" cy="171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4803" y="4295054"/>
            <a:ext cx="178594" cy="1712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4803" y="4676485"/>
            <a:ext cx="178594" cy="171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4803" y="3198487"/>
            <a:ext cx="178594" cy="1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86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743075" y="3998992"/>
            <a:ext cx="9486900" cy="1423938"/>
          </a:xfrm>
          <a:prstGeom prst="rect">
            <a:avLst/>
          </a:prstGeom>
          <a:solidFill>
            <a:srgbClr val="EAD1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1743075" y="2610272"/>
            <a:ext cx="9486900" cy="523453"/>
          </a:xfrm>
          <a:prstGeom prst="rect">
            <a:avLst/>
          </a:prstGeom>
          <a:solidFill>
            <a:srgbClr val="EAD1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6667810" y="1598417"/>
            <a:ext cx="3952565" cy="644899"/>
          </a:xfrm>
        </p:spPr>
        <p:txBody>
          <a:bodyPr>
            <a:noAutofit/>
          </a:bodyPr>
          <a:lstStyle/>
          <a:p>
            <a:pPr lvl="0" algn="l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en-US" sz="1800" dirty="0">
                <a:solidFill>
                  <a:srgbClr val="69B42E"/>
                </a:solidFill>
                <a:latin typeface="Exo 2 Semi Bold" panose="00000700000000000000" pitchFamily="2" charset="-52"/>
              </a:rPr>
              <a:t>Politically correct and appropriate expressions</a:t>
            </a:r>
            <a:endParaRPr lang="ru-RU" sz="1800" dirty="0">
              <a:solidFill>
                <a:srgbClr val="69B42E"/>
              </a:solidFill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671844" y="1598417"/>
            <a:ext cx="3705225" cy="6448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>
                <a:solidFill>
                  <a:srgbClr val="E40521"/>
                </a:solidFill>
                <a:latin typeface="Exo 2 Semi Bold" panose="00000700000000000000" pitchFamily="2" charset="-52"/>
              </a:rPr>
              <a:t>Incorrect or inappropriate expressions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14744" y="2676947"/>
            <a:ext cx="16850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en-US" sz="1600" dirty="0" err="1">
                <a:latin typeface="Exo 2" panose="00000500000000000000" pitchFamily="2" charset="-52"/>
              </a:rPr>
              <a:t>Homosexualism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80791" y="2676947"/>
            <a:ext cx="14382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en-US" sz="1400" dirty="0">
                <a:latin typeface="Exo 2 Semi Bold" panose="00000700000000000000" pitchFamily="2" charset="-52"/>
              </a:rPr>
              <a:t>Homosexuality</a:t>
            </a:r>
            <a:endParaRPr lang="ru-RU" sz="14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14744" y="3424243"/>
            <a:ext cx="15840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en-US" sz="1600" dirty="0" err="1">
                <a:latin typeface="Exo 2" panose="00000500000000000000" pitchFamily="2" charset="-52"/>
              </a:rPr>
              <a:t>Homosexualist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680791" y="3424665"/>
            <a:ext cx="13676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en-US" sz="1600" dirty="0">
                <a:latin typeface="Exo 2 Semi Bold" panose="00000700000000000000" pitchFamily="2" charset="-52"/>
              </a:rPr>
              <a:t>Homosexual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014744" y="4144636"/>
            <a:ext cx="29858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en-US" sz="1600" dirty="0">
                <a:latin typeface="Exo 2" panose="00000500000000000000" pitchFamily="2" charset="-52"/>
              </a:rPr>
              <a:t>Nonstandard sexual orientation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680790" y="4143808"/>
            <a:ext cx="43491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Exo 2 Semi Bold" panose="00000700000000000000" pitchFamily="2" charset="-52"/>
              </a:rPr>
              <a:t>Homosexual orientation, </a:t>
            </a:r>
          </a:p>
          <a:p>
            <a:r>
              <a:rPr lang="en-US" sz="1600" dirty="0">
                <a:latin typeface="Exo 2 Semi Bold" panose="00000700000000000000" pitchFamily="2" charset="-52"/>
              </a:rPr>
              <a:t>Homosexuality,</a:t>
            </a:r>
          </a:p>
          <a:p>
            <a:r>
              <a:rPr lang="en-US" sz="1600" dirty="0">
                <a:latin typeface="Exo 2 Semi Bold" panose="00000700000000000000" pitchFamily="2" charset="-52"/>
              </a:rPr>
              <a:t>Bisexual orientation, </a:t>
            </a:r>
          </a:p>
          <a:p>
            <a:r>
              <a:rPr lang="en-US" sz="1600" dirty="0">
                <a:latin typeface="Exo 2 Semi Bold" panose="00000700000000000000" pitchFamily="2" charset="-52"/>
              </a:rPr>
              <a:t>Bisexuality, LGBT, LGBT-community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550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743075" y="4521911"/>
            <a:ext cx="9486900" cy="821613"/>
          </a:xfrm>
          <a:prstGeom prst="rect">
            <a:avLst/>
          </a:prstGeom>
          <a:solidFill>
            <a:srgbClr val="EAD1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743075" y="2343572"/>
            <a:ext cx="9486900" cy="978489"/>
          </a:xfrm>
          <a:prstGeom prst="rect">
            <a:avLst/>
          </a:prstGeom>
          <a:solidFill>
            <a:srgbClr val="EAD1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Заголовок 1"/>
          <p:cNvSpPr>
            <a:spLocks noGrp="1"/>
          </p:cNvSpPr>
          <p:nvPr>
            <p:ph type="ctrTitle"/>
          </p:nvPr>
        </p:nvSpPr>
        <p:spPr>
          <a:xfrm>
            <a:off x="6680790" y="1481405"/>
            <a:ext cx="3952565" cy="644899"/>
          </a:xfrm>
        </p:spPr>
        <p:txBody>
          <a:bodyPr>
            <a:noAutofit/>
          </a:bodyPr>
          <a:lstStyle/>
          <a:p>
            <a:pPr lvl="0" algn="l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en-US" sz="1800" dirty="0">
                <a:solidFill>
                  <a:srgbClr val="69B42E"/>
                </a:solidFill>
                <a:latin typeface="Exo 2 Semi Bold" panose="00000700000000000000" pitchFamily="2" charset="-52"/>
              </a:rPr>
              <a:t>Politically correct and appropriate expressions</a:t>
            </a:r>
            <a:endParaRPr lang="ru-RU" sz="1800" dirty="0">
              <a:solidFill>
                <a:srgbClr val="69B42E"/>
              </a:solidFill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684824" y="1481405"/>
            <a:ext cx="3705225" cy="6448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en-US" sz="1800" dirty="0">
                <a:solidFill>
                  <a:srgbClr val="E40521"/>
                </a:solidFill>
                <a:latin typeface="Exo 2 Semi Bold" panose="00000700000000000000" pitchFamily="2" charset="-52"/>
              </a:rPr>
              <a:t>Incorrect or inappropriate expressions</a:t>
            </a:r>
            <a:endParaRPr lang="ru-RU" sz="1800" dirty="0">
              <a:solidFill>
                <a:srgbClr val="E40521"/>
              </a:solidFill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14744" y="2455957"/>
            <a:ext cx="18004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en-US" sz="1600" dirty="0">
                <a:latin typeface="Exo 2" panose="00000500000000000000" pitchFamily="2" charset="-52"/>
              </a:rPr>
              <a:t>Sexual minorities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680791" y="2410247"/>
            <a:ext cx="41777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Exo 2 Semi Bold" panose="00000700000000000000" pitchFamily="2" charset="-52"/>
              </a:rPr>
              <a:t>LGBT-community, LGBT</a:t>
            </a:r>
          </a:p>
          <a:p>
            <a:r>
              <a:rPr lang="en-US" sz="1600" dirty="0">
                <a:latin typeface="Exo 2 Semi Bold" panose="00000700000000000000" pitchFamily="2" charset="-52"/>
              </a:rPr>
              <a:t>Lesbians, gays, bisexuals, trans* people, </a:t>
            </a:r>
          </a:p>
          <a:p>
            <a:r>
              <a:rPr lang="en-US" sz="1600" dirty="0">
                <a:latin typeface="Exo 2 Semi Bold" panose="00000700000000000000" pitchFamily="2" charset="-52"/>
              </a:rPr>
              <a:t>People of gender and sexual diversity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014744" y="3520207"/>
            <a:ext cx="32575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en-US" sz="1600" dirty="0">
                <a:latin typeface="Exo 2" panose="00000500000000000000" pitchFamily="2" charset="-52"/>
              </a:rPr>
              <a:t>Sodomite, homosexual, faggot, and others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680791" y="3519915"/>
            <a:ext cx="18277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Exo 2 Semi Bold" panose="00000700000000000000" pitchFamily="2" charset="-52"/>
              </a:rPr>
              <a:t>Gay, bisexual</a:t>
            </a:r>
          </a:p>
          <a:p>
            <a:r>
              <a:rPr lang="en-US" sz="1600" dirty="0">
                <a:latin typeface="Exo 2 Semi Bold" panose="00000700000000000000" pitchFamily="2" charset="-52"/>
              </a:rPr>
              <a:t>Homosexual man</a:t>
            </a:r>
          </a:p>
          <a:p>
            <a:r>
              <a:rPr lang="en-US" sz="1600" dirty="0">
                <a:latin typeface="Exo 2 Semi Bold" panose="00000700000000000000" pitchFamily="2" charset="-52"/>
              </a:rPr>
              <a:t>Bisexual man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14744" y="4687845"/>
            <a:ext cx="29858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en-US" sz="1600" dirty="0">
                <a:latin typeface="Exo 2" panose="00000500000000000000" pitchFamily="2" charset="-52"/>
              </a:rPr>
              <a:t>Trans/tranny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680790" y="4610533"/>
            <a:ext cx="43491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en-US" sz="1600" dirty="0">
                <a:latin typeface="Exo 2 Semi Bold" panose="00000700000000000000" pitchFamily="2" charset="-52"/>
              </a:rPr>
              <a:t>Trans* person, Transgender man, Transgender woman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7868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743075" y="3645611"/>
            <a:ext cx="9486900" cy="821613"/>
          </a:xfrm>
          <a:prstGeom prst="rect">
            <a:avLst/>
          </a:prstGeom>
          <a:solidFill>
            <a:srgbClr val="EAD1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743075" y="2172122"/>
            <a:ext cx="9486900" cy="817148"/>
          </a:xfrm>
          <a:prstGeom prst="rect">
            <a:avLst/>
          </a:prstGeom>
          <a:solidFill>
            <a:srgbClr val="EAD1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6680790" y="1357580"/>
            <a:ext cx="3952565" cy="644899"/>
          </a:xfrm>
        </p:spPr>
        <p:txBody>
          <a:bodyPr>
            <a:noAutofit/>
          </a:bodyPr>
          <a:lstStyle/>
          <a:p>
            <a:pPr lvl="0" algn="l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en-US" sz="1800" dirty="0">
                <a:solidFill>
                  <a:srgbClr val="69B42E"/>
                </a:solidFill>
                <a:latin typeface="Exo 2 Semi Bold" panose="00000700000000000000" pitchFamily="2" charset="-52"/>
              </a:rPr>
              <a:t>Politically correct and appropriate expressions</a:t>
            </a:r>
            <a:endParaRPr lang="ru-RU" sz="1800" dirty="0">
              <a:solidFill>
                <a:srgbClr val="69B42E"/>
              </a:solidFill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1684824" y="1357580"/>
            <a:ext cx="3705225" cy="6448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en-US" sz="1800" dirty="0">
                <a:solidFill>
                  <a:srgbClr val="E40521"/>
                </a:solidFill>
                <a:latin typeface="Exo 2 Semi Bold" panose="00000700000000000000" pitchFamily="2" charset="-52"/>
              </a:rPr>
              <a:t>Incorrect or inappropriate expressions</a:t>
            </a:r>
            <a:endParaRPr lang="ru-RU" sz="1800" dirty="0">
              <a:solidFill>
                <a:srgbClr val="E40521"/>
              </a:solidFill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014744" y="2284507"/>
            <a:ext cx="16001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en-US" sz="1600" dirty="0">
                <a:latin typeface="Exo 2" panose="00000500000000000000" pitchFamily="2" charset="-52"/>
              </a:rPr>
              <a:t>Hermaphrodite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680791" y="2238797"/>
            <a:ext cx="41777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Exo 2 Semi Bold" panose="00000700000000000000" pitchFamily="2" charset="-52"/>
              </a:rPr>
              <a:t>Intersex, Intersex people</a:t>
            </a:r>
          </a:p>
          <a:p>
            <a:r>
              <a:rPr lang="en-US" sz="1600" dirty="0">
                <a:latin typeface="Exo 2 Semi Bold" panose="00000700000000000000" pitchFamily="2" charset="-52"/>
              </a:rPr>
              <a:t>Intersex community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014744" y="3120157"/>
            <a:ext cx="32575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en-US" sz="1600" dirty="0">
                <a:latin typeface="Exo 2" panose="00000500000000000000" pitchFamily="2" charset="-52"/>
              </a:rPr>
              <a:t>Straight, normal</a:t>
            </a:r>
            <a:endParaRPr lang="ru-RU" sz="16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680791" y="3119865"/>
            <a:ext cx="14606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en-US" sz="1600" dirty="0">
                <a:latin typeface="Exo 2 Semi Bold" panose="00000700000000000000" pitchFamily="2" charset="-52"/>
              </a:rPr>
              <a:t>Heterosexual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014744" y="3763920"/>
            <a:ext cx="29858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en-US" sz="1600" dirty="0">
                <a:latin typeface="Exo 2" panose="00000500000000000000" pitchFamily="2" charset="-52"/>
              </a:rPr>
              <a:t>Special rights, gay rights</a:t>
            </a:r>
            <a:endParaRPr lang="ru-RU" sz="16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680790" y="3734233"/>
            <a:ext cx="43491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Exo 2 Semi Bold" panose="00000700000000000000" pitchFamily="2" charset="-52"/>
              </a:rPr>
              <a:t>Equal rights/ Equal protection</a:t>
            </a:r>
          </a:p>
          <a:p>
            <a:r>
              <a:rPr lang="en-US" sz="1600" dirty="0">
                <a:latin typeface="Exo 2 Semi Bold" panose="00000700000000000000" pitchFamily="2" charset="-52"/>
              </a:rPr>
              <a:t>Human rights</a:t>
            </a:r>
            <a:endParaRPr lang="ru-RU" sz="1600" dirty="0">
              <a:latin typeface="Exo 2 Semi Bold" panose="000007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014744" y="4585533"/>
            <a:ext cx="40907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Exo 2" panose="00000500000000000000" pitchFamily="2" charset="-52"/>
              </a:rPr>
              <a:t>MSM - men who have sex with men</a:t>
            </a:r>
          </a:p>
          <a:p>
            <a:r>
              <a:rPr lang="en-US" sz="1400" dirty="0">
                <a:latin typeface="Exo 2" panose="00000500000000000000" pitchFamily="2" charset="-52"/>
              </a:rPr>
              <a:t>WSW - woman who have sex with women</a:t>
            </a:r>
            <a:endParaRPr lang="ru-RU" sz="14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680790" y="4585532"/>
            <a:ext cx="43491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</a:pPr>
            <a:r>
              <a:rPr lang="en-US" sz="1400" dirty="0">
                <a:latin typeface="Exo 2" panose="00000500000000000000" pitchFamily="2" charset="-52"/>
              </a:rPr>
              <a:t>These abbreviations are usually used only in the healthcare field, in particular, in the lexicon of HIV-prevention service </a:t>
            </a:r>
            <a:r>
              <a:rPr lang="en-US" sz="1400" dirty="0" err="1">
                <a:latin typeface="Exo 2" panose="00000500000000000000" pitchFamily="2" charset="-52"/>
              </a:rPr>
              <a:t>programmes</a:t>
            </a:r>
            <a:endParaRPr lang="ru-RU" sz="1400" dirty="0"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1830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24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latin typeface="Exo 2 Semi Bold" panose="00000700000000000000" pitchFamily="2" charset="-52"/>
              </a:rPr>
              <a:t>Social tolerance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25" name="Подзаголовок 2"/>
          <p:cNvSpPr txBox="1">
            <a:spLocks/>
          </p:cNvSpPr>
          <p:nvPr/>
        </p:nvSpPr>
        <p:spPr>
          <a:xfrm>
            <a:off x="2471944" y="3487682"/>
            <a:ext cx="4650271" cy="998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en-US" sz="1800" dirty="0">
                <a:latin typeface="Exo 2" panose="00000500000000000000" pitchFamily="2" charset="-52"/>
              </a:rPr>
              <a:t>Patience to other worldviews, lifestyles, conduct and customs, religious beliefs, nationality, state of health, etc.</a:t>
            </a:r>
            <a:endParaRPr lang="ru-RU" sz="18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9524" y="2918259"/>
            <a:ext cx="2051555" cy="182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83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24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latin typeface="Exo 2 Semi Bold" panose="00000700000000000000" pitchFamily="2" charset="-52"/>
              </a:rPr>
              <a:t>Characteristics of a tolerant person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874581" y="2952342"/>
            <a:ext cx="6631244" cy="2041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acknowledgment of all people being equal in their rights</a:t>
            </a:r>
          </a:p>
          <a:p>
            <a:pPr algn="l">
              <a:lnSpc>
                <a:spcPct val="100000"/>
              </a:lnSpc>
            </a:pPr>
            <a:r>
              <a:rPr lang="en-US" sz="1600" dirty="0" err="1">
                <a:latin typeface="Exo 2" panose="00000500000000000000" pitchFamily="2" charset="-52"/>
              </a:rPr>
              <a:t>candour</a:t>
            </a:r>
            <a:r>
              <a:rPr lang="en-US" sz="1600" dirty="0">
                <a:latin typeface="Exo 2" panose="00000500000000000000" pitchFamily="2" charset="-52"/>
              </a:rPr>
              <a:t> and patient attitude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respect for cultural, religious, language and other differences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cooperation and solidarity while solving common problems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positive attitude to others, those who are different, not like you</a:t>
            </a:r>
            <a:endParaRPr lang="ru-RU" sz="16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271" y="3054239"/>
            <a:ext cx="178594" cy="1712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271" y="3795752"/>
            <a:ext cx="178594" cy="1712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0200" y="4164765"/>
            <a:ext cx="178594" cy="171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6628" y="4533179"/>
            <a:ext cx="178594" cy="171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6628" y="3417562"/>
            <a:ext cx="178594" cy="1712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3705" y="2640603"/>
            <a:ext cx="1908389" cy="204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2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24" name="Заголовок 1"/>
          <p:cNvSpPr>
            <a:spLocks noGrp="1"/>
          </p:cNvSpPr>
          <p:nvPr>
            <p:ph type="ctrTitle"/>
          </p:nvPr>
        </p:nvSpPr>
        <p:spPr>
          <a:xfrm>
            <a:off x="1543050" y="1598417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latin typeface="Exo 2 Semi Bold" panose="00000700000000000000" pitchFamily="2" charset="-52"/>
              </a:rPr>
              <a:t>Steps toward tolerance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484306" y="2674923"/>
            <a:ext cx="4326194" cy="24527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600" dirty="0">
                <a:latin typeface="Exo 2" panose="00000500000000000000" pitchFamily="2" charset="-52"/>
              </a:rPr>
              <a:t>Legal education</a:t>
            </a:r>
          </a:p>
          <a:p>
            <a:pPr algn="l">
              <a:lnSpc>
                <a:spcPct val="150000"/>
              </a:lnSpc>
            </a:pPr>
            <a:r>
              <a:rPr lang="en-US" sz="1600" dirty="0">
                <a:latin typeface="Exo 2" panose="00000500000000000000" pitchFamily="2" charset="-52"/>
              </a:rPr>
              <a:t>Personal cultural competence</a:t>
            </a:r>
          </a:p>
          <a:p>
            <a:pPr algn="l">
              <a:lnSpc>
                <a:spcPct val="150000"/>
              </a:lnSpc>
            </a:pPr>
            <a:r>
              <a:rPr lang="en-US" sz="1600" dirty="0">
                <a:latin typeface="Exo 2" panose="00000500000000000000" pitchFamily="2" charset="-52"/>
              </a:rPr>
              <a:t>Discussion</a:t>
            </a:r>
          </a:p>
          <a:p>
            <a:pPr algn="l">
              <a:lnSpc>
                <a:spcPct val="150000"/>
              </a:lnSpc>
            </a:pPr>
            <a:r>
              <a:rPr lang="en-US" sz="1600" dirty="0">
                <a:latin typeface="Exo 2" panose="00000500000000000000" pitchFamily="2" charset="-52"/>
              </a:rPr>
              <a:t>Unity</a:t>
            </a:r>
          </a:p>
          <a:p>
            <a:pPr algn="l">
              <a:lnSpc>
                <a:spcPct val="150000"/>
              </a:lnSpc>
            </a:pPr>
            <a:r>
              <a:rPr lang="en-US" sz="1600" dirty="0">
                <a:latin typeface="Exo 2" panose="00000500000000000000" pitchFamily="2" charset="-52"/>
              </a:rPr>
              <a:t>Lobbying Leader</a:t>
            </a:r>
            <a:endParaRPr lang="ru-RU" sz="1600" dirty="0">
              <a:solidFill>
                <a:schemeClr val="dk1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4705" y="2771452"/>
            <a:ext cx="307181" cy="31386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4705" y="3267412"/>
            <a:ext cx="307181" cy="31386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4705" y="3763372"/>
            <a:ext cx="307181" cy="30673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4705" y="4252198"/>
            <a:ext cx="307181" cy="31386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24705" y="4736434"/>
            <a:ext cx="307181" cy="30673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15888" y="2771452"/>
            <a:ext cx="2339112" cy="211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73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24" name="Заголовок 1"/>
          <p:cNvSpPr>
            <a:spLocks noGrp="1"/>
          </p:cNvSpPr>
          <p:nvPr>
            <p:ph type="ctrTitle"/>
          </p:nvPr>
        </p:nvSpPr>
        <p:spPr>
          <a:xfrm>
            <a:off x="1596628" y="1311918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latin typeface="Exo 2 Semi Bold" panose="00000700000000000000" pitchFamily="2" charset="-52"/>
              </a:rPr>
              <a:t>Best practices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2274630" y="2390063"/>
            <a:ext cx="6164520" cy="2934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 smtClean="0">
                <a:latin typeface="Exo 2" panose="00000500000000000000" pitchFamily="2" charset="-52"/>
              </a:rPr>
              <a:t>Policies </a:t>
            </a:r>
            <a:r>
              <a:rPr lang="en-US" sz="1600" dirty="0">
                <a:latin typeface="Exo 2" panose="00000500000000000000" pitchFamily="2" charset="-52"/>
              </a:rPr>
              <a:t>on equality and non-discrimination at the </a:t>
            </a:r>
            <a:r>
              <a:rPr lang="en-US" sz="1600" dirty="0" smtClean="0">
                <a:latin typeface="Exo 2" panose="00000500000000000000" pitchFamily="2" charset="-52"/>
              </a:rPr>
              <a:t>workplace</a:t>
            </a:r>
            <a:endParaRPr lang="ru-RU" sz="1600" dirty="0" smtClean="0">
              <a:latin typeface="Exo 2" panose="00000500000000000000" pitchFamily="2" charset="-52"/>
            </a:endParaRPr>
          </a:p>
          <a:p>
            <a:pPr algn="l">
              <a:lnSpc>
                <a:spcPct val="100000"/>
              </a:lnSpc>
            </a:pPr>
            <a:r>
              <a:rPr lang="en-US" sz="1600" dirty="0" smtClean="0">
                <a:latin typeface="Exo 2" panose="00000500000000000000" pitchFamily="2" charset="-52"/>
              </a:rPr>
              <a:t>Inclusion </a:t>
            </a:r>
            <a:r>
              <a:rPr lang="en-US" sz="1600" dirty="0">
                <a:latin typeface="Exo 2" panose="00000500000000000000" pitchFamily="2" charset="-52"/>
              </a:rPr>
              <a:t>of the notions of LGBTI identity and LGBTI families into the policies of healthcare facilities</a:t>
            </a:r>
          </a:p>
          <a:p>
            <a:pPr algn="l">
              <a:lnSpc>
                <a:spcPct val="100000"/>
              </a:lnSpc>
            </a:pPr>
            <a:r>
              <a:rPr lang="en-US" sz="1600" dirty="0" smtClean="0">
                <a:latin typeface="Exo 2" panose="00000500000000000000" pitchFamily="2" charset="-52"/>
              </a:rPr>
              <a:t>Inclusion </a:t>
            </a:r>
            <a:r>
              <a:rPr lang="en-US" sz="1600" dirty="0">
                <a:latin typeface="Exo 2" panose="00000500000000000000" pitchFamily="2" charset="-52"/>
              </a:rPr>
              <a:t>of an LGBTI identity into questionnaires, surveys of initial observation and clinical charts</a:t>
            </a:r>
          </a:p>
          <a:p>
            <a:pPr algn="l">
              <a:lnSpc>
                <a:spcPct val="100000"/>
              </a:lnSpc>
            </a:pPr>
            <a:r>
              <a:rPr lang="en-US" sz="1600" dirty="0" smtClean="0">
                <a:latin typeface="Exo 2" panose="00000500000000000000" pitchFamily="2" charset="-52"/>
              </a:rPr>
              <a:t>Including </a:t>
            </a:r>
            <a:r>
              <a:rPr lang="en-US" sz="1600" dirty="0">
                <a:latin typeface="Exo 2" panose="00000500000000000000" pitchFamily="2" charset="-52"/>
              </a:rPr>
              <a:t>information about the health of the LGBTI into medical bulletins and other distributive informational materials</a:t>
            </a:r>
          </a:p>
          <a:p>
            <a:pPr algn="l">
              <a:lnSpc>
                <a:spcPct val="100000"/>
              </a:lnSpc>
            </a:pPr>
            <a:r>
              <a:rPr lang="en-US" sz="1600" dirty="0" smtClean="0">
                <a:latin typeface="Exo 2" panose="00000500000000000000" pitchFamily="2" charset="-52"/>
              </a:rPr>
              <a:t>Educating </a:t>
            </a:r>
            <a:r>
              <a:rPr lang="en-US" sz="1600" dirty="0">
                <a:latin typeface="Exo 2" panose="00000500000000000000" pitchFamily="2" charset="-52"/>
              </a:rPr>
              <a:t>the medical staff about the peculiarities of consulting the LGBTI-patients</a:t>
            </a:r>
            <a:endParaRPr lang="ru-RU" sz="1600" dirty="0">
              <a:solidFill>
                <a:srgbClr val="000000"/>
              </a:solidFill>
              <a:latin typeface="Exo 2" panose="00000500000000000000" pitchFamily="2" charset="-52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4221" y="2473214"/>
            <a:ext cx="178594" cy="1712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4221" y="3471902"/>
            <a:ext cx="178594" cy="1712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2150" y="4088565"/>
            <a:ext cx="178594" cy="1712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8578" y="4714154"/>
            <a:ext cx="178594" cy="1712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8578" y="2855587"/>
            <a:ext cx="178594" cy="1712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1394" y="2950587"/>
            <a:ext cx="1819234" cy="157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0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24" name="Заголовок 1"/>
          <p:cNvSpPr>
            <a:spLocks noGrp="1"/>
          </p:cNvSpPr>
          <p:nvPr>
            <p:ph type="ctrTitle"/>
          </p:nvPr>
        </p:nvSpPr>
        <p:spPr>
          <a:xfrm>
            <a:off x="1596628" y="1311918"/>
            <a:ext cx="9144000" cy="64489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latin typeface="Exo 2 Semi Bold" panose="00000700000000000000" pitchFamily="2" charset="-52"/>
              </a:rPr>
              <a:t>Best practices</a:t>
            </a:r>
            <a:endParaRPr lang="ru-RU" sz="3600" dirty="0">
              <a:latin typeface="Exo 2 Semi Bold" panose="000007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893630" y="2543175"/>
            <a:ext cx="6878895" cy="25605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 smtClean="0">
                <a:latin typeface="Exo 2" panose="00000500000000000000" pitchFamily="2" charset="-52"/>
              </a:rPr>
              <a:t>Keeping </a:t>
            </a:r>
            <a:r>
              <a:rPr lang="en-US" sz="1600" dirty="0">
                <a:latin typeface="Exo 2" panose="00000500000000000000" pitchFamily="2" charset="-52"/>
              </a:rPr>
              <a:t>the LGBTI needs in mind while considering the scope of medical services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Including the LGBTI among the medical staff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Appraising the quality of medical services by means of surveying the LGBTI patients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Exo 2" panose="00000500000000000000" pitchFamily="2" charset="-52"/>
              </a:rPr>
              <a:t>Adjust the cooperation with NGOs that provide services and aid to gays, other MSM, and trans* people, including the integration of an effective system of assistance and redirection</a:t>
            </a:r>
            <a:endParaRPr lang="ru-RU" sz="1600" dirty="0">
              <a:latin typeface="Exo 2" panose="00000500000000000000" pitchFamily="2" charset="-52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1321" y="2625614"/>
            <a:ext cx="178594" cy="1712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1321" y="3633827"/>
            <a:ext cx="178594" cy="1712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9250" y="4240965"/>
            <a:ext cx="178594" cy="1712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5678" y="3246112"/>
            <a:ext cx="178594" cy="1712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7579" y="2798331"/>
            <a:ext cx="1819234" cy="157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7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29" y="5893729"/>
            <a:ext cx="1635919" cy="378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183" y="-3479133"/>
            <a:ext cx="13714183" cy="10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4" y="546210"/>
            <a:ext cx="1828800" cy="620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05" y="5422930"/>
            <a:ext cx="1478756" cy="131966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1524000" y="2740465"/>
            <a:ext cx="9144000" cy="644899"/>
          </a:xfrm>
        </p:spPr>
        <p:txBody>
          <a:bodyPr>
            <a:noAutofit/>
          </a:bodyPr>
          <a:lstStyle/>
          <a:p>
            <a:r>
              <a:rPr lang="en-US" sz="4400" dirty="0">
                <a:latin typeface="Exo 2 Semi Bold" panose="00000700000000000000" pitchFamily="2" charset="-52"/>
              </a:rPr>
              <a:t>Thank you for your attention!</a:t>
            </a:r>
            <a:endParaRPr lang="en-US" sz="4400" b="1" dirty="0">
              <a:latin typeface="Exo 2 Semi Bold" panose="00000700000000000000" pitchFamily="2" charset="-52"/>
            </a:endParaRPr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57592" y="3461195"/>
            <a:ext cx="7567433" cy="6110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Exo 2 Semi Bold" panose="00000700000000000000" pitchFamily="2" charset="-52"/>
              </a:rPr>
              <a:t>Trainer’s name</a:t>
            </a:r>
            <a:endParaRPr lang="ru-RU" dirty="0">
              <a:latin typeface="Exo 2 Semi Bold" panose="000007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2176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4488</TotalTime>
  <Words>895</Words>
  <Application>Microsoft Office PowerPoint</Application>
  <PresentationFormat>Широкоэкранный</PresentationFormat>
  <Paragraphs>156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Exo 2</vt:lpstr>
      <vt:lpstr>Exo 2 Semi Bold</vt:lpstr>
      <vt:lpstr>Times New Roman</vt:lpstr>
      <vt:lpstr>Тема Office</vt:lpstr>
      <vt:lpstr>Educating Civil Servants</vt:lpstr>
      <vt:lpstr>Block 3 Tolerance and Political Correctness in the Activity of Medical Facilities</vt:lpstr>
      <vt:lpstr>Sexual-Gender Model of an Identity</vt:lpstr>
      <vt:lpstr>What is ethics?</vt:lpstr>
      <vt:lpstr>Structure of Professional Ethics</vt:lpstr>
      <vt:lpstr>Aspects of medical ethics</vt:lpstr>
      <vt:lpstr>Aspects of medical ethics</vt:lpstr>
      <vt:lpstr>Questions for discussion</vt:lpstr>
      <vt:lpstr>Principles of Confidentiality in Healthcare</vt:lpstr>
      <vt:lpstr>Principles of Confidentiality in Healthcare</vt:lpstr>
      <vt:lpstr>Tolerance in healthcare</vt:lpstr>
      <vt:lpstr>Life quality factors</vt:lpstr>
      <vt:lpstr>Political Correctness</vt:lpstr>
      <vt:lpstr>Euphemisms</vt:lpstr>
      <vt:lpstr>Neologism</vt:lpstr>
      <vt:lpstr>Feminitives</vt:lpstr>
      <vt:lpstr>Fixed phrases</vt:lpstr>
      <vt:lpstr>Correct medical questions</vt:lpstr>
      <vt:lpstr>Politically correct and appropriate expressions</vt:lpstr>
      <vt:lpstr>Politically correct and appropriate expressions</vt:lpstr>
      <vt:lpstr>Politically correct and appropriate expressions</vt:lpstr>
      <vt:lpstr>Social tolerance</vt:lpstr>
      <vt:lpstr>Characteristics of a tolerant person</vt:lpstr>
      <vt:lpstr>Steps toward tolerance</vt:lpstr>
      <vt:lpstr>Best practices</vt:lpstr>
      <vt:lpstr>Best practices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Lu Za</dc:creator>
  <cp:lastModifiedBy>Lu Za</cp:lastModifiedBy>
  <cp:revision>116</cp:revision>
  <dcterms:created xsi:type="dcterms:W3CDTF">2018-07-02T11:01:39Z</dcterms:created>
  <dcterms:modified xsi:type="dcterms:W3CDTF">2018-08-19T17:47:14Z</dcterms:modified>
</cp:coreProperties>
</file>