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9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6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0521"/>
    <a:srgbClr val="69B42E"/>
    <a:srgbClr val="0084C8"/>
    <a:srgbClr val="971B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1032" y="16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916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249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681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841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337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797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295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566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729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856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574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AA8E08-523D-43C2-98FB-E6DD4A053B8C}" type="datetimeFigureOut">
              <a:rPr lang="en-US" smtClean="0"/>
              <a:t>8/17/2018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836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1.png"/><Relationship Id="rId7" Type="http://schemas.openxmlformats.org/officeDocument/2006/relationships/image" Target="../media/image8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0083"/>
            <a:ext cx="13714183" cy="10800000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/>
          </p:cNvSpPr>
          <p:nvPr>
            <p:ph type="ctrTitle"/>
          </p:nvPr>
        </p:nvSpPr>
        <p:spPr>
          <a:xfrm>
            <a:off x="1524000" y="2042192"/>
            <a:ext cx="9144000" cy="1640812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69B42E"/>
                </a:solidFill>
                <a:latin typeface="Exo 2 Semi Bold" panose="00000700000000000000" pitchFamily="2" charset="-52"/>
              </a:rPr>
              <a:t>Обучение государственных</a:t>
            </a:r>
            <a:br>
              <a:rPr lang="ru-RU" sz="4400" dirty="0" smtClean="0">
                <a:solidFill>
                  <a:srgbClr val="69B42E"/>
                </a:solidFill>
                <a:latin typeface="Exo 2 Semi Bold" panose="00000700000000000000" pitchFamily="2" charset="-52"/>
              </a:rPr>
            </a:br>
            <a:r>
              <a:rPr lang="ru-RU" sz="4400" dirty="0" smtClean="0">
                <a:solidFill>
                  <a:srgbClr val="69B42E"/>
                </a:solidFill>
                <a:latin typeface="Exo 2 Semi Bold" panose="00000700000000000000" pitchFamily="2" charset="-52"/>
              </a:rPr>
              <a:t>служащих</a:t>
            </a:r>
            <a:endParaRPr lang="en-US" sz="4400" dirty="0">
              <a:solidFill>
                <a:srgbClr val="69B42E"/>
              </a:solidFill>
              <a:latin typeface="Exo 2 Semi Bold" panose="00000700000000000000" pitchFamily="2" charset="-52"/>
            </a:endParaRPr>
          </a:p>
        </p:txBody>
      </p:sp>
      <p:sp>
        <p:nvSpPr>
          <p:cNvPr id="1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155490"/>
            <a:ext cx="9144000" cy="136700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dirty="0" smtClean="0">
                <a:latin typeface="Exo 2 Semi Bold" panose="00000700000000000000" pitchFamily="2" charset="-52"/>
              </a:rPr>
              <a:t>по вопросам соблюдения  прав </a:t>
            </a:r>
            <a:r>
              <a:rPr lang="ru-RU" dirty="0" smtClean="0">
                <a:latin typeface="Exo 2 Semi Bold" panose="00000700000000000000" pitchFamily="2" charset="-52"/>
              </a:rPr>
              <a:t>человека и </a:t>
            </a:r>
            <a:r>
              <a:rPr lang="ru-RU" dirty="0" smtClean="0">
                <a:latin typeface="Exo 2 Semi Bold" panose="00000700000000000000" pitchFamily="2" charset="-52"/>
              </a:rPr>
              <a:t>противодействию стигматизации и </a:t>
            </a:r>
            <a:r>
              <a:rPr lang="ru-RU" dirty="0" smtClean="0">
                <a:latin typeface="Exo 2 Semi Bold" panose="00000700000000000000" pitchFamily="2" charset="-52"/>
              </a:rPr>
              <a:t>дискриминации по </a:t>
            </a:r>
            <a:r>
              <a:rPr lang="ru-RU" dirty="0" smtClean="0">
                <a:latin typeface="Exo 2 Semi Bold" panose="00000700000000000000" pitchFamily="2" charset="-52"/>
              </a:rPr>
              <a:t>отношению к </a:t>
            </a:r>
            <a:r>
              <a:rPr lang="ru-RU" dirty="0" err="1" smtClean="0">
                <a:latin typeface="Exo 2 Semi Bold" panose="00000700000000000000" pitchFamily="2" charset="-52"/>
              </a:rPr>
              <a:t>геям</a:t>
            </a:r>
            <a:r>
              <a:rPr lang="ru-RU" dirty="0" smtClean="0">
                <a:latin typeface="Exo 2 Semi Bold" panose="00000700000000000000" pitchFamily="2" charset="-52"/>
              </a:rPr>
              <a:t>, другим МСМ и транс* людям</a:t>
            </a:r>
            <a:endParaRPr lang="en-US" dirty="0">
              <a:latin typeface="Exo 2 Semi Bold" panose="00000700000000000000" pitchFamily="2" charset="-52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105" y="546180"/>
            <a:ext cx="2700338" cy="913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7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0083"/>
            <a:ext cx="13714183" cy="10800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1893" y="1677035"/>
            <a:ext cx="9144000" cy="67899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Exo 2 Semi Bold" panose="00000700000000000000" pitchFamily="2" charset="-52"/>
              </a:rPr>
              <a:t>Блок 1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48042" y="2476792"/>
            <a:ext cx="8251705" cy="60930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dirty="0">
                <a:solidFill>
                  <a:srgbClr val="000000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От стереотипов к дискриминации</a:t>
            </a:r>
            <a:endParaRPr lang="en-US" dirty="0">
              <a:latin typeface="Exo 2 Semi Bold" panose="00000700000000000000" pitchFamily="2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2" name="Подзаголовок 2"/>
          <p:cNvSpPr txBox="1">
            <a:spLocks/>
          </p:cNvSpPr>
          <p:nvPr/>
        </p:nvSpPr>
        <p:spPr>
          <a:xfrm>
            <a:off x="1836121" y="3545256"/>
            <a:ext cx="8475544" cy="11118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ru-RU" sz="1800" dirty="0" smtClean="0">
                <a:latin typeface="Exo 2" panose="00000500000000000000" pitchFamily="2" charset="-52"/>
              </a:rPr>
              <a:t>Цель: </a:t>
            </a:r>
            <a:r>
              <a:rPr lang="ru-RU" sz="1800" dirty="0" smtClean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предоставить </a:t>
            </a:r>
            <a:r>
              <a:rPr lang="ru-RU" sz="18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информацию о том, каким образом стереотипы влияют на принятие решений и становятся причиной дискриминации.</a:t>
            </a:r>
            <a:endParaRPr lang="en-US" sz="1800" dirty="0">
              <a:latin typeface="Exo 2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93760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0083"/>
            <a:ext cx="13714183" cy="10800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4950" y="1416166"/>
            <a:ext cx="9144000" cy="70791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3600" b="1" dirty="0">
                <a:solidFill>
                  <a:srgbClr val="000000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Стереотип</a:t>
            </a:r>
            <a:endParaRPr lang="ru-RU" sz="3600" b="1" dirty="0">
              <a:solidFill>
                <a:srgbClr val="000000"/>
              </a:solidFill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2" name="Подзаголовок 2"/>
          <p:cNvSpPr txBox="1">
            <a:spLocks/>
          </p:cNvSpPr>
          <p:nvPr/>
        </p:nvSpPr>
        <p:spPr>
          <a:xfrm>
            <a:off x="1504950" y="2879565"/>
            <a:ext cx="6057900" cy="19460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Стереотип — устойчивое</a:t>
            </a: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, упрощенное представление о ком-либо или чем-нибудь.</a:t>
            </a:r>
            <a:endParaRPr lang="ru-RU" sz="1800" dirty="0">
              <a:latin typeface="Exo 2" panose="00000500000000000000" pitchFamily="2" charset="-52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endParaRPr lang="ru-RU" sz="18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Стереотип, как готовая схема восприятия, позволяет человеку сократить время реагирования на изменяющиеся условия окружающего мира.</a:t>
            </a:r>
            <a:endParaRPr lang="ru-RU" sz="18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00529" y="2373432"/>
            <a:ext cx="2523507" cy="2519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39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0083"/>
            <a:ext cx="13714183" cy="10800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422026"/>
            <a:ext cx="9144000" cy="736349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0000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Стереотипы бывают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5329" y="2755695"/>
            <a:ext cx="2092990" cy="208993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51755" y="2842172"/>
            <a:ext cx="2092990" cy="208993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8181" y="2842171"/>
            <a:ext cx="2092990" cy="2089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36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008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5329" y="2983827"/>
            <a:ext cx="4146154" cy="109288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4344" y="2983827"/>
            <a:ext cx="4159029" cy="1092885"/>
          </a:xfrm>
          <a:prstGeom prst="rect">
            <a:avLst/>
          </a:prstGeom>
        </p:spPr>
      </p:pic>
      <p:sp>
        <p:nvSpPr>
          <p:cNvPr id="19" name="Заголовок 1"/>
          <p:cNvSpPr>
            <a:spLocks noGrp="1"/>
          </p:cNvSpPr>
          <p:nvPr>
            <p:ph type="ctrTitle"/>
          </p:nvPr>
        </p:nvSpPr>
        <p:spPr>
          <a:xfrm>
            <a:off x="3102254" y="3158794"/>
            <a:ext cx="2066925" cy="679781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2400" b="1" dirty="0" smtClean="0">
                <a:solidFill>
                  <a:schemeClr val="bg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Негативный стереотип</a:t>
            </a:r>
            <a:endParaRPr lang="ru-RU" sz="2400" b="1" dirty="0">
              <a:solidFill>
                <a:schemeClr val="bg1"/>
              </a:solidFill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6927413" y="3342778"/>
            <a:ext cx="2590030" cy="3749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2400" b="1" dirty="0" smtClean="0">
                <a:solidFill>
                  <a:schemeClr val="bg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Предубеждение</a:t>
            </a:r>
            <a:endParaRPr lang="ru-RU" sz="2400" b="1" dirty="0">
              <a:solidFill>
                <a:schemeClr val="bg1"/>
              </a:solidFill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074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9608"/>
            <a:ext cx="13714183" cy="10800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422027"/>
            <a:ext cx="9144000" cy="982864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Что такое предубеждения?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5" name="Подзаголовок 2"/>
          <p:cNvSpPr txBox="1">
            <a:spLocks/>
          </p:cNvSpPr>
          <p:nvPr/>
        </p:nvSpPr>
        <p:spPr>
          <a:xfrm>
            <a:off x="1912661" y="3310782"/>
            <a:ext cx="5586102" cy="12062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Это социальная установка с искаженным (часто негативным) содержанием, вследствие чего человек воспринимает некоторые социальные объекты в искаженном виде.</a:t>
            </a:r>
            <a:endParaRPr lang="en-US" sz="1600" dirty="0">
              <a:latin typeface="Exo 2" panose="00000500000000000000" pitchFamily="2" charset="-52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09016" y="2977841"/>
            <a:ext cx="2250968" cy="224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50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9608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2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48042" y="2381542"/>
            <a:ext cx="8251705" cy="93488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b="1" dirty="0">
                <a:solidFill>
                  <a:schemeClr val="dk1"/>
                </a:solidFill>
                <a:latin typeface="Exo 2 Semi Bold" panose="00000700000000000000" pitchFamily="2" charset="-52"/>
              </a:rPr>
              <a:t>По отношению к кому чаще всего проявляются предубеждения?</a:t>
            </a:r>
            <a:endParaRPr lang="en-US" dirty="0">
              <a:latin typeface="Exo 2 Semi Bold" panose="00000700000000000000" pitchFamily="2" charset="-52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3382" y="4217760"/>
            <a:ext cx="3973343" cy="274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29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422027"/>
            <a:ext cx="9144000" cy="559827"/>
          </a:xfrm>
        </p:spPr>
        <p:txBody>
          <a:bodyPr>
            <a:noAutofit/>
          </a:bodyPr>
          <a:lstStyle/>
          <a:p>
            <a:r>
              <a:rPr lang="ru-RU" sz="3600" dirty="0">
                <a:latin typeface="Exo 2 Semi Bold" panose="00000700000000000000" pitchFamily="2" charset="-52"/>
              </a:rPr>
              <a:t>Пирамида ненависти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4862823" y="2608095"/>
            <a:ext cx="5586102" cy="3923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Истребление </a:t>
            </a:r>
            <a:r>
              <a:rPr lang="ru-RU" sz="16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«чужих»</a:t>
            </a:r>
            <a:endParaRPr lang="en-US" sz="1600" dirty="0">
              <a:latin typeface="Exo 2" panose="00000500000000000000" pitchFamily="2" charset="-52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5234298" y="3158471"/>
            <a:ext cx="5586102" cy="3923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ts val="0"/>
              </a:spcBef>
              <a:buClr>
                <a:srgbClr val="000000"/>
              </a:buClr>
              <a:buSzPts val="20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Акты насилия</a:t>
            </a:r>
            <a:endParaRPr lang="ru-RU" sz="16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" name="Подзаголовок 2"/>
          <p:cNvSpPr txBox="1">
            <a:spLocks/>
          </p:cNvSpPr>
          <p:nvPr/>
        </p:nvSpPr>
        <p:spPr>
          <a:xfrm>
            <a:off x="5548623" y="3642753"/>
            <a:ext cx="4862202" cy="370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ts val="0"/>
              </a:spcBef>
              <a:buClr>
                <a:srgbClr val="000000"/>
              </a:buClr>
              <a:buSzPts val="20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Дискриминационные действия</a:t>
            </a:r>
            <a:endParaRPr lang="ru-RU" sz="16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5844933" y="4120703"/>
            <a:ext cx="4862202" cy="3710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ts val="0"/>
              </a:spcBef>
              <a:buClr>
                <a:srgbClr val="000000"/>
              </a:buClr>
              <a:buSzPts val="20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Избегание нелюбимой группы</a:t>
            </a:r>
            <a:endParaRPr lang="ru-RU" sz="16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5575" y="2464691"/>
            <a:ext cx="3331367" cy="2648888"/>
          </a:xfrm>
          <a:prstGeom prst="rect">
            <a:avLst/>
          </a:prstGeom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6197358" y="4612378"/>
            <a:ext cx="4862202" cy="3710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ts val="0"/>
              </a:spcBef>
              <a:buClr>
                <a:srgbClr val="000000"/>
              </a:buClr>
              <a:buSzPts val="2000"/>
            </a:pP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Вербальное проявление антипатии</a:t>
            </a:r>
            <a:endParaRPr lang="ru-RU" sz="16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5144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43315" y="1600492"/>
            <a:ext cx="7395983" cy="73313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dirty="0" smtClean="0">
                <a:latin typeface="Exo 2 Semi Bold" panose="00000700000000000000" pitchFamily="2" charset="-52"/>
              </a:rPr>
              <a:t>Стигма</a:t>
            </a:r>
            <a:endParaRPr lang="ru-RU" sz="3600" dirty="0">
              <a:latin typeface="Exo 2 Semi Bold" panose="00000700000000000000" pitchFamily="2" charset="-52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1912661" y="3252307"/>
            <a:ext cx="4652785" cy="17227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Негативная ассоциация человека с чем-либо позорным, не престижным, отталкивающим.</a:t>
            </a:r>
            <a:endParaRPr lang="ru-RU" sz="1600" dirty="0">
              <a:latin typeface="Exo 2" panose="00000500000000000000" pitchFamily="2" charset="-52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</a:pPr>
            <a:endParaRPr lang="ru-RU" sz="1600" dirty="0">
              <a:solidFill>
                <a:schemeClr val="dk1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Это явление сродни стереотипу и отличается от него направленностью на качества человека.</a:t>
            </a:r>
            <a:endParaRPr lang="ru-RU" sz="1600" dirty="0">
              <a:solidFill>
                <a:schemeClr val="dk1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5300" y="2507791"/>
            <a:ext cx="2700329" cy="269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38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1524000" y="1422026"/>
            <a:ext cx="9144000" cy="644899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Виды проявлений стигмы</a:t>
            </a:r>
            <a:endParaRPr lang="en-US" sz="3600" dirty="0">
              <a:latin typeface="Exo 2 Semi Bold" panose="00000700000000000000" pitchFamily="2" charset="-52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6947906" y="2994988"/>
            <a:ext cx="2948569" cy="17675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Культурная </a:t>
            </a:r>
          </a:p>
          <a:p>
            <a:pPr lvl="0" algn="l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Институциональная</a:t>
            </a:r>
          </a:p>
          <a:p>
            <a:pPr lvl="0" algn="l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Личная</a:t>
            </a:r>
            <a:endParaRPr lang="ru-RU" sz="18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  <a:p>
            <a:pPr lvl="0" algn="l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Межличностная</a:t>
            </a:r>
            <a:endParaRPr lang="ru-RU" sz="18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1300" y="3187091"/>
            <a:ext cx="178594" cy="1712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1300" y="3602302"/>
            <a:ext cx="178594" cy="17120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1300" y="3997081"/>
            <a:ext cx="178594" cy="1712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5481" y="4421432"/>
            <a:ext cx="178594" cy="1712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7049" y="2993651"/>
            <a:ext cx="2797476" cy="176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13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1671844" y="1507013"/>
            <a:ext cx="9144000" cy="1110413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ru-RU" sz="3600" b="1" dirty="0">
                <a:latin typeface="Exo 2 Semi Bold" panose="00000700000000000000" pitchFamily="2" charset="-52"/>
              </a:rPr>
              <a:t>Какие у вас а</a:t>
            </a:r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</a:rPr>
              <a:t>ссоциации</a:t>
            </a:r>
            <a:r>
              <a:rPr lang="ru-RU" sz="3600" b="1" dirty="0">
                <a:latin typeface="Exo 2 Semi Bold" panose="00000700000000000000" pitchFamily="2" charset="-52"/>
              </a:rPr>
              <a:t> </a:t>
            </a:r>
            <a:r>
              <a:rPr lang="ru-RU" sz="3600" b="1" dirty="0" smtClean="0">
                <a:latin typeface="Exo 2 Semi Bold" panose="00000700000000000000" pitchFamily="2" charset="-52"/>
              </a:rPr>
              <a:t>со</a:t>
            </a:r>
            <a:r>
              <a:rPr lang="ru-RU" sz="3600" b="1" dirty="0" smtClean="0">
                <a:solidFill>
                  <a:schemeClr val="dk1"/>
                </a:solidFill>
                <a:latin typeface="Exo 2 Semi Bold" panose="00000700000000000000" pitchFamily="2" charset="-52"/>
              </a:rPr>
              <a:t> </a:t>
            </a:r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</a:rPr>
              <a:t>словом</a:t>
            </a:r>
            <a:b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</a:rPr>
            </a:br>
            <a:r>
              <a:rPr lang="ru-RU" sz="3600" b="1" dirty="0" smtClean="0">
                <a:solidFill>
                  <a:srgbClr val="E40521"/>
                </a:solidFill>
                <a:latin typeface="Exo 2 Semi Bold" panose="00000700000000000000" pitchFamily="2" charset="-52"/>
              </a:rPr>
              <a:t>ДИСКРИМИНАЦИЯ</a:t>
            </a:r>
            <a:r>
              <a:rPr lang="ru-RU" sz="3600" b="1" dirty="0" smtClean="0">
                <a:latin typeface="Exo 2 Semi Bold" panose="00000700000000000000" pitchFamily="2" charset="-52"/>
              </a:rPr>
              <a:t>?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2462" y="2843931"/>
            <a:ext cx="2582764" cy="257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5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543050" y="1598417"/>
            <a:ext cx="9144000" cy="644899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</a:rPr>
              <a:t>Дискриминация</a:t>
            </a:r>
            <a:endParaRPr lang="en-US" sz="3600" dirty="0">
              <a:latin typeface="Exo 2 Semi Bold" panose="00000700000000000000" pitchFamily="2" charset="-52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60961">
            <a:off x="8050972" y="2512950"/>
            <a:ext cx="2244014" cy="2240742"/>
          </a:xfrm>
          <a:prstGeom prst="rect">
            <a:avLst/>
          </a:prstGeom>
        </p:spPr>
      </p:pic>
      <p:sp>
        <p:nvSpPr>
          <p:cNvPr id="10" name="Подзаголовок 2"/>
          <p:cNvSpPr txBox="1">
            <a:spLocks/>
          </p:cNvSpPr>
          <p:nvPr/>
        </p:nvSpPr>
        <p:spPr>
          <a:xfrm>
            <a:off x="1671844" y="2971753"/>
            <a:ext cx="5393014" cy="17227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ru-RU" sz="16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Действие </a:t>
            </a:r>
            <a:r>
              <a:rPr lang="ru-RU" sz="16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или бездеятельность, направленные на ограничение прав и свобод человека или социальной группы на основании какого-либо защищенного законом признака (биологического, физического или социального), который присущ этому человеку или группе.</a:t>
            </a:r>
            <a:endParaRPr lang="ru-RU" sz="1600" dirty="0">
              <a:solidFill>
                <a:schemeClr val="dk1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3709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543050" y="1598417"/>
            <a:ext cx="9144000" cy="644899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Exo 2 Semi Bold" panose="00000700000000000000" pitchFamily="2" charset="-52"/>
              </a:rPr>
              <a:t>Защищенные законом</a:t>
            </a:r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</a:rPr>
              <a:t> признаки</a:t>
            </a:r>
            <a:endParaRPr lang="en-US" sz="3600" dirty="0">
              <a:latin typeface="Exo 2 Semi Bold" panose="00000700000000000000" pitchFamily="2" charset="-52"/>
            </a:endParaRPr>
          </a:p>
        </p:txBody>
      </p:sp>
      <p:pic>
        <p:nvPicPr>
          <p:cNvPr id="11" name="Shape 233"/>
          <p:cNvPicPr preferRelativeResize="0"/>
          <p:nvPr/>
        </p:nvPicPr>
        <p:blipFill rotWithShape="1">
          <a:blip r:embed="rId6">
            <a:alphaModFix/>
          </a:blip>
          <a:srcRect b="17129"/>
          <a:stretch/>
        </p:blipFill>
        <p:spPr>
          <a:xfrm>
            <a:off x="0" y="2888048"/>
            <a:ext cx="12194270" cy="21221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3305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543050" y="1598417"/>
            <a:ext cx="9144000" cy="644899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</a:rPr>
              <a:t>Формы дискриминации</a:t>
            </a:r>
            <a:endParaRPr lang="en-US" sz="3600" dirty="0">
              <a:latin typeface="Exo 2 Semi Bold" panose="00000700000000000000" pitchFamily="2" charset="-52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2604506" y="2823537"/>
            <a:ext cx="5091694" cy="23294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Прямая дискриминация</a:t>
            </a:r>
            <a:endParaRPr lang="ru-RU" sz="1800" dirty="0">
              <a:latin typeface="Exo 2" panose="00000500000000000000" pitchFamily="2" charset="-52"/>
            </a:endParaRPr>
          </a:p>
          <a:p>
            <a:pPr lvl="0" algn="l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Косвенная дискриминация</a:t>
            </a:r>
            <a:endParaRPr lang="ru-RU" sz="1800" dirty="0">
              <a:latin typeface="Exo 2" panose="00000500000000000000" pitchFamily="2" charset="-52"/>
            </a:endParaRPr>
          </a:p>
          <a:p>
            <a:pPr lvl="0" algn="l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Ущемление/притеснение/домогательства </a:t>
            </a:r>
            <a:endParaRPr lang="ru-RU" sz="1800" dirty="0">
              <a:latin typeface="Exo 2" panose="00000500000000000000" pitchFamily="2" charset="-52"/>
            </a:endParaRPr>
          </a:p>
          <a:p>
            <a:pPr lvl="0" algn="l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Отказ в разумном приспособление</a:t>
            </a:r>
            <a:endParaRPr lang="ru-RU" sz="1800" dirty="0">
              <a:latin typeface="Exo 2" panose="00000500000000000000" pitchFamily="2" charset="-52"/>
            </a:endParaRPr>
          </a:p>
          <a:p>
            <a:pPr lvl="0" algn="l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Положительная дискриминация</a:t>
            </a:r>
            <a:endParaRPr lang="ru-RU" sz="18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7900" y="3015641"/>
            <a:ext cx="178594" cy="1712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7900" y="3430852"/>
            <a:ext cx="178594" cy="1712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7900" y="3825631"/>
            <a:ext cx="178594" cy="1712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2081" y="4249982"/>
            <a:ext cx="178594" cy="1712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7609" y="4658516"/>
            <a:ext cx="178594" cy="1712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6819" y="2838472"/>
            <a:ext cx="2050985" cy="2145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42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543050" y="1598417"/>
            <a:ext cx="9144000" cy="644899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Прямая дискриминация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2217254" y="3395037"/>
            <a:ext cx="4659796" cy="10150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Э</a:t>
            </a:r>
            <a:r>
              <a:rPr lang="ru-RU" sz="1800" dirty="0" smtClean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то </a:t>
            </a:r>
            <a:r>
              <a:rPr lang="ru-RU" sz="1800" dirty="0"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ситуация, когда с человеком обращаются хуже, чем с другим лицом, из-за наличия определенного признака.</a:t>
            </a:r>
            <a:endParaRPr lang="ru-RU" sz="18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35335" y="2707044"/>
            <a:ext cx="2394516" cy="239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53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543050" y="1598417"/>
            <a:ext cx="9144000" cy="644899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Косвенная дискриминация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2217254" y="3280016"/>
            <a:ext cx="4650271" cy="1577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en-US" sz="1800" dirty="0" smtClean="0">
                <a:latin typeface="Times New Roman"/>
                <a:ea typeface="Times New Roman"/>
                <a:cs typeface="Times New Roman"/>
                <a:sym typeface="Times New Roman"/>
              </a:rPr>
              <a:t>C</a:t>
            </a:r>
            <a:r>
              <a:rPr lang="ru-RU" sz="18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итуация</a:t>
            </a:r>
            <a:r>
              <a:rPr lang="ru-RU" sz="1800" dirty="0">
                <a:latin typeface="Times New Roman"/>
                <a:ea typeface="Times New Roman"/>
                <a:cs typeface="Times New Roman"/>
                <a:sym typeface="Times New Roman"/>
              </a:rPr>
              <a:t>, когда практика, правило или критерий, которые применяются одинаково ко всем, влияют на определенных людей хуже, чем на других, из-за наличия у них защищенного признака.</a:t>
            </a:r>
            <a:endParaRPr lang="ru-RU" sz="18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3735" y="2712542"/>
            <a:ext cx="2597953" cy="224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42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543050" y="1598417"/>
            <a:ext cx="9144000" cy="644899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3600" b="1" dirty="0">
                <a:solidFill>
                  <a:schemeClr val="dk1"/>
                </a:solidFill>
                <a:latin typeface="Exo 2" panose="00000500000000000000" pitchFamily="2" charset="-52"/>
                <a:ea typeface="Calibri"/>
                <a:cs typeface="Calibri"/>
                <a:sym typeface="Calibri"/>
              </a:rPr>
              <a:t>Ущемление/притеснение/домогательство</a:t>
            </a:r>
            <a:endParaRPr lang="ru-RU" sz="3600" dirty="0">
              <a:latin typeface="Exo 2" panose="000005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2274404" y="3158916"/>
            <a:ext cx="4650271" cy="13484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 smtClean="0">
                <a:latin typeface="Times New Roman"/>
                <a:ea typeface="Times New Roman"/>
                <a:cs typeface="Times New Roman"/>
                <a:sym typeface="Times New Roman"/>
              </a:rPr>
              <a:t>Это </a:t>
            </a:r>
            <a:r>
              <a:rPr lang="ru-RU" sz="1800" dirty="0">
                <a:latin typeface="Times New Roman"/>
                <a:ea typeface="Times New Roman"/>
                <a:cs typeface="Times New Roman"/>
                <a:sym typeface="Times New Roman"/>
              </a:rPr>
              <a:t>нежелательное для лица поведение, когда кто-то по отношению к нему/ней ведет себя пренебрежительно, оскорбительно или заставляет чувствовать его/ее униженным/ой.</a:t>
            </a:r>
            <a:endParaRPr lang="ru-RU" sz="18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82511" y="2867587"/>
            <a:ext cx="1933892" cy="193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86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543050" y="1598417"/>
            <a:ext cx="9144000" cy="644899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Разумное приспособление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1671844" y="2816504"/>
            <a:ext cx="5440846" cy="20332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Меры, направленные на устранение </a:t>
            </a:r>
            <a:r>
              <a:rPr lang="en-US" sz="18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«</a:t>
            </a:r>
            <a:r>
              <a:rPr lang="ru-RU" sz="18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барьеров</a:t>
            </a:r>
            <a:r>
              <a:rPr lang="en-US" sz="18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»</a:t>
            </a:r>
            <a:r>
              <a:rPr lang="ru-RU" sz="18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во всех общественных местах (рестораны, магазины, больницы, аптеки, государственные и неправительственные организации, и тому подобное), а также политики относительно религиозных обрядов, национальной</a:t>
            </a:r>
            <a:r>
              <a:rPr lang="ru-RU" sz="1800" dirty="0">
                <a:latin typeface="Exo 2" panose="00000500000000000000" pitchFamily="2" charset="-52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одежды, политик  материнства/отцовства и </a:t>
            </a:r>
            <a:r>
              <a:rPr lang="ru-RU" sz="1800" dirty="0" err="1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т.д</a:t>
            </a:r>
            <a:r>
              <a:rPr lang="en-US" sz="1800" dirty="0" smtClean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.</a:t>
            </a:r>
            <a:endParaRPr lang="ru-RU" sz="1800" dirty="0">
              <a:solidFill>
                <a:schemeClr val="dk1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4707" y="2674923"/>
            <a:ext cx="2641222" cy="244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0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543050" y="1598417"/>
            <a:ext cx="9144000" cy="644899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</a:rPr>
              <a:t>Положительная дискриминация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1671844" y="2816504"/>
            <a:ext cx="5757656" cy="23756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</a:pPr>
            <a:r>
              <a:rPr lang="ru-RU" sz="1800" dirty="0">
                <a:solidFill>
                  <a:srgbClr val="000000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Политика или принцип, означающий предоставление преимуществ при трудоустройстве, продвижении по службе, получении образования, а также при выдвижении в выборные органы власти представителям групп, традиционно дискриминируемым по признаку пола, национальности, религии, сексуальной ориентации и т.д.</a:t>
            </a:r>
            <a:endParaRPr lang="ru-RU" sz="1800" dirty="0">
              <a:latin typeface="Exo 2" panose="00000500000000000000" pitchFamily="2" charset="-5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6897" y="2816504"/>
            <a:ext cx="2238822" cy="2235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68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543050" y="1598417"/>
            <a:ext cx="9144000" cy="644899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3600" b="1" dirty="0">
                <a:latin typeface="Exo 2 Semi Bold" panose="00000700000000000000" pitchFamily="2" charset="-52"/>
              </a:rPr>
              <a:t>Множественная</a:t>
            </a:r>
            <a:r>
              <a:rPr lang="ru-RU" sz="3600" b="1" dirty="0">
                <a:solidFill>
                  <a:schemeClr val="dk1"/>
                </a:solidFill>
                <a:latin typeface="Exo 2 Semi Bold" panose="00000700000000000000" pitchFamily="2" charset="-52"/>
              </a:rPr>
              <a:t> дискриминация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2493686" y="3535323"/>
            <a:ext cx="4243181" cy="8125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ru-RU" sz="18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Э</a:t>
            </a:r>
            <a:r>
              <a:rPr lang="ru-RU" sz="1800" dirty="0" smtClean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то </a:t>
            </a:r>
            <a:r>
              <a:rPr lang="ru-RU" sz="1800" dirty="0">
                <a:solidFill>
                  <a:schemeClr val="dk1"/>
                </a:solidFill>
                <a:latin typeface="Exo 2" panose="00000500000000000000" pitchFamily="2" charset="-52"/>
                <a:ea typeface="Times New Roman"/>
                <a:cs typeface="Times New Roman"/>
                <a:sym typeface="Times New Roman"/>
              </a:rPr>
              <a:t>дискриминация одного человека сразу по нескольким признакам.</a:t>
            </a:r>
            <a:endParaRPr lang="ru-RU" sz="18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2975" y="2674923"/>
            <a:ext cx="2270625" cy="2267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30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524000" y="2740465"/>
            <a:ext cx="9144000" cy="644899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latin typeface="Exo 2 Semi Bold" panose="00000700000000000000" pitchFamily="2" charset="-52"/>
              </a:rPr>
              <a:t>Спасибо за внимание!</a:t>
            </a:r>
            <a:endParaRPr lang="en-US" sz="4400" b="1" dirty="0">
              <a:latin typeface="Exo 2 Semi Bold" panose="00000700000000000000" pitchFamily="2" charset="-52"/>
            </a:endParaRPr>
          </a:p>
        </p:txBody>
      </p:sp>
      <p:sp>
        <p:nvSpPr>
          <p:cNvPr id="1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57592" y="3461195"/>
            <a:ext cx="7567433" cy="61107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dirty="0">
                <a:latin typeface="Exo 2 Semi Bold" panose="00000700000000000000" pitchFamily="2" charset="-52"/>
              </a:rPr>
              <a:t>Имя тренера/</a:t>
            </a:r>
            <a:r>
              <a:rPr lang="ru-RU" dirty="0" err="1">
                <a:latin typeface="Exo 2 Semi Bold" panose="00000700000000000000" pitchFamily="2" charset="-52"/>
              </a:rPr>
              <a:t>тренерки</a:t>
            </a:r>
            <a:endParaRPr lang="ru-RU" dirty="0">
              <a:latin typeface="Exo 2 Semi Bold" panose="000007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2176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2314</TotalTime>
  <Words>413</Words>
  <Application>Microsoft Office PowerPoint</Application>
  <PresentationFormat>Широкоэкранный</PresentationFormat>
  <Paragraphs>54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Exo 2</vt:lpstr>
      <vt:lpstr>Exo 2 Semi Bold</vt:lpstr>
      <vt:lpstr>Times New Roman</vt:lpstr>
      <vt:lpstr>Тема Office</vt:lpstr>
      <vt:lpstr>Обучение государственных служащих</vt:lpstr>
      <vt:lpstr>Блок 1</vt:lpstr>
      <vt:lpstr>Стереотип</vt:lpstr>
      <vt:lpstr>Стереотипы бывают</vt:lpstr>
      <vt:lpstr>Негативный стереотип</vt:lpstr>
      <vt:lpstr>Что такое предубеждения?</vt:lpstr>
      <vt:lpstr>Презентация PowerPoint</vt:lpstr>
      <vt:lpstr>Пирамида ненависти</vt:lpstr>
      <vt:lpstr>Презентация PowerPoint</vt:lpstr>
      <vt:lpstr>Виды проявлений стигмы</vt:lpstr>
      <vt:lpstr>Какие у вас ассоциации со словом ДИСКРИМИНАЦИЯ?</vt:lpstr>
      <vt:lpstr>Дискриминация</vt:lpstr>
      <vt:lpstr>Защищенные законом признаки</vt:lpstr>
      <vt:lpstr>Формы дискриминации</vt:lpstr>
      <vt:lpstr>Прямая дискриминация</vt:lpstr>
      <vt:lpstr>Косвенная дискриминация</vt:lpstr>
      <vt:lpstr>Ущемление/притеснение/домогательство</vt:lpstr>
      <vt:lpstr>Разумное приспособление</vt:lpstr>
      <vt:lpstr>Положительная дискриминация</vt:lpstr>
      <vt:lpstr>Множественная дискриминация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Lu Za</dc:creator>
  <cp:lastModifiedBy>Lu Za</cp:lastModifiedBy>
  <cp:revision>63</cp:revision>
  <dcterms:created xsi:type="dcterms:W3CDTF">2018-07-02T11:01:39Z</dcterms:created>
  <dcterms:modified xsi:type="dcterms:W3CDTF">2018-08-17T06:54:11Z</dcterms:modified>
</cp:coreProperties>
</file>