
<file path=[Content_Types].xml><?xml version="1.0" encoding="utf-8"?>
<Types xmlns="http://schemas.openxmlformats.org/package/2006/content-types">
  <Default Extension="png" ContentType="image/png"/>
  <Default Extension="emf" ContentType="image/x-emf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7" r:id="rId2"/>
    <p:sldId id="269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E40521"/>
    <a:srgbClr val="0084C8"/>
    <a:srgbClr val="971B81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987" autoAdjust="0"/>
    <p:restoredTop sz="94660"/>
  </p:normalViewPr>
  <p:slideViewPr>
    <p:cSldViewPr snapToGrid="0">
      <p:cViewPr varScale="1">
        <p:scale>
          <a:sx n="56" d="100"/>
          <a:sy n="56" d="100"/>
        </p:scale>
        <p:origin x="138" y="151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presProps" Target="pres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 smtClean="0"/>
              <a:t>Образец подзаголовка</a:t>
            </a:r>
            <a:endParaRPr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4AA8E08-523D-43C2-98FB-E6DD4A053B8C}" type="datetimeFigureOut">
              <a:rPr lang="en-US" smtClean="0"/>
              <a:t>8/21/2018</a:t>
            </a:fld>
            <a:endParaRPr lang="en-US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FCE791F-14D6-4902-BD9D-4F9CE6CD3BD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8791669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4AA8E08-523D-43C2-98FB-E6DD4A053B8C}" type="datetimeFigureOut">
              <a:rPr lang="en-US" smtClean="0"/>
              <a:t>8/21/2018</a:t>
            </a:fld>
            <a:endParaRPr lang="en-US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FCE791F-14D6-4902-BD9D-4F9CE6CD3BD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8324912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4AA8E08-523D-43C2-98FB-E6DD4A053B8C}" type="datetimeFigureOut">
              <a:rPr lang="en-US" smtClean="0"/>
              <a:t>8/21/2018</a:t>
            </a:fld>
            <a:endParaRPr lang="en-US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FCE791F-14D6-4902-BD9D-4F9CE6CD3BD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2268169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4AA8E08-523D-43C2-98FB-E6DD4A053B8C}" type="datetimeFigureOut">
              <a:rPr lang="en-US" smtClean="0"/>
              <a:t>8/21/2018</a:t>
            </a:fld>
            <a:endParaRPr lang="en-US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FCE791F-14D6-4902-BD9D-4F9CE6CD3BD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584110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4AA8E08-523D-43C2-98FB-E6DD4A053B8C}" type="datetimeFigureOut">
              <a:rPr lang="en-US" smtClean="0"/>
              <a:t>8/21/2018</a:t>
            </a:fld>
            <a:endParaRPr lang="en-US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FCE791F-14D6-4902-BD9D-4F9CE6CD3BD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6533771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4AA8E08-523D-43C2-98FB-E6DD4A053B8C}" type="datetimeFigureOut">
              <a:rPr lang="en-US" smtClean="0"/>
              <a:t>8/21/2018</a:t>
            </a:fld>
            <a:endParaRPr lang="en-US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FCE791F-14D6-4902-BD9D-4F9CE6CD3BD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1479724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4AA8E08-523D-43C2-98FB-E6DD4A053B8C}" type="datetimeFigureOut">
              <a:rPr lang="en-US" smtClean="0"/>
              <a:t>8/21/2018</a:t>
            </a:fld>
            <a:endParaRPr lang="en-US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FCE791F-14D6-4902-BD9D-4F9CE6CD3BD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6329586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4AA8E08-523D-43C2-98FB-E6DD4A053B8C}" type="datetimeFigureOut">
              <a:rPr lang="en-US" smtClean="0"/>
              <a:t>8/21/2018</a:t>
            </a:fld>
            <a:endParaRPr lang="en-US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FCE791F-14D6-4902-BD9D-4F9CE6CD3BD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7756603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4AA8E08-523D-43C2-98FB-E6DD4A053B8C}" type="datetimeFigureOut">
              <a:rPr lang="en-US" smtClean="0"/>
              <a:t>8/21/2018</a:t>
            </a:fld>
            <a:endParaRPr lang="en-US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FCE791F-14D6-4902-BD9D-4F9CE6CD3BD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6372919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4AA8E08-523D-43C2-98FB-E6DD4A053B8C}" type="datetimeFigureOut">
              <a:rPr lang="en-US" smtClean="0"/>
              <a:t>8/21/2018</a:t>
            </a:fld>
            <a:endParaRPr lang="en-US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FCE791F-14D6-4902-BD9D-4F9CE6CD3BD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4285665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4AA8E08-523D-43C2-98FB-E6DD4A053B8C}" type="datetimeFigureOut">
              <a:rPr lang="en-US" smtClean="0"/>
              <a:t>8/21/2018</a:t>
            </a:fld>
            <a:endParaRPr lang="en-US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FCE791F-14D6-4902-BD9D-4F9CE6CD3BD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3457424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4AA8E08-523D-43C2-98FB-E6DD4A053B8C}" type="datetimeFigureOut">
              <a:rPr lang="en-US" smtClean="0"/>
              <a:t>8/21/2018</a:t>
            </a:fld>
            <a:endParaRPr lang="en-US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FCE791F-14D6-4902-BD9D-4F9CE6CD3BD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2583692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emf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3.emf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5.emf"/><Relationship Id="rId4" Type="http://schemas.openxmlformats.org/officeDocument/2006/relationships/image" Target="../media/image4.emf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3.emf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6.jpeg"/><Relationship Id="rId5" Type="http://schemas.openxmlformats.org/officeDocument/2006/relationships/image" Target="../media/image5.emf"/><Relationship Id="rId4" Type="http://schemas.openxmlformats.org/officeDocument/2006/relationships/image" Target="../media/image4.emf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3.emf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7.emf"/><Relationship Id="rId5" Type="http://schemas.openxmlformats.org/officeDocument/2006/relationships/image" Target="../media/image5.emf"/><Relationship Id="rId4" Type="http://schemas.openxmlformats.org/officeDocument/2006/relationships/image" Target="../media/image4.emf"/></Relationships>
</file>

<file path=ppt/slides/_rels/slide5.xml.rels><?xml version="1.0" encoding="UTF-8" standalone="yes"?>
<Relationships xmlns="http://schemas.openxmlformats.org/package/2006/relationships"><Relationship Id="rId8" Type="http://schemas.openxmlformats.org/officeDocument/2006/relationships/image" Target="../media/image10.emf"/><Relationship Id="rId3" Type="http://schemas.openxmlformats.org/officeDocument/2006/relationships/image" Target="../media/image1.png"/><Relationship Id="rId7" Type="http://schemas.openxmlformats.org/officeDocument/2006/relationships/image" Target="../media/image9.emf"/><Relationship Id="rId2" Type="http://schemas.openxmlformats.org/officeDocument/2006/relationships/image" Target="../media/image3.emf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8.emf"/><Relationship Id="rId5" Type="http://schemas.openxmlformats.org/officeDocument/2006/relationships/image" Target="../media/image5.emf"/><Relationship Id="rId4" Type="http://schemas.openxmlformats.org/officeDocument/2006/relationships/image" Target="../media/image4.emf"/><Relationship Id="rId9" Type="http://schemas.openxmlformats.org/officeDocument/2006/relationships/image" Target="../media/image11.emf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7" Type="http://schemas.openxmlformats.org/officeDocument/2006/relationships/image" Target="../media/image13.emf"/><Relationship Id="rId2" Type="http://schemas.openxmlformats.org/officeDocument/2006/relationships/image" Target="../media/image3.emf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2.emf"/><Relationship Id="rId5" Type="http://schemas.openxmlformats.org/officeDocument/2006/relationships/image" Target="../media/image5.emf"/><Relationship Id="rId4" Type="http://schemas.openxmlformats.org/officeDocument/2006/relationships/image" Target="../media/image4.emf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3.emf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4.emf"/><Relationship Id="rId5" Type="http://schemas.openxmlformats.org/officeDocument/2006/relationships/image" Target="../media/image5.emf"/><Relationship Id="rId4" Type="http://schemas.openxmlformats.org/officeDocument/2006/relationships/image" Target="../media/image4.emf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7" Type="http://schemas.openxmlformats.org/officeDocument/2006/relationships/image" Target="../media/image12.emf"/><Relationship Id="rId2" Type="http://schemas.openxmlformats.org/officeDocument/2006/relationships/image" Target="../media/image3.emf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5.emf"/><Relationship Id="rId5" Type="http://schemas.openxmlformats.org/officeDocument/2006/relationships/image" Target="../media/image5.emf"/><Relationship Id="rId4" Type="http://schemas.openxmlformats.org/officeDocument/2006/relationships/image" Target="../media/image4.emf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3.emf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6.emf"/><Relationship Id="rId5" Type="http://schemas.openxmlformats.org/officeDocument/2006/relationships/image" Target="../media/image5.emf"/><Relationship Id="rId4" Type="http://schemas.openxmlformats.org/officeDocument/2006/relationships/image" Target="../media/image4.emf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3.emf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7.png"/><Relationship Id="rId5" Type="http://schemas.openxmlformats.org/officeDocument/2006/relationships/image" Target="../media/image5.emf"/><Relationship Id="rId4" Type="http://schemas.openxmlformats.org/officeDocument/2006/relationships/image" Target="../media/image4.emf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3.emf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2.emf"/><Relationship Id="rId5" Type="http://schemas.openxmlformats.org/officeDocument/2006/relationships/image" Target="../media/image5.emf"/><Relationship Id="rId4" Type="http://schemas.openxmlformats.org/officeDocument/2006/relationships/image" Target="../media/image4.emf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3.emf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8.emf"/><Relationship Id="rId5" Type="http://schemas.openxmlformats.org/officeDocument/2006/relationships/image" Target="../media/image5.emf"/><Relationship Id="rId4" Type="http://schemas.openxmlformats.org/officeDocument/2006/relationships/image" Target="../media/image4.emf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3.emf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5.emf"/><Relationship Id="rId4" Type="http://schemas.openxmlformats.org/officeDocument/2006/relationships/image" Target="../media/image4.emf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Рисунок 4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522183" y="-3460083"/>
            <a:ext cx="13714183" cy="10800000"/>
          </a:xfrm>
          <a:prstGeom prst="rect">
            <a:avLst/>
          </a:prstGeom>
        </p:spPr>
      </p:pic>
      <p:sp>
        <p:nvSpPr>
          <p:cNvPr id="11" name="Заголовок 1"/>
          <p:cNvSpPr>
            <a:spLocks noGrp="1"/>
          </p:cNvSpPr>
          <p:nvPr>
            <p:ph type="ctrTitle"/>
          </p:nvPr>
        </p:nvSpPr>
        <p:spPr>
          <a:xfrm>
            <a:off x="1524000" y="2042192"/>
            <a:ext cx="9144000" cy="1640812"/>
          </a:xfrm>
        </p:spPr>
        <p:txBody>
          <a:bodyPr>
            <a:normAutofit/>
          </a:bodyPr>
          <a:lstStyle/>
          <a:p>
            <a:r>
              <a:rPr lang="ru-RU" sz="4400" dirty="0" smtClean="0">
                <a:solidFill>
                  <a:srgbClr val="E40521"/>
                </a:solidFill>
                <a:latin typeface="Exo 2 Semi Bold" panose="00000700000000000000" pitchFamily="2" charset="-52"/>
              </a:rPr>
              <a:t>Обучение государственных</a:t>
            </a:r>
            <a:br>
              <a:rPr lang="ru-RU" sz="4400" dirty="0" smtClean="0">
                <a:solidFill>
                  <a:srgbClr val="E40521"/>
                </a:solidFill>
                <a:latin typeface="Exo 2 Semi Bold" panose="00000700000000000000" pitchFamily="2" charset="-52"/>
              </a:rPr>
            </a:br>
            <a:r>
              <a:rPr lang="ru-RU" sz="4400" dirty="0" smtClean="0">
                <a:solidFill>
                  <a:srgbClr val="E40521"/>
                </a:solidFill>
                <a:latin typeface="Exo 2 Semi Bold" panose="00000700000000000000" pitchFamily="2" charset="-52"/>
              </a:rPr>
              <a:t>служащих</a:t>
            </a:r>
            <a:endParaRPr lang="en-US" sz="4400" dirty="0">
              <a:solidFill>
                <a:srgbClr val="E40521"/>
              </a:solidFill>
              <a:latin typeface="Exo 2 Semi Bold" panose="00000700000000000000" pitchFamily="2" charset="-52"/>
            </a:endParaRPr>
          </a:p>
        </p:txBody>
      </p:sp>
      <p:sp>
        <p:nvSpPr>
          <p:cNvPr id="1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524000" y="4155490"/>
            <a:ext cx="9144000" cy="1367004"/>
          </a:xfrm>
        </p:spPr>
        <p:txBody>
          <a:bodyPr>
            <a:normAutofit/>
          </a:bodyPr>
          <a:lstStyle/>
          <a:p>
            <a:pPr>
              <a:lnSpc>
                <a:spcPct val="100000"/>
              </a:lnSpc>
            </a:pPr>
            <a:r>
              <a:rPr lang="ru-RU" dirty="0" smtClean="0">
                <a:latin typeface="Exo 2 Semi Bold" panose="00000700000000000000" pitchFamily="2" charset="-52"/>
              </a:rPr>
              <a:t>по вопросам соблюдения  прав человека и противодействию стигматизации и дискриминации по отношению к </a:t>
            </a:r>
            <a:r>
              <a:rPr lang="ru-RU" dirty="0" err="1" smtClean="0">
                <a:latin typeface="Exo 2 Semi Bold" panose="00000700000000000000" pitchFamily="2" charset="-52"/>
              </a:rPr>
              <a:t>геям</a:t>
            </a:r>
            <a:r>
              <a:rPr lang="ru-RU" dirty="0" smtClean="0">
                <a:latin typeface="Exo 2 Semi Bold" panose="00000700000000000000" pitchFamily="2" charset="-52"/>
              </a:rPr>
              <a:t>, другим МСМ и транс* людям</a:t>
            </a:r>
            <a:endParaRPr lang="en-US" dirty="0">
              <a:latin typeface="Exo 2 Semi Bold" panose="00000700000000000000" pitchFamily="2" charset="-52"/>
            </a:endParaRPr>
          </a:p>
        </p:txBody>
      </p:sp>
      <p:pic>
        <p:nvPicPr>
          <p:cNvPr id="14" name="Рисунок 13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39105" y="546180"/>
            <a:ext cx="2700338" cy="91306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917642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Рисунок 7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055329" y="5893729"/>
            <a:ext cx="1635919" cy="378067"/>
          </a:xfrm>
          <a:prstGeom prst="rect">
            <a:avLst/>
          </a:prstGeom>
        </p:spPr>
      </p:pic>
      <p:pic>
        <p:nvPicPr>
          <p:cNvPr id="5" name="Рисунок 4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522183" y="-3460083"/>
            <a:ext cx="13714183" cy="10800000"/>
          </a:xfrm>
          <a:prstGeom prst="rect">
            <a:avLst/>
          </a:prstGeom>
        </p:spPr>
      </p:pic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1524000" y="1538045"/>
            <a:ext cx="9144000" cy="678998"/>
          </a:xfrm>
        </p:spPr>
        <p:txBody>
          <a:bodyPr>
            <a:normAutofit/>
          </a:bodyPr>
          <a:lstStyle/>
          <a:p>
            <a:r>
              <a:rPr lang="ru-RU" sz="3600" b="1" dirty="0" smtClean="0">
                <a:latin typeface="Exo 2 Semi Bold" panose="00000700000000000000" pitchFamily="2" charset="-52"/>
              </a:rPr>
              <a:t>Блок 2</a:t>
            </a:r>
            <a:endParaRPr lang="en-US" sz="3600" b="1" dirty="0">
              <a:latin typeface="Exo 2 Semi Bold" panose="00000700000000000000" pitchFamily="2" charset="-52"/>
            </a:endParaRPr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948042" y="2476792"/>
            <a:ext cx="8251705" cy="885534"/>
          </a:xfrm>
        </p:spPr>
        <p:txBody>
          <a:bodyPr>
            <a:noAutofit/>
          </a:bodyPr>
          <a:lstStyle/>
          <a:p>
            <a:pPr>
              <a:lnSpc>
                <a:spcPct val="100000"/>
              </a:lnSpc>
            </a:pPr>
            <a:r>
              <a:rPr lang="ru-RU" dirty="0" smtClean="0">
                <a:latin typeface="Exo 2 Semi Bold" panose="00000700000000000000" pitchFamily="2" charset="-52"/>
              </a:rPr>
              <a:t>Полномочия органов государственной власти в сфере противодействия дискриминации</a:t>
            </a:r>
            <a:endParaRPr lang="en-US" dirty="0">
              <a:latin typeface="Exo 2 Semi Bold" panose="00000700000000000000" pitchFamily="2" charset="-52"/>
            </a:endParaRPr>
          </a:p>
        </p:txBody>
      </p:sp>
      <p:pic>
        <p:nvPicPr>
          <p:cNvPr id="6" name="Рисунок 5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57444" y="546210"/>
            <a:ext cx="1828800" cy="620600"/>
          </a:xfrm>
          <a:prstGeom prst="rect">
            <a:avLst/>
          </a:prstGeom>
        </p:spPr>
      </p:pic>
      <p:pic>
        <p:nvPicPr>
          <p:cNvPr id="7" name="Рисунок 6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33905" y="5422930"/>
            <a:ext cx="1478756" cy="1319667"/>
          </a:xfrm>
          <a:prstGeom prst="rect">
            <a:avLst/>
          </a:prstGeom>
        </p:spPr>
      </p:pic>
      <p:sp>
        <p:nvSpPr>
          <p:cNvPr id="12" name="Подзаголовок 2"/>
          <p:cNvSpPr txBox="1">
            <a:spLocks/>
          </p:cNvSpPr>
          <p:nvPr/>
        </p:nvSpPr>
        <p:spPr>
          <a:xfrm>
            <a:off x="1173283" y="3816779"/>
            <a:ext cx="9801225" cy="1111835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ru-RU" sz="1800" dirty="0" smtClean="0">
                <a:latin typeface="Exo 2" panose="00000500000000000000" pitchFamily="2" charset="-52"/>
              </a:rPr>
              <a:t>Цель: проанализировать полномочия органов государственной власти и местного самоуправления, а также рассмотреть лучшие мировые практики в сфере предотвращения и противодействия дискриминации со стороны должностных лиц.</a:t>
            </a:r>
            <a:endParaRPr lang="en-US" sz="1800" dirty="0">
              <a:latin typeface="Exo 2" panose="00000500000000000000" pitchFamily="2" charset="-52"/>
            </a:endParaRPr>
          </a:p>
        </p:txBody>
      </p:sp>
    </p:spTree>
    <p:extLst>
      <p:ext uri="{BB962C8B-B14F-4D97-AF65-F5344CB8AC3E}">
        <p14:creationId xmlns:p14="http://schemas.microsoft.com/office/powerpoint/2010/main" val="393760977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Рисунок 7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055329" y="5893729"/>
            <a:ext cx="1635919" cy="378067"/>
          </a:xfrm>
          <a:prstGeom prst="rect">
            <a:avLst/>
          </a:prstGeom>
        </p:spPr>
      </p:pic>
      <p:pic>
        <p:nvPicPr>
          <p:cNvPr id="5" name="Рисунок 4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522183" y="-3460083"/>
            <a:ext cx="13714183" cy="10800000"/>
          </a:xfrm>
          <a:prstGeom prst="rect">
            <a:avLst/>
          </a:prstGeom>
        </p:spPr>
      </p:pic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1504950" y="1416165"/>
            <a:ext cx="9144000" cy="1475171"/>
          </a:xfrm>
        </p:spPr>
        <p:txBody>
          <a:bodyPr>
            <a:normAutofit/>
          </a:bodyPr>
          <a:lstStyle/>
          <a:p>
            <a:r>
              <a:rPr lang="ru-RU" sz="3600" b="1" dirty="0" smtClean="0">
                <a:latin typeface="Exo 2 Semi Bold" panose="00000700000000000000" pitchFamily="2" charset="-52"/>
              </a:rPr>
              <a:t>Статья 1 всеобщей декларации</a:t>
            </a:r>
            <a:r>
              <a:rPr lang="en-US" sz="3600" b="1" dirty="0" smtClean="0">
                <a:latin typeface="Exo 2 Semi Bold" panose="00000700000000000000" pitchFamily="2" charset="-52"/>
              </a:rPr>
              <a:t/>
            </a:r>
            <a:br>
              <a:rPr lang="en-US" sz="3600" b="1" dirty="0" smtClean="0">
                <a:latin typeface="Exo 2 Semi Bold" panose="00000700000000000000" pitchFamily="2" charset="-52"/>
              </a:rPr>
            </a:br>
            <a:r>
              <a:rPr lang="ru-RU" sz="3600" b="1" dirty="0" smtClean="0">
                <a:latin typeface="Exo 2 Semi Bold" panose="00000700000000000000" pitchFamily="2" charset="-52"/>
              </a:rPr>
              <a:t>прав человека</a:t>
            </a:r>
            <a:endParaRPr lang="en-US" sz="3600" b="1" dirty="0">
              <a:latin typeface="Exo 2 Semi Bold" panose="00000700000000000000" pitchFamily="2" charset="-52"/>
            </a:endParaRPr>
          </a:p>
        </p:txBody>
      </p:sp>
      <p:pic>
        <p:nvPicPr>
          <p:cNvPr id="6" name="Рисунок 5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57444" y="546210"/>
            <a:ext cx="1828800" cy="620600"/>
          </a:xfrm>
          <a:prstGeom prst="rect">
            <a:avLst/>
          </a:prstGeom>
        </p:spPr>
      </p:pic>
      <p:pic>
        <p:nvPicPr>
          <p:cNvPr id="7" name="Рисунок 6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33905" y="5422930"/>
            <a:ext cx="1478756" cy="1319667"/>
          </a:xfrm>
          <a:prstGeom prst="rect">
            <a:avLst/>
          </a:prstGeom>
        </p:spPr>
      </p:pic>
      <p:sp>
        <p:nvSpPr>
          <p:cNvPr id="12" name="Подзаголовок 2"/>
          <p:cNvSpPr txBox="1">
            <a:spLocks/>
          </p:cNvSpPr>
          <p:nvPr/>
        </p:nvSpPr>
        <p:spPr>
          <a:xfrm>
            <a:off x="3398355" y="3749907"/>
            <a:ext cx="2830995" cy="1463473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ru-RU" sz="1800" i="1" dirty="0" smtClean="0">
                <a:latin typeface="Exo 2 Medium" panose="00000600000000000000" pitchFamily="2" charset="-52"/>
              </a:rPr>
              <a:t>«Все люди рождаются свободными и равными</a:t>
            </a:r>
            <a:r>
              <a:rPr lang="en-US" sz="1800" i="1" dirty="0" smtClean="0">
                <a:latin typeface="Exo 2 Medium" panose="00000600000000000000" pitchFamily="2" charset="-52"/>
              </a:rPr>
              <a:t> </a:t>
            </a:r>
            <a:r>
              <a:rPr lang="ru-RU" sz="1800" i="1" dirty="0" smtClean="0">
                <a:latin typeface="Exo 2 Medium" panose="00000600000000000000" pitchFamily="2" charset="-52"/>
              </a:rPr>
              <a:t>в своем достоинстве</a:t>
            </a:r>
            <a:r>
              <a:rPr lang="en-US" sz="1800" i="1" dirty="0" smtClean="0">
                <a:latin typeface="Exo 2 Medium" panose="00000600000000000000" pitchFamily="2" charset="-52"/>
              </a:rPr>
              <a:t> </a:t>
            </a:r>
            <a:r>
              <a:rPr lang="ru-RU" sz="1800" i="1" dirty="0" smtClean="0">
                <a:latin typeface="Exo 2 Medium" panose="00000600000000000000" pitchFamily="2" charset="-52"/>
              </a:rPr>
              <a:t>и правах»</a:t>
            </a:r>
            <a:endParaRPr lang="en-US" sz="1800" i="1" dirty="0">
              <a:latin typeface="Exo 2 Medium" panose="00000600000000000000" pitchFamily="2" charset="-52"/>
            </a:endParaRPr>
          </a:p>
        </p:txBody>
      </p:sp>
      <p:pic>
        <p:nvPicPr>
          <p:cNvPr id="10" name="Рисунок 2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01533" y="3466286"/>
            <a:ext cx="1509141" cy="203071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9939901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Рисунок 7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055329" y="5893729"/>
            <a:ext cx="1635919" cy="378067"/>
          </a:xfrm>
          <a:prstGeom prst="rect">
            <a:avLst/>
          </a:prstGeom>
        </p:spPr>
      </p:pic>
      <p:pic>
        <p:nvPicPr>
          <p:cNvPr id="5" name="Рисунок 4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522183" y="-3460083"/>
            <a:ext cx="13714183" cy="10800000"/>
          </a:xfrm>
          <a:prstGeom prst="rect">
            <a:avLst/>
          </a:prstGeom>
        </p:spPr>
      </p:pic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1524000" y="1422026"/>
            <a:ext cx="9144000" cy="1643305"/>
          </a:xfrm>
        </p:spPr>
        <p:txBody>
          <a:bodyPr>
            <a:normAutofit/>
          </a:bodyPr>
          <a:lstStyle/>
          <a:p>
            <a:r>
              <a:rPr lang="ru-RU" sz="3600" b="1" dirty="0" smtClean="0">
                <a:latin typeface="Exo 2 Semi Bold" panose="00000700000000000000" pitchFamily="2" charset="-52"/>
              </a:rPr>
              <a:t>Протокол 12 </a:t>
            </a:r>
            <a:br>
              <a:rPr lang="ru-RU" sz="3600" b="1" dirty="0" smtClean="0">
                <a:latin typeface="Exo 2 Semi Bold" panose="00000700000000000000" pitchFamily="2" charset="-52"/>
              </a:rPr>
            </a:br>
            <a:r>
              <a:rPr lang="ru-RU" sz="3600" b="1" dirty="0" smtClean="0">
                <a:latin typeface="Exo 2 Semi Bold" panose="00000700000000000000" pitchFamily="2" charset="-52"/>
              </a:rPr>
              <a:t>Конвенция о защите прав человека</a:t>
            </a:r>
            <a:br>
              <a:rPr lang="ru-RU" sz="3600" b="1" dirty="0" smtClean="0">
                <a:latin typeface="Exo 2 Semi Bold" panose="00000700000000000000" pitchFamily="2" charset="-52"/>
              </a:rPr>
            </a:br>
            <a:r>
              <a:rPr lang="ru-RU" sz="3600" b="1" dirty="0" smtClean="0">
                <a:latin typeface="Exo 2 Semi Bold" panose="00000700000000000000" pitchFamily="2" charset="-52"/>
              </a:rPr>
              <a:t>и основных свобод</a:t>
            </a:r>
            <a:endParaRPr lang="en-US" sz="3600" b="1" dirty="0">
              <a:latin typeface="Exo 2 Semi Bold" panose="00000700000000000000" pitchFamily="2" charset="-52"/>
            </a:endParaRPr>
          </a:p>
        </p:txBody>
      </p:sp>
      <p:pic>
        <p:nvPicPr>
          <p:cNvPr id="6" name="Рисунок 5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57444" y="546210"/>
            <a:ext cx="1828800" cy="620600"/>
          </a:xfrm>
          <a:prstGeom prst="rect">
            <a:avLst/>
          </a:prstGeom>
        </p:spPr>
      </p:pic>
      <p:pic>
        <p:nvPicPr>
          <p:cNvPr id="7" name="Рисунок 6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33905" y="5422930"/>
            <a:ext cx="1478756" cy="1319667"/>
          </a:xfrm>
          <a:prstGeom prst="rect">
            <a:avLst/>
          </a:prstGeom>
        </p:spPr>
      </p:pic>
      <p:sp>
        <p:nvSpPr>
          <p:cNvPr id="12" name="Подзаголовок 2"/>
          <p:cNvSpPr txBox="1">
            <a:spLocks/>
          </p:cNvSpPr>
          <p:nvPr/>
        </p:nvSpPr>
        <p:spPr>
          <a:xfrm>
            <a:off x="2718996" y="3586728"/>
            <a:ext cx="3783495" cy="1463473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ru-RU" sz="1800" i="1" dirty="0" smtClean="0">
                <a:latin typeface="Exo 2 Medium" panose="00000600000000000000" pitchFamily="2" charset="-52"/>
              </a:rPr>
              <a:t>«Пользование любым правом, признанным законом, должно быть обеспечено без какой бы то ни было дискриминации…»</a:t>
            </a:r>
            <a:endParaRPr lang="en-US" sz="1800" i="1" dirty="0">
              <a:latin typeface="Exo 2 Medium" panose="00000600000000000000" pitchFamily="2" charset="-52"/>
            </a:endParaRPr>
          </a:p>
        </p:txBody>
      </p:sp>
      <p:pic>
        <p:nvPicPr>
          <p:cNvPr id="9" name="Рисунок 8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7216545" y="3419474"/>
            <a:ext cx="1806713" cy="182542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3136355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Рисунок 7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055329" y="5893729"/>
            <a:ext cx="1635919" cy="378067"/>
          </a:xfrm>
          <a:prstGeom prst="rect">
            <a:avLst/>
          </a:prstGeom>
        </p:spPr>
      </p:pic>
      <p:pic>
        <p:nvPicPr>
          <p:cNvPr id="5" name="Рисунок 4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522183" y="-3460083"/>
            <a:ext cx="13714183" cy="10800000"/>
          </a:xfrm>
          <a:prstGeom prst="rect">
            <a:avLst/>
          </a:prstGeom>
        </p:spPr>
      </p:pic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1524000" y="1422027"/>
            <a:ext cx="9144000" cy="635374"/>
          </a:xfrm>
        </p:spPr>
        <p:txBody>
          <a:bodyPr>
            <a:normAutofit/>
          </a:bodyPr>
          <a:lstStyle/>
          <a:p>
            <a:r>
              <a:rPr lang="ru-RU" sz="3600" b="1" dirty="0" smtClean="0">
                <a:latin typeface="Exo 2 Semi Bold" panose="00000700000000000000" pitchFamily="2" charset="-52"/>
              </a:rPr>
              <a:t>Вопросы для обсуждения</a:t>
            </a:r>
            <a:endParaRPr lang="en-US" sz="3600" b="1" dirty="0">
              <a:latin typeface="Exo 2 Semi Bold" panose="00000700000000000000" pitchFamily="2" charset="-52"/>
            </a:endParaRPr>
          </a:p>
        </p:txBody>
      </p:sp>
      <p:pic>
        <p:nvPicPr>
          <p:cNvPr id="6" name="Рисунок 5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57444" y="546210"/>
            <a:ext cx="1828800" cy="620600"/>
          </a:xfrm>
          <a:prstGeom prst="rect">
            <a:avLst/>
          </a:prstGeom>
        </p:spPr>
      </p:pic>
      <p:pic>
        <p:nvPicPr>
          <p:cNvPr id="7" name="Рисунок 6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33905" y="5422930"/>
            <a:ext cx="1478756" cy="1319667"/>
          </a:xfrm>
          <a:prstGeom prst="rect">
            <a:avLst/>
          </a:prstGeom>
        </p:spPr>
      </p:pic>
      <p:sp>
        <p:nvSpPr>
          <p:cNvPr id="12" name="Подзаголовок 2"/>
          <p:cNvSpPr txBox="1">
            <a:spLocks/>
          </p:cNvSpPr>
          <p:nvPr/>
        </p:nvSpPr>
        <p:spPr>
          <a:xfrm>
            <a:off x="3691248" y="2587076"/>
            <a:ext cx="5586102" cy="374934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00000"/>
              </a:lnSpc>
            </a:pPr>
            <a:r>
              <a:rPr lang="ru-RU" sz="1600" dirty="0" smtClean="0">
                <a:latin typeface="Exo 2" panose="00000500000000000000" pitchFamily="2" charset="-52"/>
              </a:rPr>
              <a:t>Ратифицировала ли ваша страна Протокол 12 к ЕКПЧ?</a:t>
            </a:r>
            <a:endParaRPr lang="en-US" sz="1600" dirty="0">
              <a:latin typeface="Exo 2" panose="00000500000000000000" pitchFamily="2" charset="-52"/>
            </a:endParaRPr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2926193" y="2507043"/>
            <a:ext cx="535781" cy="535000"/>
          </a:xfrm>
          <a:prstGeom prst="rect">
            <a:avLst/>
          </a:prstGeom>
        </p:spPr>
      </p:pic>
      <p:pic>
        <p:nvPicPr>
          <p:cNvPr id="9" name="Рисунок 8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2954767" y="3241008"/>
            <a:ext cx="478631" cy="527867"/>
          </a:xfrm>
          <a:prstGeom prst="rect">
            <a:avLst/>
          </a:prstGeom>
        </p:spPr>
      </p:pic>
      <p:pic>
        <p:nvPicPr>
          <p:cNvPr id="10" name="Рисунок 9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2915937" y="3967840"/>
            <a:ext cx="557213" cy="492200"/>
          </a:xfrm>
          <a:prstGeom prst="rect">
            <a:avLst/>
          </a:prstGeom>
        </p:spPr>
      </p:pic>
      <p:pic>
        <p:nvPicPr>
          <p:cNvPr id="11" name="Рисунок 10"/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2894044" y="4659005"/>
            <a:ext cx="600075" cy="570667"/>
          </a:xfrm>
          <a:prstGeom prst="rect">
            <a:avLst/>
          </a:prstGeom>
        </p:spPr>
      </p:pic>
      <p:sp>
        <p:nvSpPr>
          <p:cNvPr id="13" name="Подзаголовок 2"/>
          <p:cNvSpPr txBox="1">
            <a:spLocks/>
          </p:cNvSpPr>
          <p:nvPr/>
        </p:nvSpPr>
        <p:spPr>
          <a:xfrm>
            <a:off x="3691248" y="3215881"/>
            <a:ext cx="5586102" cy="578119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00000"/>
              </a:lnSpc>
            </a:pPr>
            <a:r>
              <a:rPr lang="ru-RU" sz="1600" dirty="0" smtClean="0">
                <a:latin typeface="Exo 2" panose="00000500000000000000" pitchFamily="2" charset="-52"/>
              </a:rPr>
              <a:t>Что такое </a:t>
            </a:r>
            <a:r>
              <a:rPr lang="en-US" sz="1600" dirty="0" smtClean="0">
                <a:latin typeface="Exo 2" panose="00000500000000000000" pitchFamily="2" charset="-52"/>
              </a:rPr>
              <a:t>«</a:t>
            </a:r>
            <a:r>
              <a:rPr lang="ru-RU" sz="1600" dirty="0" smtClean="0">
                <a:latin typeface="Exo 2" panose="00000500000000000000" pitchFamily="2" charset="-52"/>
              </a:rPr>
              <a:t>ксенофобия</a:t>
            </a:r>
            <a:r>
              <a:rPr lang="en-US" sz="1600" dirty="0">
                <a:latin typeface="Exo 2" panose="00000500000000000000" pitchFamily="2" charset="-52"/>
              </a:rPr>
              <a:t>»</a:t>
            </a:r>
            <a:r>
              <a:rPr lang="ru-RU" sz="1600" dirty="0" smtClean="0">
                <a:latin typeface="Exo 2" panose="00000500000000000000" pitchFamily="2" charset="-52"/>
              </a:rPr>
              <a:t> и как она может быть связана с нарушениями прав человека?</a:t>
            </a:r>
            <a:endParaRPr lang="en-US" sz="1600" dirty="0">
              <a:latin typeface="Exo 2" panose="00000500000000000000" pitchFamily="2" charset="-52"/>
            </a:endParaRPr>
          </a:p>
        </p:txBody>
      </p:sp>
      <p:sp>
        <p:nvSpPr>
          <p:cNvPr id="14" name="Подзаголовок 2"/>
          <p:cNvSpPr txBox="1">
            <a:spLocks/>
          </p:cNvSpPr>
          <p:nvPr/>
        </p:nvSpPr>
        <p:spPr>
          <a:xfrm>
            <a:off x="3691248" y="3924880"/>
            <a:ext cx="5586102" cy="578119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00000"/>
              </a:lnSpc>
            </a:pPr>
            <a:r>
              <a:rPr lang="ru-RU" sz="1600" dirty="0" smtClean="0">
                <a:latin typeface="Exo 2" panose="00000500000000000000" pitchFamily="2" charset="-52"/>
              </a:rPr>
              <a:t>Против кого направлена ксенофобия в вашем обществе?</a:t>
            </a:r>
            <a:endParaRPr lang="en-US" sz="1600" dirty="0">
              <a:latin typeface="Exo 2" panose="00000500000000000000" pitchFamily="2" charset="-52"/>
            </a:endParaRPr>
          </a:p>
        </p:txBody>
      </p:sp>
      <p:sp>
        <p:nvSpPr>
          <p:cNvPr id="15" name="Подзаголовок 2"/>
          <p:cNvSpPr txBox="1">
            <a:spLocks/>
          </p:cNvSpPr>
          <p:nvPr/>
        </p:nvSpPr>
        <p:spPr>
          <a:xfrm>
            <a:off x="3691248" y="4651553"/>
            <a:ext cx="5586102" cy="578119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00000"/>
              </a:lnSpc>
            </a:pPr>
            <a:r>
              <a:rPr lang="ru-RU" sz="1600" dirty="0" smtClean="0">
                <a:latin typeface="Exo 2" panose="00000500000000000000" pitchFamily="2" charset="-52"/>
              </a:rPr>
              <a:t>В каких сферах жизни </a:t>
            </a:r>
            <a:r>
              <a:rPr lang="ru-RU" sz="1600" dirty="0" err="1" smtClean="0">
                <a:latin typeface="Exo 2" panose="00000500000000000000" pitchFamily="2" charset="-52"/>
              </a:rPr>
              <a:t>геи</a:t>
            </a:r>
            <a:r>
              <a:rPr lang="ru-RU" sz="1600" dirty="0" smtClean="0">
                <a:latin typeface="Exo 2" panose="00000500000000000000" pitchFamily="2" charset="-52"/>
              </a:rPr>
              <a:t>, другие МСМ и транс*люди подвергаются дискриминации в вашей стране?</a:t>
            </a:r>
            <a:endParaRPr lang="en-US" sz="1600" dirty="0">
              <a:latin typeface="Exo 2" panose="00000500000000000000" pitchFamily="2" charset="-52"/>
            </a:endParaRPr>
          </a:p>
        </p:txBody>
      </p:sp>
    </p:spTree>
    <p:extLst>
      <p:ext uri="{BB962C8B-B14F-4D97-AF65-F5344CB8AC3E}">
        <p14:creationId xmlns:p14="http://schemas.microsoft.com/office/powerpoint/2010/main" val="10074948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Рисунок 7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055329" y="5893729"/>
            <a:ext cx="1635919" cy="378067"/>
          </a:xfrm>
          <a:prstGeom prst="rect">
            <a:avLst/>
          </a:prstGeom>
        </p:spPr>
      </p:pic>
      <p:pic>
        <p:nvPicPr>
          <p:cNvPr id="5" name="Рисунок 4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522183" y="-3469608"/>
            <a:ext cx="13714183" cy="10800000"/>
          </a:xfrm>
          <a:prstGeom prst="rect">
            <a:avLst/>
          </a:prstGeom>
        </p:spPr>
      </p:pic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1524000" y="1422027"/>
            <a:ext cx="9144000" cy="1349748"/>
          </a:xfrm>
        </p:spPr>
        <p:txBody>
          <a:bodyPr>
            <a:noAutofit/>
          </a:bodyPr>
          <a:lstStyle/>
          <a:p>
            <a:r>
              <a:rPr lang="ru-RU" sz="3600" b="1" dirty="0" smtClean="0">
                <a:latin typeface="Exo 2 Semi Bold" panose="00000700000000000000" pitchFamily="2" charset="-52"/>
              </a:rPr>
              <a:t>Международные организации</a:t>
            </a:r>
            <a:br>
              <a:rPr lang="ru-RU" sz="3600" b="1" dirty="0" smtClean="0">
                <a:latin typeface="Exo 2 Semi Bold" panose="00000700000000000000" pitchFamily="2" charset="-52"/>
              </a:rPr>
            </a:br>
            <a:r>
              <a:rPr lang="ru-RU" sz="3600" b="1" dirty="0" smtClean="0">
                <a:latin typeface="Exo 2 Semi Bold" panose="00000700000000000000" pitchFamily="2" charset="-52"/>
              </a:rPr>
              <a:t>и антидискриминационная</a:t>
            </a:r>
            <a:br>
              <a:rPr lang="ru-RU" sz="3600" b="1" dirty="0" smtClean="0">
                <a:latin typeface="Exo 2 Semi Bold" panose="00000700000000000000" pitchFamily="2" charset="-52"/>
              </a:rPr>
            </a:br>
            <a:r>
              <a:rPr lang="ru-RU" sz="3600" b="1" dirty="0" smtClean="0">
                <a:latin typeface="Exo 2 Semi Bold" panose="00000700000000000000" pitchFamily="2" charset="-52"/>
              </a:rPr>
              <a:t>деятельность</a:t>
            </a:r>
            <a:endParaRPr lang="en-US" sz="3600" b="1" dirty="0">
              <a:latin typeface="Exo 2 Semi Bold" panose="00000700000000000000" pitchFamily="2" charset="-52"/>
            </a:endParaRPr>
          </a:p>
        </p:txBody>
      </p:sp>
      <p:pic>
        <p:nvPicPr>
          <p:cNvPr id="6" name="Рисунок 5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57444" y="546210"/>
            <a:ext cx="1828800" cy="620600"/>
          </a:xfrm>
          <a:prstGeom prst="rect">
            <a:avLst/>
          </a:prstGeom>
        </p:spPr>
      </p:pic>
      <p:pic>
        <p:nvPicPr>
          <p:cNvPr id="7" name="Рисунок 6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33905" y="5422930"/>
            <a:ext cx="1478756" cy="1319667"/>
          </a:xfrm>
          <a:prstGeom prst="rect">
            <a:avLst/>
          </a:prstGeom>
        </p:spPr>
      </p:pic>
      <p:sp>
        <p:nvSpPr>
          <p:cNvPr id="15" name="Подзаголовок 2"/>
          <p:cNvSpPr txBox="1">
            <a:spLocks/>
          </p:cNvSpPr>
          <p:nvPr/>
        </p:nvSpPr>
        <p:spPr>
          <a:xfrm>
            <a:off x="2262498" y="2899018"/>
            <a:ext cx="5586102" cy="392323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00000"/>
              </a:lnSpc>
            </a:pPr>
            <a:r>
              <a:rPr lang="ru-RU" sz="1600" dirty="0" smtClean="0">
                <a:latin typeface="Exo 2" panose="00000500000000000000" pitchFamily="2" charset="-52"/>
              </a:rPr>
              <a:t>Совет Европы</a:t>
            </a:r>
            <a:endParaRPr lang="en-US" sz="1600" dirty="0">
              <a:latin typeface="Exo 2" panose="00000500000000000000" pitchFamily="2" charset="-52"/>
            </a:endParaRPr>
          </a:p>
        </p:txBody>
      </p:sp>
      <p:pic>
        <p:nvPicPr>
          <p:cNvPr id="3" name="Рисунок 2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1871869" y="3006014"/>
            <a:ext cx="171450" cy="178333"/>
          </a:xfrm>
          <a:prstGeom prst="rect">
            <a:avLst/>
          </a:prstGeom>
        </p:spPr>
      </p:pic>
      <p:sp>
        <p:nvSpPr>
          <p:cNvPr id="16" name="Подзаголовок 2"/>
          <p:cNvSpPr txBox="1">
            <a:spLocks/>
          </p:cNvSpPr>
          <p:nvPr/>
        </p:nvSpPr>
        <p:spPr>
          <a:xfrm>
            <a:off x="2262498" y="3433078"/>
            <a:ext cx="5586102" cy="392323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00000"/>
              </a:lnSpc>
            </a:pPr>
            <a:r>
              <a:rPr lang="ru-RU" sz="1600" dirty="0" smtClean="0">
                <a:latin typeface="Exo 2" panose="00000500000000000000" pitchFamily="2" charset="-52"/>
              </a:rPr>
              <a:t>Организация Объединенных Наций</a:t>
            </a:r>
            <a:endParaRPr lang="en-US" sz="1600" dirty="0">
              <a:latin typeface="Exo 2" panose="00000500000000000000" pitchFamily="2" charset="-52"/>
            </a:endParaRPr>
          </a:p>
        </p:txBody>
      </p:sp>
      <p:sp>
        <p:nvSpPr>
          <p:cNvPr id="17" name="Подзаголовок 2"/>
          <p:cNvSpPr txBox="1">
            <a:spLocks/>
          </p:cNvSpPr>
          <p:nvPr/>
        </p:nvSpPr>
        <p:spPr>
          <a:xfrm>
            <a:off x="2262498" y="3963803"/>
            <a:ext cx="4862202" cy="641054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00000"/>
              </a:lnSpc>
            </a:pPr>
            <a:r>
              <a:rPr lang="ru-RU" sz="1600" dirty="0" smtClean="0">
                <a:latin typeface="Exo 2" panose="00000500000000000000" pitchFamily="2" charset="-52"/>
              </a:rPr>
              <a:t>Организация по безопасности и сотрудничеству в Европе (ОБСЕ)</a:t>
            </a:r>
            <a:endParaRPr lang="en-US" sz="1600" dirty="0">
              <a:latin typeface="Exo 2" panose="00000500000000000000" pitchFamily="2" charset="-52"/>
            </a:endParaRPr>
          </a:p>
        </p:txBody>
      </p:sp>
      <p:sp>
        <p:nvSpPr>
          <p:cNvPr id="18" name="Подзаголовок 2"/>
          <p:cNvSpPr txBox="1">
            <a:spLocks/>
          </p:cNvSpPr>
          <p:nvPr/>
        </p:nvSpPr>
        <p:spPr>
          <a:xfrm>
            <a:off x="2262498" y="4743259"/>
            <a:ext cx="4862202" cy="641054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00000"/>
              </a:lnSpc>
            </a:pPr>
            <a:r>
              <a:rPr lang="ru-RU" sz="1600" dirty="0" smtClean="0">
                <a:latin typeface="Exo 2" panose="00000500000000000000" pitchFamily="2" charset="-52"/>
              </a:rPr>
              <a:t>Европейский Союз и политика, направленная против дискриминации</a:t>
            </a:r>
            <a:endParaRPr lang="en-US" sz="1600" dirty="0">
              <a:latin typeface="Exo 2" panose="00000500000000000000" pitchFamily="2" charset="-52"/>
            </a:endParaRPr>
          </a:p>
        </p:txBody>
      </p:sp>
      <p:pic>
        <p:nvPicPr>
          <p:cNvPr id="19" name="Рисунок 18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1871869" y="3540072"/>
            <a:ext cx="171450" cy="178333"/>
          </a:xfrm>
          <a:prstGeom prst="rect">
            <a:avLst/>
          </a:prstGeom>
        </p:spPr>
      </p:pic>
      <p:pic>
        <p:nvPicPr>
          <p:cNvPr id="20" name="Рисунок 19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1871869" y="4195163"/>
            <a:ext cx="171450" cy="178333"/>
          </a:xfrm>
          <a:prstGeom prst="rect">
            <a:avLst/>
          </a:prstGeom>
        </p:spPr>
      </p:pic>
      <p:pic>
        <p:nvPicPr>
          <p:cNvPr id="21" name="Рисунок 20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1871869" y="4974619"/>
            <a:ext cx="171450" cy="178333"/>
          </a:xfrm>
          <a:prstGeom prst="rect">
            <a:avLst/>
          </a:prstGeom>
        </p:spPr>
      </p:pic>
      <p:pic>
        <p:nvPicPr>
          <p:cNvPr id="4" name="Рисунок 3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7848600" y="3095179"/>
            <a:ext cx="2313026" cy="230965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1650547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Рисунок 7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055329" y="5893729"/>
            <a:ext cx="1635919" cy="378067"/>
          </a:xfrm>
          <a:prstGeom prst="rect">
            <a:avLst/>
          </a:prstGeom>
        </p:spPr>
      </p:pic>
      <p:pic>
        <p:nvPicPr>
          <p:cNvPr id="5" name="Рисунок 4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522183" y="-3469608"/>
            <a:ext cx="13714183" cy="10800000"/>
          </a:xfrm>
          <a:prstGeom prst="rect">
            <a:avLst/>
          </a:prstGeom>
        </p:spPr>
      </p:pic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1524000" y="1422027"/>
            <a:ext cx="9144000" cy="646116"/>
          </a:xfrm>
        </p:spPr>
        <p:txBody>
          <a:bodyPr>
            <a:normAutofit/>
          </a:bodyPr>
          <a:lstStyle/>
          <a:p>
            <a:r>
              <a:rPr lang="ru-RU" sz="3600" b="1" dirty="0" smtClean="0">
                <a:latin typeface="Exo 2 Semi Bold" panose="00000700000000000000" pitchFamily="2" charset="-52"/>
              </a:rPr>
              <a:t>Обсуждение</a:t>
            </a:r>
            <a:endParaRPr lang="en-US" sz="3600" b="1" dirty="0">
              <a:latin typeface="Exo 2 Semi Bold" panose="00000700000000000000" pitchFamily="2" charset="-52"/>
            </a:endParaRPr>
          </a:p>
        </p:txBody>
      </p:sp>
      <p:pic>
        <p:nvPicPr>
          <p:cNvPr id="6" name="Рисунок 5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57444" y="546210"/>
            <a:ext cx="1828800" cy="620600"/>
          </a:xfrm>
          <a:prstGeom prst="rect">
            <a:avLst/>
          </a:prstGeom>
        </p:spPr>
      </p:pic>
      <p:pic>
        <p:nvPicPr>
          <p:cNvPr id="7" name="Рисунок 6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33905" y="5422930"/>
            <a:ext cx="1478756" cy="1319667"/>
          </a:xfrm>
          <a:prstGeom prst="rect">
            <a:avLst/>
          </a:prstGeom>
        </p:spPr>
      </p:pic>
      <p:sp>
        <p:nvSpPr>
          <p:cNvPr id="2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948042" y="2381541"/>
            <a:ext cx="8251705" cy="1428459"/>
          </a:xfrm>
        </p:spPr>
        <p:txBody>
          <a:bodyPr>
            <a:noAutofit/>
          </a:bodyPr>
          <a:lstStyle/>
          <a:p>
            <a:pPr>
              <a:lnSpc>
                <a:spcPct val="100000"/>
              </a:lnSpc>
            </a:pPr>
            <a:r>
              <a:rPr lang="ru-RU" dirty="0" smtClean="0">
                <a:latin typeface="Exo 2 Semi Bold" panose="00000700000000000000" pitchFamily="2" charset="-52"/>
              </a:rPr>
              <a:t>На что должна быть направлена</a:t>
            </a:r>
            <a:r>
              <a:rPr lang="en-US" dirty="0">
                <a:latin typeface="Exo 2 Semi Bold" panose="00000700000000000000" pitchFamily="2" charset="-52"/>
              </a:rPr>
              <a:t> </a:t>
            </a:r>
            <a:r>
              <a:rPr lang="ru-RU" dirty="0" smtClean="0">
                <a:latin typeface="Exo 2 Semi Bold" panose="00000700000000000000" pitchFamily="2" charset="-52"/>
              </a:rPr>
              <a:t>Государственная политика относительно</a:t>
            </a:r>
            <a:r>
              <a:rPr lang="en-US" dirty="0" smtClean="0">
                <a:latin typeface="Exo 2 Semi Bold" panose="00000700000000000000" pitchFamily="2" charset="-52"/>
              </a:rPr>
              <a:t> </a:t>
            </a:r>
            <a:r>
              <a:rPr lang="ru-RU" dirty="0" smtClean="0">
                <a:latin typeface="Exo 2 Semi Bold" panose="00000700000000000000" pitchFamily="2" charset="-52"/>
              </a:rPr>
              <a:t>противодействия дискриминации?</a:t>
            </a:r>
            <a:endParaRPr lang="en-US" dirty="0">
              <a:latin typeface="Exo 2 Semi Bold" panose="00000700000000000000" pitchFamily="2" charset="-52"/>
            </a:endParaRPr>
          </a:p>
        </p:txBody>
      </p:sp>
      <p:pic>
        <p:nvPicPr>
          <p:cNvPr id="9" name="Рисунок 8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4113382" y="4217760"/>
            <a:ext cx="3973343" cy="274201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5329009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Рисунок 7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055329" y="5893729"/>
            <a:ext cx="1635919" cy="378067"/>
          </a:xfrm>
          <a:prstGeom prst="rect">
            <a:avLst/>
          </a:prstGeom>
        </p:spPr>
      </p:pic>
      <p:pic>
        <p:nvPicPr>
          <p:cNvPr id="5" name="Рисунок 4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522183" y="-3479133"/>
            <a:ext cx="13714183" cy="10800000"/>
          </a:xfrm>
          <a:prstGeom prst="rect">
            <a:avLst/>
          </a:prstGeom>
        </p:spPr>
      </p:pic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1524000" y="1422027"/>
            <a:ext cx="9144000" cy="959514"/>
          </a:xfrm>
        </p:spPr>
        <p:txBody>
          <a:bodyPr>
            <a:noAutofit/>
          </a:bodyPr>
          <a:lstStyle/>
          <a:p>
            <a:r>
              <a:rPr lang="ru-RU" sz="3600" b="1" dirty="0" smtClean="0">
                <a:latin typeface="Exo 2 Semi Bold" panose="00000700000000000000" pitchFamily="2" charset="-52"/>
              </a:rPr>
              <a:t>Где возможны ситуации</a:t>
            </a:r>
            <a:br>
              <a:rPr lang="ru-RU" sz="3600" b="1" dirty="0" smtClean="0">
                <a:latin typeface="Exo 2 Semi Bold" panose="00000700000000000000" pitchFamily="2" charset="-52"/>
              </a:rPr>
            </a:br>
            <a:r>
              <a:rPr lang="ru-RU" sz="3600" b="1" dirty="0" smtClean="0">
                <a:latin typeface="Exo 2 Semi Bold" panose="00000700000000000000" pitchFamily="2" charset="-52"/>
              </a:rPr>
              <a:t>дискриминации?</a:t>
            </a:r>
            <a:endParaRPr lang="en-US" sz="3600" b="1" dirty="0">
              <a:latin typeface="Exo 2 Semi Bold" panose="00000700000000000000" pitchFamily="2" charset="-52"/>
            </a:endParaRPr>
          </a:p>
        </p:txBody>
      </p:sp>
      <p:pic>
        <p:nvPicPr>
          <p:cNvPr id="6" name="Рисунок 5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57444" y="546210"/>
            <a:ext cx="1828800" cy="620600"/>
          </a:xfrm>
          <a:prstGeom prst="rect">
            <a:avLst/>
          </a:prstGeom>
        </p:spPr>
      </p:pic>
      <p:pic>
        <p:nvPicPr>
          <p:cNvPr id="7" name="Рисунок 6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33905" y="5422930"/>
            <a:ext cx="1478756" cy="1319667"/>
          </a:xfrm>
          <a:prstGeom prst="rect">
            <a:avLst/>
          </a:prstGeom>
        </p:spPr>
      </p:pic>
      <p:pic>
        <p:nvPicPr>
          <p:cNvPr id="4" name="Рисунок 3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7511616" y="3279120"/>
            <a:ext cx="3943350" cy="2510934"/>
          </a:xfrm>
          <a:prstGeom prst="rect">
            <a:avLst/>
          </a:prstGeom>
        </p:spPr>
      </p:pic>
      <p:sp>
        <p:nvSpPr>
          <p:cNvPr id="11" name="Подзаголовок 2"/>
          <p:cNvSpPr txBox="1">
            <a:spLocks/>
          </p:cNvSpPr>
          <p:nvPr/>
        </p:nvSpPr>
        <p:spPr>
          <a:xfrm>
            <a:off x="2262498" y="2899018"/>
            <a:ext cx="5586102" cy="392323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00000"/>
              </a:lnSpc>
            </a:pPr>
            <a:r>
              <a:rPr lang="ru-RU" sz="1600" dirty="0">
                <a:latin typeface="Exo 2" panose="00000500000000000000" pitchFamily="2" charset="-52"/>
              </a:rPr>
              <a:t>отношения между сотрудниками(</a:t>
            </a:r>
            <a:r>
              <a:rPr lang="ru-RU" sz="1600" dirty="0" err="1">
                <a:latin typeface="Exo 2" panose="00000500000000000000" pitchFamily="2" charset="-52"/>
              </a:rPr>
              <a:t>цами</a:t>
            </a:r>
            <a:r>
              <a:rPr lang="ru-RU" sz="1600" dirty="0">
                <a:latin typeface="Exo 2" panose="00000500000000000000" pitchFamily="2" charset="-52"/>
              </a:rPr>
              <a:t>);</a:t>
            </a:r>
            <a:endParaRPr lang="en-US" sz="1600" dirty="0">
              <a:latin typeface="Exo 2" panose="00000500000000000000" pitchFamily="2" charset="-52"/>
            </a:endParaRPr>
          </a:p>
        </p:txBody>
      </p:sp>
      <p:pic>
        <p:nvPicPr>
          <p:cNvPr id="12" name="Рисунок 11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1871869" y="3006014"/>
            <a:ext cx="171450" cy="178333"/>
          </a:xfrm>
          <a:prstGeom prst="rect">
            <a:avLst/>
          </a:prstGeom>
        </p:spPr>
      </p:pic>
      <p:sp>
        <p:nvSpPr>
          <p:cNvPr id="13" name="Подзаголовок 2"/>
          <p:cNvSpPr txBox="1">
            <a:spLocks/>
          </p:cNvSpPr>
          <p:nvPr/>
        </p:nvSpPr>
        <p:spPr>
          <a:xfrm>
            <a:off x="2262498" y="3433078"/>
            <a:ext cx="5586102" cy="392323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00000"/>
              </a:lnSpc>
            </a:pPr>
            <a:r>
              <a:rPr lang="ru-RU" sz="1600" dirty="0">
                <a:latin typeface="Exo 2" panose="00000500000000000000" pitchFamily="2" charset="-52"/>
              </a:rPr>
              <a:t>предоставление услуг;</a:t>
            </a:r>
            <a:endParaRPr lang="en-US" sz="1600" dirty="0">
              <a:latin typeface="Exo 2" panose="00000500000000000000" pitchFamily="2" charset="-52"/>
            </a:endParaRPr>
          </a:p>
        </p:txBody>
      </p:sp>
      <p:sp>
        <p:nvSpPr>
          <p:cNvPr id="14" name="Подзаголовок 2"/>
          <p:cNvSpPr txBox="1">
            <a:spLocks/>
          </p:cNvSpPr>
          <p:nvPr/>
        </p:nvSpPr>
        <p:spPr>
          <a:xfrm>
            <a:off x="2262498" y="3963803"/>
            <a:ext cx="4862202" cy="641054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00000"/>
              </a:lnSpc>
            </a:pPr>
            <a:r>
              <a:rPr lang="ru-RU" sz="1600" dirty="0">
                <a:latin typeface="Exo 2" panose="00000500000000000000" pitchFamily="2" charset="-52"/>
              </a:rPr>
              <a:t>недоступность услуг для определенных лиц/групп лиц из-за определенных признаков;</a:t>
            </a:r>
            <a:endParaRPr lang="en-US" sz="1600" dirty="0">
              <a:latin typeface="Exo 2" panose="00000500000000000000" pitchFamily="2" charset="-52"/>
            </a:endParaRPr>
          </a:p>
        </p:txBody>
      </p:sp>
      <p:sp>
        <p:nvSpPr>
          <p:cNvPr id="15" name="Подзаголовок 2"/>
          <p:cNvSpPr txBox="1">
            <a:spLocks/>
          </p:cNvSpPr>
          <p:nvPr/>
        </p:nvSpPr>
        <p:spPr>
          <a:xfrm>
            <a:off x="2262498" y="4742565"/>
            <a:ext cx="4862202" cy="371014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00000"/>
              </a:lnSpc>
            </a:pPr>
            <a:r>
              <a:rPr lang="ru-RU" sz="1600" dirty="0">
                <a:latin typeface="Exo 2" panose="00000500000000000000" pitchFamily="2" charset="-52"/>
              </a:rPr>
              <a:t>отказ от разумного приспособления.</a:t>
            </a:r>
            <a:endParaRPr lang="en-US" sz="1600" dirty="0">
              <a:latin typeface="Exo 2" panose="00000500000000000000" pitchFamily="2" charset="-52"/>
            </a:endParaRPr>
          </a:p>
        </p:txBody>
      </p:sp>
      <p:pic>
        <p:nvPicPr>
          <p:cNvPr id="16" name="Рисунок 15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1871869" y="3540072"/>
            <a:ext cx="171450" cy="178333"/>
          </a:xfrm>
          <a:prstGeom prst="rect">
            <a:avLst/>
          </a:prstGeom>
        </p:spPr>
      </p:pic>
      <p:pic>
        <p:nvPicPr>
          <p:cNvPr id="17" name="Рисунок 16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1871869" y="4195163"/>
            <a:ext cx="171450" cy="178333"/>
          </a:xfrm>
          <a:prstGeom prst="rect">
            <a:avLst/>
          </a:prstGeom>
        </p:spPr>
      </p:pic>
      <p:pic>
        <p:nvPicPr>
          <p:cNvPr id="18" name="Рисунок 17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1871869" y="4838906"/>
            <a:ext cx="171450" cy="17833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5144469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Рисунок 7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055329" y="5893729"/>
            <a:ext cx="1635919" cy="378067"/>
          </a:xfrm>
          <a:prstGeom prst="rect">
            <a:avLst/>
          </a:prstGeom>
        </p:spPr>
      </p:pic>
      <p:pic>
        <p:nvPicPr>
          <p:cNvPr id="5" name="Рисунок 4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522183" y="-3479133"/>
            <a:ext cx="13714183" cy="10800000"/>
          </a:xfrm>
          <a:prstGeom prst="rect">
            <a:avLst/>
          </a:prstGeom>
        </p:spPr>
      </p:pic>
      <p:pic>
        <p:nvPicPr>
          <p:cNvPr id="6" name="Рисунок 5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57444" y="546210"/>
            <a:ext cx="1828800" cy="620600"/>
          </a:xfrm>
          <a:prstGeom prst="rect">
            <a:avLst/>
          </a:prstGeom>
        </p:spPr>
      </p:pic>
      <p:pic>
        <p:nvPicPr>
          <p:cNvPr id="7" name="Рисунок 6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33905" y="5422930"/>
            <a:ext cx="1478756" cy="1319667"/>
          </a:xfrm>
          <a:prstGeom prst="rect">
            <a:avLst/>
          </a:prstGeom>
        </p:spPr>
      </p:pic>
      <p:sp>
        <p:nvSpPr>
          <p:cNvPr id="19" name="Подзаголовок 2"/>
          <p:cNvSpPr>
            <a:spLocks noGrp="1"/>
          </p:cNvSpPr>
          <p:nvPr>
            <p:ph type="subTitle" idx="1"/>
          </p:nvPr>
        </p:nvSpPr>
        <p:spPr>
          <a:xfrm>
            <a:off x="2243315" y="1600491"/>
            <a:ext cx="7395983" cy="1428459"/>
          </a:xfrm>
        </p:spPr>
        <p:txBody>
          <a:bodyPr>
            <a:noAutofit/>
          </a:bodyPr>
          <a:lstStyle/>
          <a:p>
            <a:pPr>
              <a:lnSpc>
                <a:spcPct val="100000"/>
              </a:lnSpc>
            </a:pPr>
            <a:r>
              <a:rPr lang="ru-RU" dirty="0">
                <a:latin typeface="Exo 2 Semi Bold" panose="00000700000000000000" pitchFamily="2" charset="-52"/>
              </a:rPr>
              <a:t>Нарушаются ли права </a:t>
            </a:r>
            <a:r>
              <a:rPr lang="ru-RU" dirty="0" err="1">
                <a:latin typeface="Exo 2 Semi Bold" panose="00000700000000000000" pitchFamily="2" charset="-52"/>
              </a:rPr>
              <a:t>геев</a:t>
            </a:r>
            <a:r>
              <a:rPr lang="ru-RU" dirty="0">
                <a:latin typeface="Exo 2 Semi Bold" panose="00000700000000000000" pitchFamily="2" charset="-52"/>
              </a:rPr>
              <a:t>, и других </a:t>
            </a:r>
            <a:r>
              <a:rPr lang="ru-RU" dirty="0" smtClean="0">
                <a:latin typeface="Exo 2 Semi Bold" panose="00000700000000000000" pitchFamily="2" charset="-52"/>
              </a:rPr>
              <a:t>МСМ</a:t>
            </a:r>
            <a:r>
              <a:rPr lang="en-US" dirty="0" smtClean="0">
                <a:latin typeface="Exo 2 Semi Bold" panose="00000700000000000000" pitchFamily="2" charset="-52"/>
              </a:rPr>
              <a:t> </a:t>
            </a:r>
            <a:r>
              <a:rPr lang="ru-RU" dirty="0" smtClean="0">
                <a:latin typeface="Exo 2 Semi Bold" panose="00000700000000000000" pitchFamily="2" charset="-52"/>
              </a:rPr>
              <a:t>и </a:t>
            </a:r>
            <a:r>
              <a:rPr lang="ru-RU" dirty="0">
                <a:latin typeface="Exo 2 Semi Bold" panose="00000700000000000000" pitchFamily="2" charset="-52"/>
              </a:rPr>
              <a:t>транс*людей органами </a:t>
            </a:r>
            <a:r>
              <a:rPr lang="ru-RU" dirty="0" smtClean="0">
                <a:latin typeface="Exo 2 Semi Bold" panose="00000700000000000000" pitchFamily="2" charset="-52"/>
              </a:rPr>
              <a:t>государственной</a:t>
            </a:r>
            <a:r>
              <a:rPr lang="en-US" dirty="0" smtClean="0">
                <a:latin typeface="Exo 2 Semi Bold" panose="00000700000000000000" pitchFamily="2" charset="-52"/>
              </a:rPr>
              <a:t> </a:t>
            </a:r>
            <a:r>
              <a:rPr lang="ru-RU" dirty="0" smtClean="0">
                <a:latin typeface="Exo 2 Semi Bold" panose="00000700000000000000" pitchFamily="2" charset="-52"/>
              </a:rPr>
              <a:t>власти </a:t>
            </a:r>
            <a:r>
              <a:rPr lang="ru-RU" dirty="0">
                <a:latin typeface="Exo 2 Semi Bold" panose="00000700000000000000" pitchFamily="2" charset="-52"/>
              </a:rPr>
              <a:t>и местного </a:t>
            </a:r>
            <a:r>
              <a:rPr lang="ru-RU" dirty="0" smtClean="0">
                <a:latin typeface="Exo 2 Semi Bold" panose="00000700000000000000" pitchFamily="2" charset="-52"/>
              </a:rPr>
              <a:t>самоуправления? </a:t>
            </a:r>
            <a:endParaRPr lang="ru-RU" dirty="0">
              <a:latin typeface="Exo 2 Semi Bold" panose="00000700000000000000" pitchFamily="2" charset="-52"/>
            </a:endParaRPr>
          </a:p>
        </p:txBody>
      </p:sp>
      <p:pic>
        <p:nvPicPr>
          <p:cNvPr id="9" name="Рисунок 8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4869743" y="3290063"/>
            <a:ext cx="2143125" cy="213286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3938964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Рисунок 7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055329" y="5893729"/>
            <a:ext cx="1635919" cy="378067"/>
          </a:xfrm>
          <a:prstGeom prst="rect">
            <a:avLst/>
          </a:prstGeom>
        </p:spPr>
      </p:pic>
      <p:pic>
        <p:nvPicPr>
          <p:cNvPr id="5" name="Рисунок 4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522183" y="-3479133"/>
            <a:ext cx="13714183" cy="10800000"/>
          </a:xfrm>
          <a:prstGeom prst="rect">
            <a:avLst/>
          </a:prstGeom>
        </p:spPr>
      </p:pic>
      <p:pic>
        <p:nvPicPr>
          <p:cNvPr id="6" name="Рисунок 5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57444" y="546210"/>
            <a:ext cx="1828800" cy="620600"/>
          </a:xfrm>
          <a:prstGeom prst="rect">
            <a:avLst/>
          </a:prstGeom>
        </p:spPr>
      </p:pic>
      <p:pic>
        <p:nvPicPr>
          <p:cNvPr id="7" name="Рисунок 6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33905" y="5422930"/>
            <a:ext cx="1478756" cy="1319667"/>
          </a:xfrm>
          <a:prstGeom prst="rect">
            <a:avLst/>
          </a:prstGeom>
        </p:spPr>
      </p:pic>
      <p:sp>
        <p:nvSpPr>
          <p:cNvPr id="10" name="Заголовок 1"/>
          <p:cNvSpPr>
            <a:spLocks noGrp="1"/>
          </p:cNvSpPr>
          <p:nvPr>
            <p:ph type="ctrTitle"/>
          </p:nvPr>
        </p:nvSpPr>
        <p:spPr>
          <a:xfrm>
            <a:off x="1524000" y="1422026"/>
            <a:ext cx="9144000" cy="644899"/>
          </a:xfrm>
        </p:spPr>
        <p:txBody>
          <a:bodyPr>
            <a:normAutofit/>
          </a:bodyPr>
          <a:lstStyle/>
          <a:p>
            <a:r>
              <a:rPr lang="ru-RU" sz="3600" b="1" dirty="0" smtClean="0">
                <a:latin typeface="Exo 2 Semi Bold" panose="00000700000000000000" pitchFamily="2" charset="-52"/>
              </a:rPr>
              <a:t>Толерантность</a:t>
            </a:r>
            <a:endParaRPr lang="en-US" sz="3600" b="1" dirty="0">
              <a:latin typeface="Exo 2 Semi Bold" panose="00000700000000000000" pitchFamily="2" charset="-52"/>
            </a:endParaRPr>
          </a:p>
        </p:txBody>
      </p:sp>
      <p:sp>
        <p:nvSpPr>
          <p:cNvPr id="12" name="Подзаголовок 2"/>
          <p:cNvSpPr txBox="1">
            <a:spLocks/>
          </p:cNvSpPr>
          <p:nvPr/>
        </p:nvSpPr>
        <p:spPr>
          <a:xfrm>
            <a:off x="1414773" y="2718371"/>
            <a:ext cx="5586102" cy="2523912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00000"/>
              </a:lnSpc>
            </a:pPr>
            <a:r>
              <a:rPr lang="ru-RU" sz="1600" dirty="0">
                <a:latin typeface="Exo 2" panose="00000500000000000000" pitchFamily="2" charset="-52"/>
              </a:rPr>
              <a:t>Это ценность и социальная норма гражданского общества, проявляющаяся в праве всех индивидов быть различными, обеспечении устойчивой гармонии между различными конфессиями, политическими, этническими и другими социальными группами, уважении к разнообразию различных мировых культур и народов, готовности к пониманию и сотрудничеству с людьми, различающимися по внешности, языку, убеждениям, обычаям и верованиям</a:t>
            </a:r>
            <a:endParaRPr lang="en-US" sz="1600" dirty="0">
              <a:latin typeface="Exo 2" panose="00000500000000000000" pitchFamily="2" charset="-52"/>
            </a:endParaRPr>
          </a:p>
        </p:txBody>
      </p:sp>
      <p:pic>
        <p:nvPicPr>
          <p:cNvPr id="13" name="Рисунок 12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571664" y="1744475"/>
            <a:ext cx="4765312" cy="4963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5913903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Рисунок 7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055329" y="5893729"/>
            <a:ext cx="1635919" cy="378067"/>
          </a:xfrm>
          <a:prstGeom prst="rect">
            <a:avLst/>
          </a:prstGeom>
        </p:spPr>
      </p:pic>
      <p:pic>
        <p:nvPicPr>
          <p:cNvPr id="5" name="Рисунок 4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522183" y="-3479133"/>
            <a:ext cx="13714183" cy="10800000"/>
          </a:xfrm>
          <a:prstGeom prst="rect">
            <a:avLst/>
          </a:prstGeom>
        </p:spPr>
      </p:pic>
      <p:pic>
        <p:nvPicPr>
          <p:cNvPr id="6" name="Рисунок 5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57444" y="546210"/>
            <a:ext cx="1828800" cy="620600"/>
          </a:xfrm>
          <a:prstGeom prst="rect">
            <a:avLst/>
          </a:prstGeom>
        </p:spPr>
      </p:pic>
      <p:pic>
        <p:nvPicPr>
          <p:cNvPr id="7" name="Рисунок 6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33905" y="5422930"/>
            <a:ext cx="1478756" cy="1319667"/>
          </a:xfrm>
          <a:prstGeom prst="rect">
            <a:avLst/>
          </a:prstGeom>
        </p:spPr>
      </p:pic>
      <p:sp>
        <p:nvSpPr>
          <p:cNvPr id="10" name="Заголовок 1"/>
          <p:cNvSpPr>
            <a:spLocks noGrp="1"/>
          </p:cNvSpPr>
          <p:nvPr>
            <p:ph type="ctrTitle"/>
          </p:nvPr>
        </p:nvSpPr>
        <p:spPr>
          <a:xfrm>
            <a:off x="1676400" y="1422026"/>
            <a:ext cx="9144000" cy="644899"/>
          </a:xfrm>
        </p:spPr>
        <p:txBody>
          <a:bodyPr>
            <a:normAutofit/>
          </a:bodyPr>
          <a:lstStyle/>
          <a:p>
            <a:r>
              <a:rPr lang="ru-RU" sz="3600" b="1" dirty="0" smtClean="0">
                <a:latin typeface="Exo 2 Semi Bold" panose="00000700000000000000" pitchFamily="2" charset="-52"/>
              </a:rPr>
              <a:t>Толерантность в действии — это: </a:t>
            </a:r>
            <a:endParaRPr lang="en-US" sz="3600" b="1" dirty="0">
              <a:latin typeface="Exo 2 Semi Bold" panose="00000700000000000000" pitchFamily="2" charset="-52"/>
            </a:endParaRPr>
          </a:p>
        </p:txBody>
      </p:sp>
      <p:sp>
        <p:nvSpPr>
          <p:cNvPr id="20" name="Подзаголовок 2"/>
          <p:cNvSpPr txBox="1">
            <a:spLocks/>
          </p:cNvSpPr>
          <p:nvPr/>
        </p:nvSpPr>
        <p:spPr>
          <a:xfrm>
            <a:off x="2528305" y="2314224"/>
            <a:ext cx="8922957" cy="3299763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00000"/>
              </a:lnSpc>
            </a:pPr>
            <a:r>
              <a:rPr lang="ru-RU" sz="1400" dirty="0">
                <a:latin typeface="Exo 2" panose="00000500000000000000" pitchFamily="2" charset="-52"/>
              </a:rPr>
              <a:t>Выявление уважения к другим</a:t>
            </a:r>
            <a:r>
              <a:rPr lang="ru-RU" sz="1400" dirty="0" smtClean="0">
                <a:latin typeface="Exo 2" panose="00000500000000000000" pitchFamily="2" charset="-52"/>
              </a:rPr>
              <a:t>;</a:t>
            </a:r>
            <a:endParaRPr lang="ru-RU" sz="1400" dirty="0">
              <a:latin typeface="Exo 2" panose="00000500000000000000" pitchFamily="2" charset="-52"/>
            </a:endParaRPr>
          </a:p>
          <a:p>
            <a:pPr algn="l">
              <a:lnSpc>
                <a:spcPct val="100000"/>
              </a:lnSpc>
            </a:pPr>
            <a:r>
              <a:rPr lang="ru-RU" sz="1400" dirty="0">
                <a:latin typeface="Exo 2" panose="00000500000000000000" pitchFamily="2" charset="-52"/>
              </a:rPr>
              <a:t>Применение положительной /нейтральной лексики; </a:t>
            </a:r>
          </a:p>
          <a:p>
            <a:pPr algn="l">
              <a:lnSpc>
                <a:spcPct val="100000"/>
              </a:lnSpc>
            </a:pPr>
            <a:r>
              <a:rPr lang="ru-RU" sz="1400" dirty="0">
                <a:latin typeface="Exo 2" panose="00000500000000000000" pitchFamily="2" charset="-52"/>
              </a:rPr>
              <a:t>Признание прав других; </a:t>
            </a:r>
          </a:p>
          <a:p>
            <a:pPr algn="l">
              <a:lnSpc>
                <a:spcPct val="100000"/>
              </a:lnSpc>
            </a:pPr>
            <a:r>
              <a:rPr lang="ru-RU" sz="1400" dirty="0">
                <a:latin typeface="Exo 2" panose="00000500000000000000" pitchFamily="2" charset="-52"/>
              </a:rPr>
              <a:t>Принятие других такими, какие они есть</a:t>
            </a:r>
            <a:r>
              <a:rPr lang="ru-RU" sz="1400" dirty="0" smtClean="0">
                <a:latin typeface="Exo 2" panose="00000500000000000000" pitchFamily="2" charset="-52"/>
              </a:rPr>
              <a:t>;</a:t>
            </a:r>
            <a:endParaRPr lang="ru-RU" sz="1400" dirty="0">
              <a:latin typeface="Exo 2" panose="00000500000000000000" pitchFamily="2" charset="-52"/>
            </a:endParaRPr>
          </a:p>
          <a:p>
            <a:pPr algn="l">
              <a:lnSpc>
                <a:spcPct val="100000"/>
              </a:lnSpc>
            </a:pPr>
            <a:r>
              <a:rPr lang="ru-RU" sz="1400" dirty="0">
                <a:latin typeface="Exo 2" panose="00000500000000000000" pitchFamily="2" charset="-52"/>
              </a:rPr>
              <a:t>Сотрудничество на равных условиях; </a:t>
            </a:r>
          </a:p>
          <a:p>
            <a:pPr algn="l">
              <a:lnSpc>
                <a:spcPct val="100000"/>
              </a:lnSpc>
            </a:pPr>
            <a:r>
              <a:rPr lang="ru-RU" sz="1400" dirty="0">
                <a:latin typeface="Exo 2" panose="00000500000000000000" pitchFamily="2" charset="-52"/>
              </a:rPr>
              <a:t>Отказ от доминирования и насилия</a:t>
            </a:r>
            <a:r>
              <a:rPr lang="ru-RU" sz="1400" dirty="0" smtClean="0">
                <a:latin typeface="Exo 2" panose="00000500000000000000" pitchFamily="2" charset="-52"/>
              </a:rPr>
              <a:t>;</a:t>
            </a:r>
            <a:endParaRPr lang="ru-RU" sz="1400" dirty="0">
              <a:latin typeface="Exo 2" panose="00000500000000000000" pitchFamily="2" charset="-52"/>
            </a:endParaRPr>
          </a:p>
          <a:p>
            <a:pPr algn="l">
              <a:lnSpc>
                <a:spcPct val="100000"/>
              </a:lnSpc>
            </a:pPr>
            <a:r>
              <a:rPr lang="ru-RU" sz="1400" dirty="0">
                <a:latin typeface="Exo 2" panose="00000500000000000000" pitchFamily="2" charset="-52"/>
              </a:rPr>
              <a:t>Терпимость к чужим мнениям, убеждениям, взглядам</a:t>
            </a:r>
            <a:r>
              <a:rPr lang="ru-RU" sz="1400" dirty="0" smtClean="0">
                <a:latin typeface="Exo 2" panose="00000500000000000000" pitchFamily="2" charset="-52"/>
              </a:rPr>
              <a:t>;</a:t>
            </a:r>
            <a:endParaRPr lang="ru-RU" sz="1400" dirty="0">
              <a:latin typeface="Exo 2" panose="00000500000000000000" pitchFamily="2" charset="-52"/>
            </a:endParaRPr>
          </a:p>
          <a:p>
            <a:pPr algn="l">
              <a:lnSpc>
                <a:spcPct val="100000"/>
              </a:lnSpc>
            </a:pPr>
            <a:r>
              <a:rPr lang="ru-RU" sz="1400" dirty="0">
                <a:latin typeface="Exo 2" panose="00000500000000000000" pitchFamily="2" charset="-52"/>
              </a:rPr>
              <a:t>Чувство юмора и умение посмеяться над своими слабыми сторонами</a:t>
            </a:r>
            <a:r>
              <a:rPr lang="ru-RU" sz="1400" dirty="0" smtClean="0">
                <a:latin typeface="Exo 2" panose="00000500000000000000" pitchFamily="2" charset="-52"/>
              </a:rPr>
              <a:t>;</a:t>
            </a:r>
            <a:endParaRPr lang="ru-RU" sz="1400" dirty="0">
              <a:latin typeface="Exo 2" panose="00000500000000000000" pitchFamily="2" charset="-52"/>
            </a:endParaRPr>
          </a:p>
          <a:p>
            <a:pPr algn="l">
              <a:lnSpc>
                <a:spcPct val="100000"/>
              </a:lnSpc>
            </a:pPr>
            <a:r>
              <a:rPr lang="ru-RU" sz="1400" dirty="0">
                <a:latin typeface="Exo 2" panose="00000500000000000000" pitchFamily="2" charset="-52"/>
              </a:rPr>
              <a:t>Адекватная самооценка.</a:t>
            </a:r>
          </a:p>
        </p:txBody>
      </p:sp>
      <p:pic>
        <p:nvPicPr>
          <p:cNvPr id="21" name="Рисунок 20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2137677" y="2378691"/>
            <a:ext cx="171450" cy="178333"/>
          </a:xfrm>
          <a:prstGeom prst="rect">
            <a:avLst/>
          </a:prstGeom>
        </p:spPr>
      </p:pic>
      <p:pic>
        <p:nvPicPr>
          <p:cNvPr id="25" name="Рисунок 24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2137677" y="2721368"/>
            <a:ext cx="171450" cy="178333"/>
          </a:xfrm>
          <a:prstGeom prst="rect">
            <a:avLst/>
          </a:prstGeom>
        </p:spPr>
      </p:pic>
      <p:pic>
        <p:nvPicPr>
          <p:cNvPr id="26" name="Рисунок 25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2137677" y="3068103"/>
            <a:ext cx="171450" cy="178333"/>
          </a:xfrm>
          <a:prstGeom prst="rect">
            <a:avLst/>
          </a:prstGeom>
        </p:spPr>
      </p:pic>
      <p:pic>
        <p:nvPicPr>
          <p:cNvPr id="27" name="Рисунок 26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2137677" y="3403508"/>
            <a:ext cx="171450" cy="178333"/>
          </a:xfrm>
          <a:prstGeom prst="rect">
            <a:avLst/>
          </a:prstGeom>
        </p:spPr>
      </p:pic>
      <p:pic>
        <p:nvPicPr>
          <p:cNvPr id="28" name="Рисунок 27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2141219" y="3732568"/>
            <a:ext cx="171450" cy="178333"/>
          </a:xfrm>
          <a:prstGeom prst="rect">
            <a:avLst/>
          </a:prstGeom>
        </p:spPr>
      </p:pic>
      <p:pic>
        <p:nvPicPr>
          <p:cNvPr id="29" name="Рисунок 28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2141219" y="4075245"/>
            <a:ext cx="171450" cy="178333"/>
          </a:xfrm>
          <a:prstGeom prst="rect">
            <a:avLst/>
          </a:prstGeom>
        </p:spPr>
      </p:pic>
      <p:pic>
        <p:nvPicPr>
          <p:cNvPr id="30" name="Рисунок 29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2141219" y="4421980"/>
            <a:ext cx="171450" cy="178333"/>
          </a:xfrm>
          <a:prstGeom prst="rect">
            <a:avLst/>
          </a:prstGeom>
        </p:spPr>
      </p:pic>
      <p:pic>
        <p:nvPicPr>
          <p:cNvPr id="31" name="Рисунок 30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2141219" y="4757385"/>
            <a:ext cx="171450" cy="178333"/>
          </a:xfrm>
          <a:prstGeom prst="rect">
            <a:avLst/>
          </a:prstGeom>
        </p:spPr>
      </p:pic>
      <p:pic>
        <p:nvPicPr>
          <p:cNvPr id="32" name="Рисунок 31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2144762" y="5101174"/>
            <a:ext cx="171450" cy="17833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7585400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Рисунок 7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055329" y="5893729"/>
            <a:ext cx="1635919" cy="378067"/>
          </a:xfrm>
          <a:prstGeom prst="rect">
            <a:avLst/>
          </a:prstGeom>
        </p:spPr>
      </p:pic>
      <p:pic>
        <p:nvPicPr>
          <p:cNvPr id="5" name="Рисунок 4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522183" y="-3479133"/>
            <a:ext cx="13714183" cy="10800000"/>
          </a:xfrm>
          <a:prstGeom prst="rect">
            <a:avLst/>
          </a:prstGeom>
        </p:spPr>
      </p:pic>
      <p:pic>
        <p:nvPicPr>
          <p:cNvPr id="6" name="Рисунок 5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57444" y="546210"/>
            <a:ext cx="1828800" cy="620600"/>
          </a:xfrm>
          <a:prstGeom prst="rect">
            <a:avLst/>
          </a:prstGeom>
        </p:spPr>
      </p:pic>
      <p:pic>
        <p:nvPicPr>
          <p:cNvPr id="7" name="Рисунок 6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33905" y="5422930"/>
            <a:ext cx="1478756" cy="1319667"/>
          </a:xfrm>
          <a:prstGeom prst="rect">
            <a:avLst/>
          </a:prstGeom>
        </p:spPr>
      </p:pic>
      <p:pic>
        <p:nvPicPr>
          <p:cNvPr id="4" name="Рисунок 3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1891395" y="1372996"/>
            <a:ext cx="8385676" cy="384374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3709505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Рисунок 7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055329" y="5893729"/>
            <a:ext cx="1635919" cy="378067"/>
          </a:xfrm>
          <a:prstGeom prst="rect">
            <a:avLst/>
          </a:prstGeom>
        </p:spPr>
      </p:pic>
      <p:pic>
        <p:nvPicPr>
          <p:cNvPr id="5" name="Рисунок 4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522183" y="-3479133"/>
            <a:ext cx="13714183" cy="10800000"/>
          </a:xfrm>
          <a:prstGeom prst="rect">
            <a:avLst/>
          </a:prstGeom>
        </p:spPr>
      </p:pic>
      <p:pic>
        <p:nvPicPr>
          <p:cNvPr id="6" name="Рисунок 5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57444" y="546210"/>
            <a:ext cx="1828800" cy="620600"/>
          </a:xfrm>
          <a:prstGeom prst="rect">
            <a:avLst/>
          </a:prstGeom>
        </p:spPr>
      </p:pic>
      <p:pic>
        <p:nvPicPr>
          <p:cNvPr id="7" name="Рисунок 6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33905" y="5422930"/>
            <a:ext cx="1478756" cy="1319667"/>
          </a:xfrm>
          <a:prstGeom prst="rect">
            <a:avLst/>
          </a:prstGeom>
        </p:spPr>
      </p:pic>
      <p:sp>
        <p:nvSpPr>
          <p:cNvPr id="9" name="Заголовок 1"/>
          <p:cNvSpPr>
            <a:spLocks noGrp="1"/>
          </p:cNvSpPr>
          <p:nvPr>
            <p:ph type="ctrTitle"/>
          </p:nvPr>
        </p:nvSpPr>
        <p:spPr>
          <a:xfrm>
            <a:off x="1524000" y="2740465"/>
            <a:ext cx="9144000" cy="644899"/>
          </a:xfrm>
        </p:spPr>
        <p:txBody>
          <a:bodyPr>
            <a:noAutofit/>
          </a:bodyPr>
          <a:lstStyle/>
          <a:p>
            <a:r>
              <a:rPr lang="ru-RU" sz="4400" b="1" dirty="0" smtClean="0">
                <a:latin typeface="Exo 2 Semi Bold" panose="00000700000000000000" pitchFamily="2" charset="-52"/>
              </a:rPr>
              <a:t>Спасибо за внимание!</a:t>
            </a:r>
            <a:endParaRPr lang="en-US" sz="4400" b="1" dirty="0">
              <a:latin typeface="Exo 2 Semi Bold" panose="00000700000000000000" pitchFamily="2" charset="-52"/>
            </a:endParaRPr>
          </a:p>
        </p:txBody>
      </p:sp>
      <p:sp>
        <p:nvSpPr>
          <p:cNvPr id="10" name="Подзаголовок 2"/>
          <p:cNvSpPr>
            <a:spLocks noGrp="1"/>
          </p:cNvSpPr>
          <p:nvPr>
            <p:ph type="subTitle" idx="1"/>
          </p:nvPr>
        </p:nvSpPr>
        <p:spPr>
          <a:xfrm>
            <a:off x="2157592" y="3461195"/>
            <a:ext cx="7567433" cy="611076"/>
          </a:xfrm>
        </p:spPr>
        <p:txBody>
          <a:bodyPr>
            <a:noAutofit/>
          </a:bodyPr>
          <a:lstStyle/>
          <a:p>
            <a:pPr>
              <a:lnSpc>
                <a:spcPct val="100000"/>
              </a:lnSpc>
            </a:pPr>
            <a:r>
              <a:rPr lang="ru-RU" dirty="0">
                <a:latin typeface="Exo 2 Semi Bold" panose="00000700000000000000" pitchFamily="2" charset="-52"/>
              </a:rPr>
              <a:t>Имя тренера/</a:t>
            </a:r>
            <a:r>
              <a:rPr lang="ru-RU" dirty="0" err="1">
                <a:latin typeface="Exo 2 Semi Bold" panose="00000700000000000000" pitchFamily="2" charset="-52"/>
              </a:rPr>
              <a:t>тренерки</a:t>
            </a:r>
            <a:endParaRPr lang="ru-RU" dirty="0">
              <a:latin typeface="Exo 2 Semi Bold" panose="00000700000000000000" pitchFamily="2" charset="-52"/>
            </a:endParaRPr>
          </a:p>
        </p:txBody>
      </p:sp>
    </p:spTree>
    <p:extLst>
      <p:ext uri="{BB962C8B-B14F-4D97-AF65-F5344CB8AC3E}">
        <p14:creationId xmlns:p14="http://schemas.microsoft.com/office/powerpoint/2010/main" val="302176176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1948</TotalTime>
  <Words>358</Words>
  <Application>Microsoft Office PowerPoint</Application>
  <PresentationFormat>Widescreen</PresentationFormat>
  <Paragraphs>41</Paragraphs>
  <Slides>13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6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13</vt:i4>
      </vt:variant>
    </vt:vector>
  </HeadingPairs>
  <TitlesOfParts>
    <vt:vector size="20" baseType="lpstr">
      <vt:lpstr>Arial</vt:lpstr>
      <vt:lpstr>Calibri</vt:lpstr>
      <vt:lpstr>Calibri Light</vt:lpstr>
      <vt:lpstr>Exo 2</vt:lpstr>
      <vt:lpstr>Exo 2 Medium</vt:lpstr>
      <vt:lpstr>Exo 2 Semi Bold</vt:lpstr>
      <vt:lpstr>Тема Office</vt:lpstr>
      <vt:lpstr>Обучение государственных служащих</vt:lpstr>
      <vt:lpstr>Блок 2</vt:lpstr>
      <vt:lpstr>Статья 1 всеобщей декларации прав человека</vt:lpstr>
      <vt:lpstr>Протокол 12  Конвенция о защите прав человека и основных свобод</vt:lpstr>
      <vt:lpstr>Вопросы для обсуждения</vt:lpstr>
      <vt:lpstr>Международные организации и антидискриминационная деятельность</vt:lpstr>
      <vt:lpstr>Обсуждение</vt:lpstr>
      <vt:lpstr>Где возможны ситуации дискриминации?</vt:lpstr>
      <vt:lpstr>PowerPoint Presentation</vt:lpstr>
      <vt:lpstr>Толерантность</vt:lpstr>
      <vt:lpstr>Толерантность в действии — это: </vt:lpstr>
      <vt:lpstr>PowerPoint Presentation</vt:lpstr>
      <vt:lpstr>Спасибо за внимание!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Lu Za</dc:creator>
  <cp:lastModifiedBy>Yuri</cp:lastModifiedBy>
  <cp:revision>39</cp:revision>
  <dcterms:created xsi:type="dcterms:W3CDTF">2018-07-02T11:01:39Z</dcterms:created>
  <dcterms:modified xsi:type="dcterms:W3CDTF">2018-08-21T12:54:06Z</dcterms:modified>
</cp:coreProperties>
</file>