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78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1E6"/>
    <a:srgbClr val="F3BBEA"/>
    <a:srgbClr val="971B81"/>
    <a:srgbClr val="69B42E"/>
    <a:srgbClr val="E40521"/>
    <a:srgbClr val="008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.png"/><Relationship Id="rId7" Type="http://schemas.openxmlformats.org/officeDocument/2006/relationships/image" Target="../media/image1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1.png"/><Relationship Id="rId7" Type="http://schemas.openxmlformats.org/officeDocument/2006/relationships/image" Target="../media/image2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5.emf"/><Relationship Id="rId10" Type="http://schemas.openxmlformats.org/officeDocument/2006/relationships/image" Target="../media/image31.emf"/><Relationship Id="rId4" Type="http://schemas.openxmlformats.org/officeDocument/2006/relationships/image" Target="../media/image4.emf"/><Relationship Id="rId9" Type="http://schemas.openxmlformats.org/officeDocument/2006/relationships/image" Target="../media/image3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2042192"/>
            <a:ext cx="9144000" cy="16408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971B81"/>
                </a:solidFill>
                <a:latin typeface="Exo 2 Semi Bold" panose="00000700000000000000" pitchFamily="2" charset="-52"/>
              </a:rPr>
              <a:t>Обучение государственных</a:t>
            </a:r>
            <a:br>
              <a:rPr lang="ru-RU" sz="4400" dirty="0" smtClean="0">
                <a:solidFill>
                  <a:srgbClr val="971B81"/>
                </a:solidFill>
                <a:latin typeface="Exo 2 Semi Bold" panose="00000700000000000000" pitchFamily="2" charset="-52"/>
              </a:rPr>
            </a:br>
            <a:r>
              <a:rPr lang="ru-RU" sz="4400" dirty="0" smtClean="0">
                <a:solidFill>
                  <a:srgbClr val="971B81"/>
                </a:solidFill>
                <a:latin typeface="Exo 2 Semi Bold" panose="00000700000000000000" pitchFamily="2" charset="-52"/>
              </a:rPr>
              <a:t>служащих</a:t>
            </a:r>
            <a:endParaRPr lang="en-US" sz="4400" dirty="0">
              <a:solidFill>
                <a:srgbClr val="971B81"/>
              </a:solidFill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5490"/>
            <a:ext cx="9144000" cy="13670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по вопросам соблюдения  прав человека и противодействию стигматизации и дискриминации по отношению к </a:t>
            </a:r>
            <a:r>
              <a:rPr lang="ru-RU" dirty="0" err="1" smtClean="0">
                <a:latin typeface="Exo 2 Semi Bold" panose="00000700000000000000" pitchFamily="2" charset="-52"/>
              </a:rPr>
              <a:t>геям</a:t>
            </a:r>
            <a:r>
              <a:rPr lang="ru-RU" dirty="0" smtClean="0">
                <a:latin typeface="Exo 2 Semi Bold" panose="00000700000000000000" pitchFamily="2" charset="-52"/>
              </a:rPr>
              <a:t>, другим МСМ и транс* людям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836121" y="3756924"/>
            <a:ext cx="8475544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 dirty="0" smtClean="0">
                <a:latin typeface="Exo 2" panose="00000500000000000000" pitchFamily="2" charset="-52"/>
              </a:rPr>
              <a:t>Цель: </a:t>
            </a:r>
            <a:r>
              <a:rPr lang="ru-RU" sz="18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повысить 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уровень толерантности по отношению к </a:t>
            </a:r>
            <a:r>
              <a:rPr lang="ru-RU" sz="18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геям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другим МСМ и транс* людям со стороны специалистов(-</a:t>
            </a:r>
            <a:r>
              <a:rPr lang="ru-RU" sz="18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ок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 сферы здравоохранения, в частности в сфере ВИЧ-услуг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Calibri"/>
                <a:cs typeface="Calibri"/>
                <a:sym typeface="Calibri"/>
              </a:rPr>
              <a:t>.</a:t>
            </a:r>
            <a:r>
              <a:rPr lang="ru-RU" sz="1800" b="1" dirty="0">
                <a:solidFill>
                  <a:schemeClr val="dk1"/>
                </a:solidFill>
                <a:latin typeface="Exo 2" panose="00000500000000000000" pitchFamily="2" charset="-52"/>
                <a:ea typeface="Calibri"/>
                <a:cs typeface="Calibri"/>
                <a:sym typeface="Calibri"/>
              </a:rPr>
              <a:t> </a:t>
            </a:r>
            <a:endParaRPr lang="en-US" sz="1800" dirty="0">
              <a:latin typeface="Exo 2" panose="00000500000000000000" pitchFamily="2" charset="-52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836121" y="1874054"/>
            <a:ext cx="8243240" cy="13872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Блок 3</a:t>
            </a:r>
            <a:b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</a:br>
            <a:r>
              <a:rPr lang="ru-RU" sz="24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Толерантность и политкорректность в работе медицинских учреждений</a:t>
            </a:r>
            <a:endParaRPr lang="ru-RU" sz="24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8993" y="1234393"/>
            <a:ext cx="5715000" cy="96508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Сексуально-гендерная модель идентичности</a:t>
            </a:r>
            <a:endParaRPr lang="ru-RU" sz="36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5417" y="1166810"/>
            <a:ext cx="2778919" cy="5185934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8868" y="2430360"/>
            <a:ext cx="2992006" cy="4644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>
                <a:latin typeface="Exo 2 Semi Bold" panose="00000700000000000000" pitchFamily="2" charset="-52"/>
              </a:rPr>
              <a:t>Основные компоненты</a:t>
            </a:r>
            <a:endParaRPr lang="en-US" sz="1800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137005" y="2402234"/>
            <a:ext cx="2752399" cy="670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latin typeface="Exo 2 Semi Bold" panose="00000700000000000000" pitchFamily="2" charset="-52"/>
              </a:rPr>
              <a:t>Дополнительные компоненты</a:t>
            </a:r>
            <a:endParaRPr lang="en-US" sz="1800" dirty="0">
              <a:latin typeface="Exo 2 Semi Bold" panose="00000700000000000000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4725" y="3148563"/>
            <a:ext cx="250031" cy="1783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5242" y="3609047"/>
            <a:ext cx="250031" cy="17833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6155" y="4128840"/>
            <a:ext cx="207169" cy="1926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6155" y="4605920"/>
            <a:ext cx="221456" cy="256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9741" y="5139980"/>
            <a:ext cx="128588" cy="242533"/>
          </a:xfrm>
          <a:prstGeom prst="rect">
            <a:avLst/>
          </a:prstGeom>
        </p:spPr>
      </p:pic>
      <p:sp>
        <p:nvSpPr>
          <p:cNvPr id="22" name="Подзаголовок 2"/>
          <p:cNvSpPr txBox="1">
            <a:spLocks/>
          </p:cNvSpPr>
          <p:nvPr/>
        </p:nvSpPr>
        <p:spPr>
          <a:xfrm>
            <a:off x="2150904" y="3056889"/>
            <a:ext cx="2592548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Гендерная идентичность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2150904" y="3525681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Сексуальная идентичность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2150903" y="4039185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Сексуальная ориентация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2150902" y="4558348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Биологический пол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2185423" y="5092408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Гендерная экспрессия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5216930" y="3326896"/>
            <a:ext cx="2592548" cy="612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Степень выраженности сексуальности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5572008" y="4084691"/>
            <a:ext cx="1877740" cy="612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Сексуальное поведение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5586295" y="4798012"/>
            <a:ext cx="1877740" cy="612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Сексуальные </a:t>
            </a:r>
            <a:r>
              <a:rPr lang="ru-RU" sz="14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расстройства</a:t>
            </a:r>
            <a:endParaRPr lang="en-US" sz="14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Exo 2 Semi Bold" panose="00000700000000000000" pitchFamily="2" charset="-52"/>
              </a:rPr>
              <a:t>Что такое этика?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431" y="2772357"/>
            <a:ext cx="2587138" cy="258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Структура профессиональной этики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014668"/>
            <a:ext cx="178594" cy="1712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2474429" y="2838325"/>
            <a:ext cx="1868971" cy="2334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гордость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трудолюбие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честь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обязанности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долг 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совесть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2743" y="2430360"/>
            <a:ext cx="2992006" cy="464473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1800" b="1" dirty="0"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Общие нормы:</a:t>
            </a:r>
            <a:endParaRPr lang="ru-RU" sz="18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764080" y="2431845"/>
            <a:ext cx="3976107" cy="464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800" b="1" dirty="0"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Виды профессиональной </a:t>
            </a:r>
            <a:r>
              <a:rPr lang="ru-RU" sz="1800" b="1" dirty="0" smtClean="0"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этики</a:t>
            </a:r>
            <a:r>
              <a:rPr lang="en-US" sz="1800" b="1" dirty="0" smtClean="0"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:</a:t>
            </a:r>
            <a:endParaRPr lang="ru-RU" sz="18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379566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749604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79" y="4110117"/>
            <a:ext cx="178594" cy="171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047" y="4480155"/>
            <a:ext cx="178594" cy="1712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79" y="4850193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262" y="3014668"/>
            <a:ext cx="178594" cy="17120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6170573" y="2838325"/>
            <a:ext cx="4107346" cy="2334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медицинская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педагогическая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этика ученых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журналистская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работников сферы обслуживания</a:t>
            </a:r>
          </a:p>
          <a:p>
            <a:pPr marL="7620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 другие...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262" y="3379566"/>
            <a:ext cx="178594" cy="1712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262" y="3749604"/>
            <a:ext cx="178594" cy="1712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923" y="4110117"/>
            <a:ext cx="178594" cy="1712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191" y="4480155"/>
            <a:ext cx="178594" cy="1712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923" y="4850193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9828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Аспекты медицинской этики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2760251"/>
            <a:ext cx="178594" cy="1712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860625" y="2660108"/>
            <a:ext cx="6388149" cy="2630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информирование пациент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ов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о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их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правах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и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состоянии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здоровья;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гуманное отношение;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уважение человеческого достоинства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автономии и права выбора, в том числе  на отказ от </a:t>
            </a:r>
            <a:r>
              <a:rPr lang="ru-RU" sz="1600" dirty="0" err="1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мед.процедур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b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качественная и своевременная помощь;</a:t>
            </a:r>
            <a:b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недопущение ущерба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258499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75236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44" y="4463863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976" y="4967251"/>
            <a:ext cx="178594" cy="17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1552" y="3209629"/>
            <a:ext cx="1923129" cy="192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6303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Аспекты медицинской этики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2522126"/>
            <a:ext cx="178594" cy="1712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860625" y="2421983"/>
            <a:ext cx="5326679" cy="3092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проявление бережного отношения к умирающ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им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сохранение профессиональной тайны;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профессиональн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ая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компетентност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ь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уважени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к профессии и коллегам;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участие в просвещении населения;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безоценочное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отношение к клиенту, его жизненным ценностям и жизненным позициям.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020374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50471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44" y="4473388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976" y="4957726"/>
            <a:ext cx="178594" cy="17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0051" y="2905528"/>
            <a:ext cx="1923129" cy="19288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44" y="3997550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Вопросы для обсуждения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691248" y="2587076"/>
            <a:ext cx="5586102" cy="374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Что значит каждый из этих этических 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аспектов?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6193" y="2507043"/>
            <a:ext cx="535781" cy="535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4767" y="3241008"/>
            <a:ext cx="478631" cy="527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937" y="3967840"/>
            <a:ext cx="557213" cy="492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044" y="4659005"/>
            <a:ext cx="600075" cy="570667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3691248" y="3285990"/>
            <a:ext cx="5586102" cy="377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Какие конкретно действия могут стоять за ними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691248" y="3924880"/>
            <a:ext cx="5586102" cy="578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Зафиксированы ли в каких либо документах/нормах    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эти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принципы?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691248" y="4764813"/>
            <a:ext cx="5586102" cy="402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Возможен ли контроль выполнения этих принципов?</a:t>
            </a:r>
            <a:endParaRPr lang="en-US" sz="16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>
          <a:xfrm>
            <a:off x="2586244" y="1657912"/>
            <a:ext cx="7515225" cy="993924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Exo 2 Semi Bold" panose="00000700000000000000" pitchFamily="2" charset="-52"/>
              </a:rPr>
              <a:t>П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ринципы конфиденциальности в медицин</a:t>
            </a:r>
            <a:r>
              <a:rPr lang="ru-RU" sz="3600" b="1" dirty="0">
                <a:latin typeface="Exo 2 Semi Bold" panose="00000700000000000000" pitchFamily="2" charset="-52"/>
              </a:rPr>
              <a:t>е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508200" y="3126833"/>
            <a:ext cx="6140500" cy="1959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запрещено р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азглашение  информации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без предварительного согласия пациента(-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езультаты исследований предоставл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яются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непосредственно пациенту(-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ке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 при личной встрече. 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рием должен быть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закрыт от вмешательства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посторонн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их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220399"/>
            <a:ext cx="178594" cy="171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952387"/>
            <a:ext cx="178594" cy="171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819" y="4683350"/>
            <a:ext cx="178594" cy="171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8728" y="2966949"/>
            <a:ext cx="1504871" cy="21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586244" y="1657912"/>
            <a:ext cx="7515225" cy="993924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Exo 2 Semi Bold" panose="00000700000000000000" pitchFamily="2" charset="-52"/>
              </a:rPr>
              <a:t>П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ринципы конфиденциальности в медицин</a:t>
            </a:r>
            <a:r>
              <a:rPr lang="ru-RU" sz="3600" b="1" dirty="0">
                <a:latin typeface="Exo 2 Semi Bold" panose="00000700000000000000" pitchFamily="2" charset="-52"/>
              </a:rPr>
              <a:t>е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508200" y="3126833"/>
            <a:ext cx="6208706" cy="2296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соблюдение врачебной тайны;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запрещены разговоры о клиентах(-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ках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 другими медицинскими сотрудниками 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цами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 или 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посторонними людьми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медицинский специалист(-ка) может предоставлять информацию без согласия пациента(-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 третьим лицам только в ситуациях, предус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отренных законом и правилами.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220399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71426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819" y="4683350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581" y="3014574"/>
            <a:ext cx="1504871" cy="21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524125" y="1327356"/>
            <a:ext cx="7372350" cy="113120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Толерантность в </a:t>
            </a:r>
            <a:r>
              <a:rPr lang="ru-RU" sz="3600" b="1" dirty="0" smtClean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мед</a:t>
            </a:r>
            <a:r>
              <a:rPr lang="ru-RU" sz="3600" b="1" dirty="0" smtClean="0">
                <a:latin typeface="Exo 2 Semi Bold" panose="00000700000000000000" pitchFamily="2" charset="-52"/>
              </a:rPr>
              <a:t>ицинской </a:t>
            </a:r>
            <a:r>
              <a:rPr lang="ru-RU" sz="3600" b="1" dirty="0" smtClean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практике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712781" y="2793458"/>
            <a:ext cx="5516819" cy="2721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восприятие личности пациента(-</a:t>
            </a:r>
            <a:r>
              <a:rPr lang="ru-RU" sz="16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ки</a:t>
            </a: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 без негативных мыслей относительно особенностей его/ее поведения или образа жизни;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уважительное отношение;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высокая культура общения;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повышенное внимание во время выслушивания жалоб или осмотра. 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471" y="2887024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471" y="3876187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4349975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828" y="4851739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70" y="2820453"/>
            <a:ext cx="685800" cy="228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2524125" y="1327356"/>
            <a:ext cx="7372350" cy="83481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Факторы качеств</a:t>
            </a:r>
            <a:r>
              <a:rPr lang="ru-RU" sz="3600" b="1" dirty="0"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а</a:t>
            </a:r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 жизни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722306" y="2793458"/>
            <a:ext cx="2965100" cy="2128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доходы;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питани</a:t>
            </a: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сон;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спорт;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баланс работы и отдыха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996" y="3001324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996" y="339993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7925" y="3816575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353" y="4242139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353" y="4642620"/>
            <a:ext cx="178594" cy="171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6874341" y="2791528"/>
            <a:ext cx="3345983" cy="2218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sym typeface="Times New Roman"/>
              </a:rPr>
              <a:t>вредные привычки; 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sym typeface="Times New Roman"/>
              </a:rPr>
              <a:t>комфорт жилища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sym typeface="Times New Roman"/>
              </a:rPr>
              <a:t>экология;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sym typeface="Times New Roman"/>
              </a:rPr>
              <a:t>медицинское обслуживание;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sym typeface="Times New Roman"/>
              </a:rPr>
              <a:t>и др.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032" y="2999394"/>
            <a:ext cx="178594" cy="171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032" y="3407532"/>
            <a:ext cx="178594" cy="171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961" y="3814645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389" y="4221159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389" y="4640690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Политкорректность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748169" y="3427574"/>
            <a:ext cx="5393014" cy="126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Практика прямого или опосредованного запрета на употребление слов и выражений, считающихся оскорбительными для определенных социальных групп.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697" y="2674923"/>
            <a:ext cx="1416903" cy="22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Эвфемизмы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43343" y="2881782"/>
            <a:ext cx="5033757" cy="1842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ейтральное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 смыслу и эмоциональной 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«нагрузке»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слово или описательное выражение, обычно используемое в текстах и публичных высказываниях для замены других, считающихся неприличными или неуместными, слов и выражений.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734" y="2585210"/>
            <a:ext cx="2439316" cy="243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485900" y="1545514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Неологизмы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491119" y="3326485"/>
            <a:ext cx="3290682" cy="93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Слово, значение слова или словосочетание, недавно появившееся в языке.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0064">
            <a:off x="6995926" y="2605515"/>
            <a:ext cx="2385417" cy="23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62100" y="1278571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 err="1">
                <a:latin typeface="Exo 2 Semi Bold" panose="00000700000000000000" pitchFamily="2" charset="-52"/>
              </a:rPr>
              <a:t>Феминитивы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1288" y="2208270"/>
            <a:ext cx="3405623" cy="3400658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5189055" y="2325156"/>
            <a:ext cx="1478446" cy="1328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sz="1800" b="1" i="1" dirty="0">
                <a:latin typeface="Exo 2" panose="00000500000000000000" pitchFamily="2" charset="-52"/>
                <a:ea typeface="Arial"/>
                <a:cs typeface="Arial"/>
                <a:sym typeface="Arial"/>
              </a:rPr>
              <a:t>…</a:t>
            </a:r>
            <a:r>
              <a:rPr lang="ru-RU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ка</a:t>
            </a:r>
            <a:r>
              <a:rPr lang="en-US" sz="1800" b="1" i="1" dirty="0" smtClean="0">
                <a:latin typeface="Exo 2" panose="00000500000000000000" pitchFamily="2" charset="-52"/>
                <a:sym typeface="Arial"/>
              </a:rPr>
              <a:t>, </a:t>
            </a:r>
            <a:r>
              <a:rPr lang="ru-RU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…</a:t>
            </a:r>
            <a:r>
              <a:rPr lang="ru-RU" sz="1800" b="1" i="1" dirty="0" err="1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иня</a:t>
            </a:r>
            <a:r>
              <a:rPr lang="en-US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, </a:t>
            </a:r>
            <a:r>
              <a:rPr lang="ru-RU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…</a:t>
            </a:r>
            <a:r>
              <a:rPr lang="ru-RU" sz="1800" b="1" i="1" dirty="0" err="1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исса</a:t>
            </a:r>
            <a:r>
              <a:rPr lang="en-US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, </a:t>
            </a:r>
            <a:r>
              <a:rPr lang="ru-RU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…</a:t>
            </a:r>
            <a:r>
              <a:rPr lang="ru-RU" sz="1800" b="1" i="1" dirty="0" err="1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есса</a:t>
            </a:r>
            <a:r>
              <a:rPr lang="en-US" sz="1800" b="1" i="1" dirty="0" smtClean="0">
                <a:latin typeface="Exo 2" panose="00000500000000000000" pitchFamily="2" charset="-52"/>
                <a:sym typeface="Arial"/>
              </a:rPr>
              <a:t>, </a:t>
            </a:r>
            <a:r>
              <a:rPr lang="ru-RU" sz="1800" b="1" i="1" dirty="0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…</a:t>
            </a:r>
            <a:r>
              <a:rPr lang="ru-RU" sz="1800" b="1" i="1" dirty="0" err="1" smtClean="0">
                <a:latin typeface="Exo 2" panose="00000500000000000000" pitchFamily="2" charset="-52"/>
                <a:ea typeface="Arial"/>
                <a:cs typeface="Arial"/>
                <a:sym typeface="Arial"/>
              </a:rPr>
              <a:t>ца</a:t>
            </a:r>
            <a:endParaRPr lang="ru-RU" sz="1800" b="1" i="1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76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Фразеологизмы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586244" y="2823844"/>
            <a:ext cx="4650271" cy="2368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Устойчивые слова или выражения, перевод с иностранных языков.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/>
            </a:r>
            <a:b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 правило, в данном случае имеются ввиду различные слоганы, слова и выражения в защиту прав ЛГБТ-сообщества, ВИЧ-позитивных людей, а также других социальн</a:t>
            </a: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ых групп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180" y="2989483"/>
            <a:ext cx="2271345" cy="20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Корректные медицинские вопросы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512756" y="2674923"/>
            <a:ext cx="7717094" cy="2128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Вы в отношениях?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Есть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ли у Вас сексуальный партнер(-ка)? 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Какая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гендерная идентичность Вашего сексуального партнера/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ов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?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Какие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виды сексуальной близости Вы практикуете?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 могу к Вам обращаться? Как мне Вас называть (имя)?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Какое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местоимение Вы предпочитаете по отношению к себе?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446" y="2835164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446" y="3576677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375" y="3945690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4295054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4676485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3198487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743075" y="3998992"/>
            <a:ext cx="9486900" cy="1423938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743075" y="2610272"/>
            <a:ext cx="9486900" cy="52345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667810" y="1598417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b="1" dirty="0" err="1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Политкорректное</a:t>
            </a:r>
            <a:r>
              <a:rPr lang="ru-RU" sz="1800" b="1" dirty="0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 и предпочтительное высказывание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671844" y="1598417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dirty="0" smtClean="0">
                <a:solidFill>
                  <a:srgbClr val="E4052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Некорректное и/или неподходящее высказывание</a:t>
            </a:r>
            <a:endParaRPr lang="ru-RU" sz="1800" dirty="0">
              <a:solidFill>
                <a:srgbClr val="E40521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14744" y="2676947"/>
            <a:ext cx="1814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Гомосексуализм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80791" y="2676947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Гомосексуальность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4744" y="3424243"/>
            <a:ext cx="17620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Гомосексуалист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80791" y="3424665"/>
            <a:ext cx="1465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Гомосексуал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14744" y="4144636"/>
            <a:ext cx="2985881" cy="579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Нетрадиционная сексуальная ориентация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80790" y="4143808"/>
            <a:ext cx="43491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Гомосексуальная ориентация, Гомосексуальность  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Бисексуальная ориентация 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Бисексуальность, ЛГБТ, ЛГБТ-сообщество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5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43075" y="4617161"/>
            <a:ext cx="9486900" cy="82161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743075" y="2219747"/>
            <a:ext cx="9486900" cy="1232514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6680790" y="1357580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b="1" dirty="0" err="1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Политкорректное</a:t>
            </a:r>
            <a:r>
              <a:rPr lang="ru-RU" sz="1800" b="1" dirty="0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 и предпочтительное высказывание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684824" y="1357580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dirty="0" smtClean="0">
                <a:solidFill>
                  <a:srgbClr val="E4052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Некорректное и/или неподходящее высказывание</a:t>
            </a:r>
            <a:endParaRPr lang="ru-RU" sz="1800" dirty="0">
              <a:solidFill>
                <a:srgbClr val="E40521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4744" y="2332132"/>
            <a:ext cx="28135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Сексуальные меньшинства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80791" y="2286422"/>
            <a:ext cx="41777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ЛГБТ-сообщество, ЛГБТ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Лесбиянки, </a:t>
            </a:r>
            <a:r>
              <a:rPr lang="ru-RU" sz="1600" dirty="0" err="1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геи</a:t>
            </a: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, бисексуалы, транс* люди, Люди гендерного и сексуального разнообразия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14744" y="3615457"/>
            <a:ext cx="32575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Содомит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голубой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пидор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педик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педрила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гомик</a:t>
            </a:r>
            <a:r>
              <a:rPr lang="en-US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 </a:t>
            </a: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другие </a:t>
            </a: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слова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80791" y="3615165"/>
            <a:ext cx="29209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Гей, бисексуал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Гомосексуальный мужчина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Бисексуальный мужчина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14744" y="4783095"/>
            <a:ext cx="2985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Транс/</a:t>
            </a:r>
            <a:r>
              <a:rPr lang="ru-RU" sz="1600" dirty="0" err="1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</a:t>
            </a:r>
            <a:r>
              <a:rPr lang="ru-RU" sz="16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рансуха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80790" y="4705783"/>
            <a:ext cx="4349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Транс* человек, </a:t>
            </a:r>
            <a:r>
              <a:rPr lang="ru-RU" sz="1600" dirty="0" err="1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Трансгендерный</a:t>
            </a: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 мужчина, </a:t>
            </a:r>
            <a:r>
              <a:rPr lang="ru-RU" sz="1600" dirty="0" err="1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Трансгендерная</a:t>
            </a:r>
            <a:r>
              <a:rPr lang="ru-RU" sz="1600" dirty="0">
                <a:solidFill>
                  <a:srgbClr val="000000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 женщина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8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43075" y="3645611"/>
            <a:ext cx="9486900" cy="82161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743075" y="2172122"/>
            <a:ext cx="9486900" cy="817148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6680790" y="1357580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b="1" dirty="0" err="1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Политкорректное</a:t>
            </a:r>
            <a:r>
              <a:rPr lang="ru-RU" sz="1800" b="1" dirty="0">
                <a:solidFill>
                  <a:srgbClr val="69B42E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 и предпочтительное высказывание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684824" y="1357580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ru-RU" sz="1800" dirty="0" smtClean="0">
                <a:solidFill>
                  <a:srgbClr val="E4052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Некорректное и/или неподходящее высказывание</a:t>
            </a:r>
            <a:endParaRPr lang="ru-RU" sz="1800" dirty="0">
              <a:solidFill>
                <a:srgbClr val="E40521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14744" y="2284507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Гермафродит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80791" y="2238797"/>
            <a:ext cx="41777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Интерсекс, Интерсекс люди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Интерсекс сообщество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14744" y="3120157"/>
            <a:ext cx="32575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Натурал(-ка), нормальный(-</a:t>
            </a:r>
            <a:r>
              <a:rPr lang="ru-RU" sz="16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ая</a:t>
            </a: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80791" y="3119865"/>
            <a:ext cx="21066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Гетеросексуал(-ка)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14744" y="3763920"/>
            <a:ext cx="2985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Особые права, права </a:t>
            </a:r>
            <a:r>
              <a:rPr lang="ru-RU" sz="16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геев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80790" y="3734233"/>
            <a:ext cx="4349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Равные права/Равная защита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Права человека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14744" y="4585533"/>
            <a:ext cx="33753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4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МСМ - мужчины, практикующие секс с мужчинами.</a:t>
            </a:r>
            <a:endParaRPr lang="ru-RU" sz="14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ru-RU" sz="14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ЖСЖ - женщины, практикующие секс с женщинами.</a:t>
            </a:r>
            <a:endParaRPr lang="ru-RU" sz="14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80790" y="4585532"/>
            <a:ext cx="43491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ru-RU" sz="14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Эти аббревиатуры, как правило, используется только в медицинской сфере, в частности, в лексике профилактических ВИЧ-сервисных программ</a:t>
            </a:r>
            <a:endParaRPr lang="ru-RU" sz="14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83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Социальная толерантность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2481469" y="3335282"/>
            <a:ext cx="4650271" cy="1262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Терпимость к другому мировоззрению, образу жизни, поведению и обычаям, вероисповеданию, национальности, состоянию здоровья и т.д.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524" y="2918259"/>
            <a:ext cx="2051555" cy="182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3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Свойства толерантной личности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874581" y="2893998"/>
            <a:ext cx="6631244" cy="2128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признание равноправия всех людей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доброжелательность и терпимое отношение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уважение культурн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ых, религиозных, языковых и других различий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сотрудничество и солидарность в решении общих проблем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позитивное отношение к другим, иным, не таким, как ты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054239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795752"/>
            <a:ext cx="178594" cy="17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4164765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4514129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3417562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3705" y="2640603"/>
            <a:ext cx="1908389" cy="20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Шаги к  толерантности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484306" y="2598723"/>
            <a:ext cx="4326194" cy="2528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lvl="0" algn="l">
              <a:lnSpc>
                <a:spcPct val="200000"/>
              </a:lnSpc>
              <a:spcBef>
                <a:spcPts val="0"/>
              </a:spcBef>
              <a:buSzPts val="3000"/>
            </a:pP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Правовое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образование</a:t>
            </a:r>
          </a:p>
          <a:p>
            <a:pPr marL="38100" lvl="0" algn="l">
              <a:lnSpc>
                <a:spcPct val="200000"/>
              </a:lnSpc>
              <a:spcBef>
                <a:spcPts val="0"/>
              </a:spcBef>
              <a:buSzPts val="3000"/>
            </a:pP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Собственная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культурная компетентность </a:t>
            </a:r>
          </a:p>
          <a:p>
            <a:pPr marL="38100" lvl="0" algn="l">
              <a:lnSpc>
                <a:spcPct val="200000"/>
              </a:lnSpc>
              <a:spcBef>
                <a:spcPts val="0"/>
              </a:spcBef>
              <a:buSzPts val="30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Обсуждение</a:t>
            </a:r>
          </a:p>
          <a:p>
            <a:pPr marL="38100" lvl="0" algn="l">
              <a:lnSpc>
                <a:spcPct val="200000"/>
              </a:lnSpc>
              <a:spcBef>
                <a:spcPts val="0"/>
              </a:spcBef>
              <a:buSzPts val="30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Объединение</a:t>
            </a:r>
          </a:p>
          <a:p>
            <a:pPr marL="76200" lvl="0" algn="l">
              <a:lnSpc>
                <a:spcPct val="200000"/>
              </a:lnSpc>
              <a:spcBef>
                <a:spcPts val="0"/>
              </a:spcBef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Лидер Лобби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705" y="2771452"/>
            <a:ext cx="307181" cy="3138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4705" y="3267412"/>
            <a:ext cx="307181" cy="3138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4705" y="3763372"/>
            <a:ext cx="307181" cy="3067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4705" y="4252198"/>
            <a:ext cx="307181" cy="3138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4705" y="4736434"/>
            <a:ext cx="307181" cy="3067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5888" y="2771452"/>
            <a:ext cx="2339112" cy="211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96628" y="1311918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Лучшие практики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874580" y="2181225"/>
            <a:ext cx="8755320" cy="3324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политики о равенств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и 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недискриминации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на рабочем месте;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включение понятий ЛГБТИ-идентичностей и ЛГБТИ-семей в политики медицинских учреждений;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включение ЛГБТИ-идентичностей в анкеты, бланки первичного осмотра и истории болезней;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включение информации о здоровье ЛГБТИ в 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санбюллетени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и другие раздаточные информационные материалы;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обучение медицинского персонала особенностям консультации ЛГБТИ-пациентов(-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ок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);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2273189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510002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4250490"/>
            <a:ext cx="178594" cy="1712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4971329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2779387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8554" y="697697"/>
            <a:ext cx="1819234" cy="1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96628" y="1311918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Лучшие практики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874580" y="2409825"/>
            <a:ext cx="6878895" cy="3010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учет потребностей ЛГБТИ в комплексе медицинских услуг;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привлечение ЛГБТИ-персонала; 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оценка качества обслуживания путем социального опроса ЛГБТИ-пациентов(-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ок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);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налаживание сотрудничества с НПО, предоставляющими услуги и помощь 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геям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другим МСМ и транс* людям, в том числе с внедрением эффективной системы сопровождения и переадресации.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2501789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500477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3983790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3007987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7579" y="2798331"/>
            <a:ext cx="1819234" cy="1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7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Exo 2 Semi Bold" panose="00000700000000000000" pitchFamily="2" charset="-52"/>
              </a:rPr>
              <a:t>Спасибо за внимание!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Exo 2 Semi Bold" panose="00000700000000000000" pitchFamily="2" charset="-52"/>
              </a:rPr>
              <a:t>Имя тренера/</a:t>
            </a:r>
            <a:r>
              <a:rPr lang="ru-RU" dirty="0" err="1">
                <a:latin typeface="Exo 2 Semi Bold" panose="00000700000000000000" pitchFamily="2" charset="-52"/>
              </a:rPr>
              <a:t>тренерки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638</Words>
  <Application>Microsoft Office PowerPoint</Application>
  <PresentationFormat>Широкоэкранный</PresentationFormat>
  <Paragraphs>155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Exo 2</vt:lpstr>
      <vt:lpstr>Exo 2 Semi Bold</vt:lpstr>
      <vt:lpstr>Times New Roman</vt:lpstr>
      <vt:lpstr>Тема Office</vt:lpstr>
      <vt:lpstr>Обучение государственных служащих</vt:lpstr>
      <vt:lpstr>Презентация PowerPoint</vt:lpstr>
      <vt:lpstr>Сексуально-гендерная модель идентичности</vt:lpstr>
      <vt:lpstr>Что такое этика?</vt:lpstr>
      <vt:lpstr>Структура профессиональной этики</vt:lpstr>
      <vt:lpstr>Аспекты медицинской этики</vt:lpstr>
      <vt:lpstr>Аспекты медицинской этики</vt:lpstr>
      <vt:lpstr>Вопросы для обсуждения</vt:lpstr>
      <vt:lpstr>Принципы конфиденциальности в медицине</vt:lpstr>
      <vt:lpstr>Принципы конфиденциальности в медицине</vt:lpstr>
      <vt:lpstr>Толерантность в медицинской практике</vt:lpstr>
      <vt:lpstr>Факторы качества жизни</vt:lpstr>
      <vt:lpstr>Политкорректность</vt:lpstr>
      <vt:lpstr>Эвфемизмы</vt:lpstr>
      <vt:lpstr>Неологизмы</vt:lpstr>
      <vt:lpstr>Феминитивы</vt:lpstr>
      <vt:lpstr>Фразеологизмы</vt:lpstr>
      <vt:lpstr>Корректные медицинские вопросы</vt:lpstr>
      <vt:lpstr>Политкорректное и предпочтительное высказывание</vt:lpstr>
      <vt:lpstr>Политкорректное и предпочтительное высказывание</vt:lpstr>
      <vt:lpstr>Политкорректное и предпочтительное высказывание</vt:lpstr>
      <vt:lpstr>Социальная толерантность</vt:lpstr>
      <vt:lpstr>Свойства толерантной личности</vt:lpstr>
      <vt:lpstr>Шаги к  толерантности</vt:lpstr>
      <vt:lpstr>Лучшие практики</vt:lpstr>
      <vt:lpstr>Лучшие практики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Lu Za</cp:lastModifiedBy>
  <cp:revision>96</cp:revision>
  <dcterms:created xsi:type="dcterms:W3CDTF">2018-07-02T11:01:39Z</dcterms:created>
  <dcterms:modified xsi:type="dcterms:W3CDTF">2018-08-19T13:06:40Z</dcterms:modified>
</cp:coreProperties>
</file>