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0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7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2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A2DA-BB62-4D6C-B478-B45FF78F548F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ru/sections/history-united-nations-charter/1942-declaration-united-nations/index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hyperlink" Target="http://www.unmultimedia.org/photo/detail/313/0031319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3558" y="2615824"/>
            <a:ext cx="4947242" cy="103136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ООН </a:t>
            </a:r>
            <a:r>
              <a:rPr lang="en-US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—</a:t>
            </a:r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 ИСТОРИЯ, СТРУКТУРА И ОРГАНЫ</a:t>
            </a:r>
            <a:endParaRPr lang="en-US" sz="3200" b="1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3558" y="3889509"/>
            <a:ext cx="1937342" cy="26511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ПРЕЗЕНТАЦИЯ </a:t>
            </a:r>
            <a:r>
              <a:rPr lang="en-US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2</a:t>
            </a:r>
            <a:endParaRPr lang="en-US" sz="1600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205" y="1576657"/>
            <a:ext cx="1422406" cy="4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6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76380"/>
            <a:ext cx="7229475" cy="5952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ПЕРЕЧЕНЬ ДОГОВОРНЫХ ОРГАНОВ ООН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71575" y="2005882"/>
            <a:ext cx="6534150" cy="43472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правам </a:t>
            </a:r>
            <a:r>
              <a:rPr lang="ru-RU" sz="1600" dirty="0" smtClean="0">
                <a:latin typeface="Exo 2" panose="00000500000000000000" pitchFamily="2" charset="-52"/>
              </a:rPr>
              <a:t>человека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Комитет </a:t>
            </a:r>
            <a:r>
              <a:rPr lang="ru-RU" sz="1600" dirty="0">
                <a:latin typeface="Exo 2" panose="00000500000000000000" pitchFamily="2" charset="-52"/>
              </a:rPr>
              <a:t>по экономическим, социальным и культурным </a:t>
            </a:r>
            <a:r>
              <a:rPr lang="ru-RU" sz="1600" dirty="0" smtClean="0">
                <a:latin typeface="Exo 2" panose="00000500000000000000" pitchFamily="2" charset="-52"/>
              </a:rPr>
              <a:t>правам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правам </a:t>
            </a:r>
            <a:r>
              <a:rPr lang="ru-RU" sz="1600" dirty="0" smtClean="0">
                <a:latin typeface="Exo 2" panose="00000500000000000000" pitchFamily="2" charset="-52"/>
              </a:rPr>
              <a:t>ребенка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 </a:t>
            </a: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ликвидации расовой </a:t>
            </a:r>
            <a:r>
              <a:rPr lang="ru-RU" sz="1600" dirty="0" smtClean="0">
                <a:latin typeface="Exo 2" panose="00000500000000000000" pitchFamily="2" charset="-52"/>
              </a:rPr>
              <a:t>дискриминации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 </a:t>
            </a: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ликвидации дискриминации в отношении </a:t>
            </a:r>
            <a:r>
              <a:rPr lang="ru-RU" sz="1600" dirty="0" smtClean="0">
                <a:latin typeface="Exo 2" panose="00000500000000000000" pitchFamily="2" charset="-52"/>
              </a:rPr>
              <a:t>женщин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 </a:t>
            </a: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против </a:t>
            </a:r>
            <a:r>
              <a:rPr lang="ru-RU" sz="1600" dirty="0" smtClean="0">
                <a:latin typeface="Exo 2" panose="00000500000000000000" pitchFamily="2" charset="-52"/>
              </a:rPr>
              <a:t>пыток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 </a:t>
            </a: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рабочим </a:t>
            </a:r>
            <a:r>
              <a:rPr lang="ru-RU" sz="1600" dirty="0" smtClean="0">
                <a:latin typeface="Exo 2" panose="00000500000000000000" pitchFamily="2" charset="-52"/>
              </a:rPr>
              <a:t>мигрантам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 </a:t>
            </a: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правам людей с </a:t>
            </a:r>
            <a:r>
              <a:rPr lang="ru-RU" sz="1600" dirty="0" smtClean="0">
                <a:latin typeface="Exo 2" panose="00000500000000000000" pitchFamily="2" charset="-52"/>
              </a:rPr>
              <a:t>инвалидностью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 </a:t>
            </a:r>
            <a:endParaRPr lang="ru-RU" sz="1600" dirty="0">
              <a:latin typeface="Exo 2" panose="00000500000000000000" pitchFamily="2" charset="-52"/>
            </a:endParaRPr>
          </a:p>
          <a:p>
            <a:pPr marL="0" indent="0" defTabSz="461518">
              <a:lnSpc>
                <a:spcPct val="100000"/>
              </a:lnSpc>
              <a:spcBef>
                <a:spcPts val="0"/>
              </a:spcBef>
              <a:buNone/>
              <a:defRPr sz="252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Комитет по насильственным исчезновениям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1977308"/>
            <a:ext cx="320933" cy="394418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2477413"/>
            <a:ext cx="320933" cy="3944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2967993"/>
            <a:ext cx="320933" cy="3944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3447187"/>
            <a:ext cx="320933" cy="394418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3933223"/>
            <a:ext cx="320933" cy="39441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4424147"/>
            <a:ext cx="320933" cy="39441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8" y="4922255"/>
            <a:ext cx="320933" cy="39441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32" y="5394596"/>
            <a:ext cx="320933" cy="39441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31" y="5895759"/>
            <a:ext cx="320933" cy="39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66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176379"/>
            <a:ext cx="6096000" cy="41099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КАКИМИ ВОПРОСАМИ ПРАВ ЧЕЛОВЕКА ЗАНИМАЮТСЯ ЭТИ КОМИТЕТЫ?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5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343525" cy="5968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ИСТОРИЯ ООН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1" y="2437011"/>
            <a:ext cx="5895974" cy="3525639"/>
          </a:xfrm>
        </p:spPr>
        <p:txBody>
          <a:bodyPr>
            <a:normAutofit/>
          </a:bodyPr>
          <a:lstStyle/>
          <a:p>
            <a:pPr marL="0" indent="0" defTabSz="457200">
              <a:spcBef>
                <a:spcPts val="0"/>
              </a:spcBef>
              <a:buSzTx/>
              <a:buNone/>
              <a:defRPr sz="35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1 января 1942 года || Впервые использовано название «Объединенные Нации».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3500"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35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Название Объединенные Нации, предложенное президентом Соединенных Штатов Франклином Д. Рузвельтом, было впервые использовано 1 января 1942 года в </a:t>
            </a:r>
            <a:r>
              <a:rPr lang="ru-RU" sz="1800" dirty="0">
                <a:latin typeface="Exo 2" panose="00000500000000000000" pitchFamily="2" charset="-52"/>
                <a:hlinkClick r:id="rId3"/>
              </a:rPr>
              <a:t>Декларации Объединенных Наций</a:t>
            </a:r>
            <a:r>
              <a:rPr lang="ru-RU" sz="1800" dirty="0">
                <a:latin typeface="Exo 2" panose="00000500000000000000" pitchFamily="2" charset="-52"/>
              </a:rPr>
              <a:t>, когда во время Второй мировой войны </a:t>
            </a:r>
            <a:r>
              <a:rPr lang="ru-RU" sz="1800" dirty="0">
                <a:latin typeface="Exo 2" panose="00000500000000000000" pitchFamily="2" charset="-52"/>
                <a:hlinkClick r:id="rId4"/>
              </a:rPr>
              <a:t>представители 26 государств </a:t>
            </a:r>
            <a:r>
              <a:rPr lang="ru-RU" sz="1800" dirty="0">
                <a:latin typeface="Exo 2" panose="00000500000000000000" pitchFamily="2" charset="-52"/>
              </a:rPr>
              <a:t>обязались от имени своих правительств продолжать совместную борьбу против стран оси.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0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1404979"/>
            <a:ext cx="4610101" cy="14048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24 ОКТЯБРЯ 1945 ГОДА || ОФИЦИАЛЬНОЕ ПОЯВЛЕНИЕ НА СВЕТ ООН</a:t>
            </a:r>
            <a:endParaRPr lang="ru-RU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49" y="3357254"/>
            <a:ext cx="5743576" cy="2001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Exo 2" panose="00000500000000000000" pitchFamily="2" charset="-52"/>
              </a:rPr>
              <a:t>В 1945 году представители 50 стран собрались в Сан-Франциско на Конференции Объединенных Наций по созданию международной организации чтобы разработать Устав ООН.</a:t>
            </a:r>
          </a:p>
        </p:txBody>
      </p:sp>
    </p:spTree>
    <p:extLst>
      <p:ext uri="{BB962C8B-B14F-4D97-AF65-F5344CB8AC3E}">
        <p14:creationId xmlns:p14="http://schemas.microsoft.com/office/powerpoint/2010/main" val="323320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848350" cy="7571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ПЕРВЫЕ ГОДЫ РАБОТЫ ООН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465802"/>
            <a:ext cx="6657975" cy="32316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r>
              <a:rPr lang="ru-RU" sz="1600" dirty="0">
                <a:latin typeface="Exo 2" panose="00000500000000000000" pitchFamily="2" charset="-52"/>
              </a:rPr>
              <a:t>Согласно Уставу ООН было создано шесть её основных органов, в том числе Генеральная ассамблея, Совет безопасности, Международный суд, а также Экономический и социальный совет, которые занимаются вопросами прав человека.</a:t>
            </a:r>
          </a:p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r>
              <a:rPr lang="ru-RU" sz="1600" dirty="0">
                <a:latin typeface="Exo 2" panose="00000500000000000000" pitchFamily="2" charset="-52"/>
              </a:rPr>
              <a:t>Устав ООН наделил Экономический и социальный совет полномочием создавать «комиссии по экономическим и социальным вопросам, а также комиссии для популяризации прав человека…» </a:t>
            </a:r>
          </a:p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r>
              <a:rPr lang="ru-RU" sz="1600" dirty="0">
                <a:latin typeface="Exo 2" panose="00000500000000000000" pitchFamily="2" charset="-52"/>
              </a:rPr>
              <a:t>Одной из них стала Комиссия ООН по правам человека, которая под председательством Элеоноры Рузвельт подготовила Всеобщую декларацию прав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35338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6705600" cy="106082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ВСЕОБЩАЯ ДЕКЛАРАЦИЯ ПРАВ ЧЕЛОВЕКА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743200"/>
            <a:ext cx="6486525" cy="34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Tx/>
              <a:buNone/>
              <a:defRPr sz="3559"/>
            </a:pPr>
            <a:r>
              <a:rPr lang="ru-RU" sz="1800" dirty="0" smtClean="0">
                <a:latin typeface="Exo 2" panose="00000500000000000000" pitchFamily="2" charset="-52"/>
              </a:rPr>
              <a:t>Декларация была разработана представителями всех регионов мира, и при её создании были учтены все законодательные традиции.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3559"/>
            </a:pPr>
            <a:endParaRPr lang="ru-RU" sz="18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3559"/>
            </a:pPr>
            <a:r>
              <a:rPr lang="ru-RU" sz="1800" dirty="0" smtClean="0">
                <a:latin typeface="Exo 2" panose="00000500000000000000" pitchFamily="2" charset="-52"/>
              </a:rPr>
              <a:t>Официально принятая Организацией Объединённых Наций 10 декабря 1948 года, она стала универсальным документом по правам человека, в котором изложены 30 фундаментальных прав, лежащих в основе демократического общества.</a:t>
            </a:r>
            <a:endParaRPr lang="ru-RU" sz="1800" dirty="0">
              <a:latin typeface="Exo 2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73233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112867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Exo 2" panose="00000500000000000000" pitchFamily="2" charset="-52"/>
              </a:rPr>
              <a:t>https://www.youtube.com/watch?time_continue=1&amp;v=5RR4VXNX3jA&amp;feature=emb_logo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57" y="2619374"/>
            <a:ext cx="5418817" cy="304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2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УСТАВНЫЕ И ДОГОВОРНЫЕ ОРГАНЫ ООН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85874" y="2758919"/>
            <a:ext cx="5915025" cy="2517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Exo 2" panose="00000500000000000000" pitchFamily="50" charset="0"/>
              </a:rPr>
              <a:t>В уставе ООН перечислены органы, которые должны быть созданы согласно Уставу ООН: генеральная Ассамблея ООН, Совет безопасности ООН, Экономический и социальный советы, Совет по опеке, Секретариат ООН, Международный Суд ООН, Международный Уголовный Трибунал и другие </a:t>
            </a:r>
            <a:endParaRPr lang="ru-RU" sz="1800" dirty="0" smtClean="0">
              <a:latin typeface="Exo 2" panose="00000500000000000000" pitchFamily="50" charset="0"/>
            </a:endParaRPr>
          </a:p>
          <a:p>
            <a:pPr marL="0" indent="0">
              <a:buNone/>
            </a:pPr>
            <a:endParaRPr lang="ru-RU" sz="1800" dirty="0">
              <a:latin typeface="Exo 2" panose="00000500000000000000" pitchFamily="50" charset="0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50" charset="0"/>
              </a:rPr>
              <a:t>Также есть 10 договорных органов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2684233"/>
            <a:ext cx="408993" cy="4170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686398"/>
            <a:ext cx="408993" cy="41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1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ЧТО ТАКОЕ ДОГОВОРНЫЕ ОРГАНЫ ООН?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19201" y="2844644"/>
            <a:ext cx="5991224" cy="2584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На сегодня существует 9 договоров о правах человека на уровне </a:t>
            </a:r>
            <a:r>
              <a:rPr lang="ru-RU" sz="1800" dirty="0" smtClean="0">
                <a:latin typeface="Exo 2" panose="00000500000000000000" pitchFamily="2" charset="-52"/>
              </a:rPr>
              <a:t>ООН</a:t>
            </a:r>
            <a:endParaRPr lang="en-US" sz="1800" dirty="0" smtClean="0">
              <a:latin typeface="Exo 2" panose="00000500000000000000" pitchFamily="2" charset="-52"/>
            </a:endParaRPr>
          </a:p>
          <a:p>
            <a:pPr marL="0" indent="0">
              <a:buNone/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Согласно этим 9 договорам создано 10 договорных органов (к одному из договоров есть факультативный протокол согласно которому создан 10-й орган)</a:t>
            </a:r>
            <a:endParaRPr lang="ru-RU" sz="1800" i="1" dirty="0">
              <a:latin typeface="Exo 2" panose="00000500000000000000" pitchFamily="2" charset="-5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775360"/>
            <a:ext cx="313743" cy="4148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778455"/>
            <a:ext cx="313743" cy="41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7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76380"/>
            <a:ext cx="7229475" cy="5952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9 ДОГОВОРОВ И ИХ СОДЕРЖАНИЕ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33475" y="1882057"/>
            <a:ext cx="6534150" cy="4566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>
                <a:latin typeface="Exo 2" panose="00000500000000000000" pitchFamily="2" charset="-52"/>
              </a:rPr>
              <a:t>Международный пакт о гражданских и политических </a:t>
            </a:r>
            <a:r>
              <a:rPr lang="ru-RU" sz="1400" dirty="0" smtClean="0">
                <a:latin typeface="Exo 2" panose="00000500000000000000" pitchFamily="2" charset="-52"/>
              </a:rPr>
              <a:t>правах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Международный </a:t>
            </a:r>
            <a:r>
              <a:rPr lang="ru-RU" sz="1400" dirty="0">
                <a:latin typeface="Exo 2" panose="00000500000000000000" pitchFamily="2" charset="-52"/>
              </a:rPr>
              <a:t>пакт об экономических, социальных и культурных </a:t>
            </a:r>
            <a:r>
              <a:rPr lang="ru-RU" sz="1400" dirty="0" smtClean="0">
                <a:latin typeface="Exo 2" panose="00000500000000000000" pitchFamily="2" charset="-52"/>
              </a:rPr>
              <a:t>правах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по правам ребенка 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Международная </a:t>
            </a:r>
            <a:r>
              <a:rPr lang="ru-RU" sz="1400" dirty="0">
                <a:latin typeface="Exo 2" panose="00000500000000000000" pitchFamily="2" charset="-52"/>
              </a:rPr>
              <a:t>конвенция о ликвидации всех форм расовой </a:t>
            </a:r>
            <a:r>
              <a:rPr lang="ru-RU" sz="1400" dirty="0" smtClean="0">
                <a:latin typeface="Exo 2" panose="00000500000000000000" pitchFamily="2" charset="-52"/>
              </a:rPr>
              <a:t>дискриминации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о ликвидации всех форм дискриминации в отношении </a:t>
            </a:r>
            <a:r>
              <a:rPr lang="ru-RU" sz="1400" dirty="0" smtClean="0">
                <a:latin typeface="Exo 2" panose="00000500000000000000" pitchFamily="2" charset="-52"/>
              </a:rPr>
              <a:t>женщин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против пыток и других жестоких, бесчеловечных или унижающих достоинство видов обращения </a:t>
            </a:r>
            <a:r>
              <a:rPr lang="ru-RU" sz="1400" dirty="0" smtClean="0">
                <a:latin typeface="Exo 2" panose="00000500000000000000" pitchFamily="2" charset="-52"/>
              </a:rPr>
              <a:t>или</a:t>
            </a:r>
            <a:r>
              <a:rPr lang="en-US" sz="1400" dirty="0" smtClean="0">
                <a:latin typeface="Exo 2" panose="00000500000000000000" pitchFamily="2" charset="-52"/>
              </a:rPr>
              <a:t> </a:t>
            </a:r>
            <a:r>
              <a:rPr lang="ru-RU" sz="1400" dirty="0" smtClean="0">
                <a:latin typeface="Exo 2" panose="00000500000000000000" pitchFamily="2" charset="-52"/>
              </a:rPr>
              <a:t>наказания</a:t>
            </a:r>
            <a:r>
              <a:rPr lang="en-US" sz="1400" dirty="0" smtClean="0">
                <a:latin typeface="Exo 2" panose="00000500000000000000" pitchFamily="2" charset="-52"/>
              </a:rPr>
              <a:t> </a:t>
            </a:r>
            <a:r>
              <a:rPr lang="ru-RU" sz="1400" dirty="0" smtClean="0">
                <a:latin typeface="Exo 2" panose="00000500000000000000" pitchFamily="2" charset="-52"/>
              </a:rPr>
              <a:t>и</a:t>
            </a:r>
            <a:r>
              <a:rPr lang="ru-RU" sz="1400" dirty="0">
                <a:latin typeface="Exo 2" panose="00000500000000000000" pitchFamily="2" charset="-52"/>
              </a:rPr>
              <a:t> Факультативный протокол о лицах, лишенных </a:t>
            </a:r>
            <a:r>
              <a:rPr lang="ru-RU" sz="1400" dirty="0" smtClean="0">
                <a:latin typeface="Exo 2" panose="00000500000000000000" pitchFamily="2" charset="-52"/>
              </a:rPr>
              <a:t>свободы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о защите прав всех трудящихся мигрантов и </a:t>
            </a:r>
            <a:r>
              <a:rPr lang="ru-RU" sz="1400" dirty="0" smtClean="0">
                <a:latin typeface="Exo 2" panose="00000500000000000000" pitchFamily="2" charset="-52"/>
              </a:rPr>
              <a:t>членов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их семей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Конвенция </a:t>
            </a:r>
            <a:r>
              <a:rPr lang="ru-RU" sz="1400" dirty="0">
                <a:latin typeface="Exo 2" panose="00000500000000000000" pitchFamily="2" charset="-52"/>
              </a:rPr>
              <a:t>о правах людей с инвалидностью 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4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Международная </a:t>
            </a:r>
            <a:r>
              <a:rPr lang="ru-RU" sz="1400" dirty="0">
                <a:latin typeface="Exo 2" panose="00000500000000000000" pitchFamily="2" charset="-52"/>
              </a:rPr>
              <a:t>конвенция для защиты всех лиц </a:t>
            </a:r>
            <a:r>
              <a:rPr lang="ru-RU" sz="1400" dirty="0" smtClean="0">
                <a:latin typeface="Exo 2" panose="00000500000000000000" pitchFamily="2" charset="-52"/>
              </a:rPr>
              <a:t>от</a:t>
            </a:r>
            <a:endParaRPr lang="en-US" sz="14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</a:tabLst>
              <a:defRPr sz="25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400" dirty="0" smtClean="0">
                <a:latin typeface="Exo 2" panose="00000500000000000000" pitchFamily="2" charset="-52"/>
              </a:rPr>
              <a:t>насильственных </a:t>
            </a:r>
            <a:r>
              <a:rPr lang="ru-RU" sz="1400" dirty="0">
                <a:latin typeface="Exo 2" panose="00000500000000000000" pitchFamily="2" charset="-52"/>
              </a:rPr>
              <a:t>исчезновений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1852014"/>
            <a:ext cx="313743" cy="313285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771815" y="1781175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1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2241791"/>
            <a:ext cx="313743" cy="313285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762290" y="217352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2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2801085"/>
            <a:ext cx="313743" cy="31328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3194211"/>
            <a:ext cx="313743" cy="31328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3785665"/>
            <a:ext cx="313743" cy="31328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4152034"/>
            <a:ext cx="313743" cy="31328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4940220"/>
            <a:ext cx="313743" cy="31328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5502983"/>
            <a:ext cx="313743" cy="3132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75" y="5899110"/>
            <a:ext cx="313743" cy="313285"/>
          </a:xfrm>
          <a:prstGeom prst="rect">
            <a:avLst/>
          </a:prstGeom>
        </p:spPr>
      </p:pic>
      <p:sp>
        <p:nvSpPr>
          <p:cNvPr id="26" name="Заголовок 1"/>
          <p:cNvSpPr txBox="1">
            <a:spLocks/>
          </p:cNvSpPr>
          <p:nvPr/>
        </p:nvSpPr>
        <p:spPr>
          <a:xfrm>
            <a:off x="762288" y="2735326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3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752763" y="3125448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4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762288" y="372087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5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753055" y="4088308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6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762580" y="4875427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7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52763" y="5430997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8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762288" y="5827593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9</a:t>
            </a:r>
            <a:endParaRPr lang="en-US" sz="16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2591706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973</TotalTime>
  <Words>517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Exo 2</vt:lpstr>
      <vt:lpstr>Helvetica</vt:lpstr>
      <vt:lpstr>Тема Office</vt:lpstr>
      <vt:lpstr>ООН — ИСТОРИЯ, СТРУКТУРА И ОРГАНЫ</vt:lpstr>
      <vt:lpstr>ИСТОРИЯ ООН</vt:lpstr>
      <vt:lpstr>24 ОКТЯБРЯ 1945 ГОДА || ОФИЦИАЛЬНОЕ ПОЯВЛЕНИЕ НА СВЕТ ООН</vt:lpstr>
      <vt:lpstr>ПЕРВЫЕ ГОДЫ РАБОТЫ ООН</vt:lpstr>
      <vt:lpstr>ВСЕОБЩАЯ ДЕКЛАРАЦИЯ ПРАВ ЧЕЛОВЕКА</vt:lpstr>
      <vt:lpstr>https://www.youtube.com/watch?time_continue=1&amp;v=5RR4VXNX3jA&amp;feature=emb_logo</vt:lpstr>
      <vt:lpstr>УСТАВНЫЕ И ДОГОВОРНЫЕ ОРГАНЫ ООН</vt:lpstr>
      <vt:lpstr>ЧТО ТАКОЕ ДОГОВОРНЫЕ ОРГАНЫ ООН?</vt:lpstr>
      <vt:lpstr>9 ДОГОВОРОВ И ИХ СОДЕРЖАНИЕ</vt:lpstr>
      <vt:lpstr>ПЕРЕЧЕНЬ ДОГОВОРНЫХ ОРГАНОВ ООН</vt:lpstr>
      <vt:lpstr>КАКИМИ ВОПРОСАМИ ПРАВ ЧЕЛОВЕКА ЗАНИМАЮТСЯ ЭТИ КОМИТЕТЫ?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ЗДОРОВЬЕ И АДВОКАЦИЯ</dc:title>
  <dc:creator>Lu Za</dc:creator>
  <cp:lastModifiedBy>Yuri</cp:lastModifiedBy>
  <cp:revision>36</cp:revision>
  <dcterms:created xsi:type="dcterms:W3CDTF">2020-02-18T13:21:22Z</dcterms:created>
  <dcterms:modified xsi:type="dcterms:W3CDTF">2020-02-27T11:10:10Z</dcterms:modified>
</cp:coreProperties>
</file>