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5A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042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604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967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400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97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443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847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372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657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633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228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990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15408" y="2253874"/>
            <a:ext cx="4343401" cy="1031362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chemeClr val="bg1"/>
                </a:solidFill>
                <a:latin typeface="Exo 2" panose="00000500000000000000" pitchFamily="2" charset="-52"/>
              </a:rPr>
              <a:t>ПРАВО</a:t>
            </a:r>
            <a:r>
              <a:rPr lang="en-US" sz="3200" b="1" dirty="0">
                <a:solidFill>
                  <a:schemeClr val="bg1"/>
                </a:solidFill>
                <a:latin typeface="Exo 2" panose="00000500000000000000" pitchFamily="2" charset="-52"/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latin typeface="Exo 2" panose="00000500000000000000" pitchFamily="2" charset="-52"/>
              </a:rPr>
              <a:t>НА ЗДОРОВЬЕ</a:t>
            </a:r>
            <a:r>
              <a:rPr lang="en-US" sz="3200" b="1" dirty="0" smtClean="0">
                <a:solidFill>
                  <a:schemeClr val="bg1"/>
                </a:solidFill>
                <a:latin typeface="Exo 2" panose="00000500000000000000" pitchFamily="2" charset="-52"/>
              </a:rPr>
              <a:t/>
            </a:r>
            <a:br>
              <a:rPr lang="en-US" sz="3200" b="1" dirty="0" smtClean="0">
                <a:solidFill>
                  <a:schemeClr val="bg1"/>
                </a:solidFill>
                <a:latin typeface="Exo 2" panose="00000500000000000000" pitchFamily="2" charset="-52"/>
              </a:rPr>
            </a:br>
            <a:r>
              <a:rPr lang="ru-RU" sz="3200" b="1" dirty="0" smtClean="0">
                <a:solidFill>
                  <a:schemeClr val="bg1"/>
                </a:solidFill>
                <a:latin typeface="Exo 2" panose="00000500000000000000" pitchFamily="2" charset="-52"/>
              </a:rPr>
              <a:t>И АДВОКАЦИЯ</a:t>
            </a:r>
            <a:endParaRPr lang="en-US" sz="3200" b="1" dirty="0">
              <a:solidFill>
                <a:schemeClr val="bg1"/>
              </a:solidFill>
              <a:latin typeface="Exo 2" panose="00000500000000000000" pitchFamily="2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15408" y="3784734"/>
            <a:ext cx="1706526" cy="265114"/>
          </a:xfrm>
        </p:spPr>
        <p:txBody>
          <a:bodyPr>
            <a:noAutofit/>
          </a:bodyPr>
          <a:lstStyle/>
          <a:p>
            <a:pPr algn="l"/>
            <a:r>
              <a:rPr lang="ru-RU" sz="1600" dirty="0" smtClean="0">
                <a:solidFill>
                  <a:schemeClr val="bg1"/>
                </a:solidFill>
                <a:latin typeface="Exo 2" panose="00000500000000000000" pitchFamily="2" charset="-52"/>
              </a:rPr>
              <a:t>ПРЕЗЕНТАЦИЯ 1</a:t>
            </a:r>
            <a:endParaRPr lang="en-US" sz="1600" dirty="0">
              <a:solidFill>
                <a:schemeClr val="bg1"/>
              </a:solidFill>
              <a:latin typeface="Exo 2" panose="00000500000000000000" pitchFamily="2" charset="-52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055" y="976582"/>
            <a:ext cx="1422406" cy="40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96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04980"/>
            <a:ext cx="5343525" cy="596899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ЧТО ТАКОЕ ПРАВО НА ЗДОРОВЬЕ?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200150" y="2437011"/>
            <a:ext cx="6219825" cy="3430389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1600" dirty="0">
                <a:latin typeface="Exo 2" panose="00000500000000000000" pitchFamily="2" charset="-52"/>
              </a:rPr>
              <a:t>В соответствии с Уставом ВОЗ (1946 г.), «обладание наивысшим достижимым уровнем </a:t>
            </a:r>
            <a:r>
              <a:rPr lang="ru-RU" sz="1600" dirty="0">
                <a:latin typeface="Exo 2" panose="00000500000000000000" pitchFamily="2" charset="-52"/>
                <a:ea typeface="Helvetica"/>
                <a:cs typeface="Helvetica"/>
                <a:sym typeface="Helvetica"/>
              </a:rPr>
              <a:t>здоровья</a:t>
            </a:r>
            <a:r>
              <a:rPr lang="ru-RU" sz="1600" dirty="0">
                <a:latin typeface="Exo 2" panose="00000500000000000000" pitchFamily="2" charset="-52"/>
              </a:rPr>
              <a:t> является одним из основных </a:t>
            </a:r>
            <a:r>
              <a:rPr lang="ru-RU" sz="1600" dirty="0" smtClean="0">
                <a:latin typeface="Exo 2" panose="00000500000000000000" pitchFamily="2" charset="-52"/>
              </a:rPr>
              <a:t>прав </a:t>
            </a:r>
            <a:r>
              <a:rPr lang="ru-RU" sz="1600" dirty="0">
                <a:latin typeface="Exo 2" panose="00000500000000000000" pitchFamily="2" charset="-52"/>
              </a:rPr>
              <a:t>всякого человека</a:t>
            </a:r>
            <a:r>
              <a:rPr lang="ru-RU" sz="1600" dirty="0" smtClean="0">
                <a:latin typeface="Exo 2" panose="00000500000000000000" pitchFamily="2" charset="-52"/>
              </a:rPr>
              <a:t>»</a:t>
            </a:r>
            <a:endParaRPr lang="en-US" sz="1600" dirty="0" smtClean="0">
              <a:latin typeface="Exo 2" panose="00000500000000000000" pitchFamily="2" charset="-52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1800" dirty="0">
              <a:latin typeface="Exo 2" panose="00000500000000000000" pitchFamily="2" charset="-5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1600" dirty="0">
                <a:latin typeface="Exo 2" panose="00000500000000000000" pitchFamily="2" charset="-52"/>
              </a:rPr>
              <a:t>Понимание здоровья в качестве одного из прав человека налагает на государства юридическое обязательство обеспечить доступ к своевременной, </a:t>
            </a:r>
            <a:r>
              <a:rPr lang="ru-RU" sz="1600" dirty="0" smtClean="0">
                <a:latin typeface="Exo 2" panose="00000500000000000000" pitchFamily="2" charset="-52"/>
              </a:rPr>
              <a:t>приемлемой</a:t>
            </a:r>
            <a:r>
              <a:rPr lang="en-US" sz="1600" dirty="0">
                <a:latin typeface="Exo 2" panose="00000500000000000000" pitchFamily="2" charset="-52"/>
              </a:rPr>
              <a:t> </a:t>
            </a:r>
            <a:r>
              <a:rPr lang="ru-RU" sz="1600" dirty="0" smtClean="0">
                <a:latin typeface="Exo 2" panose="00000500000000000000" pitchFamily="2" charset="-52"/>
              </a:rPr>
              <a:t>и </a:t>
            </a:r>
            <a:r>
              <a:rPr lang="ru-RU" sz="1600" dirty="0">
                <a:latin typeface="Exo 2" panose="00000500000000000000" pitchFamily="2" charset="-52"/>
              </a:rPr>
              <a:t>доступной по стоимости медицинской помощи надлежащего качества, а также соответствующие детерминанты здоровья, такие как безопасная питьевая вода, санитария, пищевые продукты, жилье, связанная со здоровьем информация и санитарное просвещение и гендерное </a:t>
            </a:r>
            <a:r>
              <a:rPr lang="ru-RU" sz="1600" dirty="0" smtClean="0">
                <a:latin typeface="Exo 2" panose="00000500000000000000" pitchFamily="2" charset="-52"/>
              </a:rPr>
              <a:t>равенство</a:t>
            </a:r>
            <a:endParaRPr lang="ru-RU" sz="1600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2417961"/>
            <a:ext cx="328613" cy="42086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6" y="3666797"/>
            <a:ext cx="328613" cy="420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702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04980"/>
            <a:ext cx="4295775" cy="596899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Exo 2" panose="00000500000000000000" pitchFamily="2" charset="-52"/>
              </a:rPr>
              <a:t>ПРАВО НА ЗДОРОВЬЕ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28650" y="2132291"/>
            <a:ext cx="6553200" cy="591939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1600" dirty="0">
                <a:latin typeface="Exo 2" panose="00000500000000000000" pitchFamily="2" charset="-52"/>
              </a:rPr>
              <a:t>Право на здоровье, наряду с другими правами, подразумевает как свободы, так и права: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1126363" y="3191035"/>
            <a:ext cx="5979287" cy="24778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9700" indent="0" defTabSz="457200">
              <a:spcBef>
                <a:spcPts val="0"/>
              </a:spcBef>
              <a:buClr>
                <a:srgbClr val="3C4245"/>
              </a:buClr>
              <a:buNone/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lang="ru-RU" sz="1600" dirty="0">
                <a:latin typeface="Exo 2" panose="00000500000000000000" pitchFamily="2" charset="-52"/>
              </a:rPr>
              <a:t>Свободы включают право контролировать свое здоровье и тело (например, сексуальные и </a:t>
            </a:r>
            <a:r>
              <a:rPr lang="ru-RU" sz="1600" dirty="0">
                <a:latin typeface="Exo 2" panose="00000500000000000000" pitchFamily="2" charset="-52"/>
                <a:ea typeface="Helvetica"/>
                <a:cs typeface="Helvetica"/>
                <a:sym typeface="Helvetica"/>
              </a:rPr>
              <a:t>репродуктивные</a:t>
            </a:r>
            <a:r>
              <a:rPr lang="ru-RU" sz="1600" dirty="0">
                <a:latin typeface="Exo 2" panose="00000500000000000000" pitchFamily="2" charset="-52"/>
              </a:rPr>
              <a:t> права) и право не подвергаться вмешательствам (например, пыткам и медицинскому лечению и экспериментальным исследованиям без согласия</a:t>
            </a:r>
            <a:r>
              <a:rPr lang="ru-RU" sz="1600" dirty="0" smtClean="0">
                <a:latin typeface="Exo 2" panose="00000500000000000000" pitchFamily="2" charset="-52"/>
              </a:rPr>
              <a:t>)</a:t>
            </a:r>
            <a:endParaRPr lang="en-US" sz="1600" dirty="0" smtClean="0">
              <a:latin typeface="Exo 2" panose="00000500000000000000" pitchFamily="2" charset="-52"/>
            </a:endParaRPr>
          </a:p>
          <a:p>
            <a:pPr marL="139700" indent="0" defTabSz="457200">
              <a:spcBef>
                <a:spcPts val="0"/>
              </a:spcBef>
              <a:buClr>
                <a:srgbClr val="3C4245"/>
              </a:buClr>
              <a:buNone/>
              <a:defRPr>
                <a:latin typeface="Arial"/>
                <a:ea typeface="Arial"/>
                <a:cs typeface="Arial"/>
                <a:sym typeface="Arial"/>
              </a:defRPr>
            </a:pPr>
            <a:endParaRPr lang="ru-RU" sz="1600" dirty="0">
              <a:latin typeface="Exo 2" panose="00000500000000000000" pitchFamily="2" charset="-52"/>
            </a:endParaRPr>
          </a:p>
          <a:p>
            <a:pPr marL="139700" indent="0" defTabSz="457200">
              <a:spcBef>
                <a:spcPts val="0"/>
              </a:spcBef>
              <a:buClr>
                <a:srgbClr val="3C4245"/>
              </a:buClr>
              <a:buNone/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lang="ru-RU" sz="1600" dirty="0">
                <a:latin typeface="Exo 2" panose="00000500000000000000" pitchFamily="2" charset="-52"/>
              </a:rPr>
              <a:t>Права включают право на пользование системой для охраны здоровья, которая предоставляет всем равные возможности для поддержания наивысшего достижимого уровня здоровья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3152935"/>
            <a:ext cx="378619" cy="37806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743" y="4487089"/>
            <a:ext cx="378619" cy="378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209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04980"/>
            <a:ext cx="5848350" cy="1060821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КОМПОНЕНТЫ ПРАВА НА ЗДОРОВЬЕ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1257300" y="2876550"/>
            <a:ext cx="6515100" cy="28208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800" dirty="0">
                <a:latin typeface="Exo 2" panose="00000500000000000000" pitchFamily="2" charset="-52"/>
              </a:rPr>
              <a:t>Наличие медицинский учреждений в </a:t>
            </a:r>
            <a:r>
              <a:rPr lang="ru-RU" sz="1800" dirty="0" smtClean="0">
                <a:latin typeface="Exo 2" panose="00000500000000000000" pitchFamily="2" charset="-52"/>
              </a:rPr>
              <a:t>стране</a:t>
            </a:r>
            <a:endParaRPr lang="en-US" sz="1800" dirty="0" smtClean="0">
              <a:latin typeface="Exo 2" panose="00000500000000000000" pitchFamily="2" charset="-52"/>
            </a:endParaRPr>
          </a:p>
          <a:p>
            <a:endParaRPr lang="ru-RU" sz="1800" dirty="0">
              <a:latin typeface="Exo 2" panose="00000500000000000000" pitchFamily="2" charset="-52"/>
            </a:endParaRPr>
          </a:p>
          <a:p>
            <a:pPr marL="0" indent="0">
              <a:buNone/>
            </a:pPr>
            <a:r>
              <a:rPr lang="ru-RU" sz="1800" dirty="0">
                <a:latin typeface="Exo 2" panose="00000500000000000000" pitchFamily="2" charset="-52"/>
              </a:rPr>
              <a:t>Доступность медицинских услуг в стране (4 аспекта доступности</a:t>
            </a:r>
            <a:r>
              <a:rPr lang="ru-RU" sz="1800" dirty="0" smtClean="0">
                <a:latin typeface="Exo 2" panose="00000500000000000000" pitchFamily="2" charset="-52"/>
              </a:rPr>
              <a:t>)</a:t>
            </a:r>
            <a:endParaRPr lang="en-US" sz="1800" dirty="0" smtClean="0">
              <a:latin typeface="Exo 2" panose="00000500000000000000" pitchFamily="2" charset="-52"/>
            </a:endParaRPr>
          </a:p>
          <a:p>
            <a:endParaRPr lang="ru-RU" sz="1800" dirty="0">
              <a:latin typeface="Exo 2" panose="00000500000000000000" pitchFamily="2" charset="-52"/>
            </a:endParaRPr>
          </a:p>
          <a:p>
            <a:pPr marL="0" indent="0">
              <a:buNone/>
            </a:pPr>
            <a:r>
              <a:rPr lang="ru-RU" sz="1800" dirty="0">
                <a:latin typeface="Exo 2" panose="00000500000000000000" pitchFamily="2" charset="-52"/>
              </a:rPr>
              <a:t>Приемлемость (медицинская этика и стандарты) </a:t>
            </a:r>
            <a:endParaRPr lang="en-US" sz="1800" dirty="0" smtClean="0">
              <a:latin typeface="Exo 2" panose="00000500000000000000" pitchFamily="2" charset="-52"/>
            </a:endParaRPr>
          </a:p>
          <a:p>
            <a:endParaRPr lang="ru-RU" sz="1800" dirty="0">
              <a:latin typeface="Exo 2" panose="00000500000000000000" pitchFamily="2" charset="-52"/>
            </a:endParaRPr>
          </a:p>
          <a:p>
            <a:pPr marL="0" indent="0">
              <a:buNone/>
            </a:pPr>
            <a:r>
              <a:rPr lang="ru-RU" sz="1800" dirty="0">
                <a:latin typeface="Exo 2" panose="00000500000000000000" pitchFamily="2" charset="-52"/>
              </a:rPr>
              <a:t>Качество медицинской помощи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2855036"/>
            <a:ext cx="364331" cy="32813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3610504"/>
            <a:ext cx="364331" cy="32813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4601104"/>
            <a:ext cx="364331" cy="32813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5339556"/>
            <a:ext cx="364331" cy="32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383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04980"/>
            <a:ext cx="6705600" cy="1060821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4 АСПЕКТА ДОСТУПНОСТИ МЕДИЦИНСКИХ УСЛУГ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1257300" y="2743200"/>
            <a:ext cx="5857875" cy="34099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800" dirty="0">
                <a:latin typeface="Exo 2" panose="00000500000000000000" pitchFamily="2" charset="-52"/>
              </a:rPr>
              <a:t>Архитектурная доступность </a:t>
            </a:r>
            <a:endParaRPr lang="en-US" sz="1800" dirty="0" smtClean="0">
              <a:latin typeface="Exo 2" panose="00000500000000000000" pitchFamily="2" charset="-52"/>
            </a:endParaRPr>
          </a:p>
          <a:p>
            <a:endParaRPr lang="ru-RU" sz="1800" dirty="0">
              <a:latin typeface="Exo 2" panose="00000500000000000000" pitchFamily="2" charset="-52"/>
            </a:endParaRPr>
          </a:p>
          <a:p>
            <a:pPr marL="0" indent="0">
              <a:buNone/>
            </a:pPr>
            <a:r>
              <a:rPr lang="ru-RU" sz="1800" dirty="0">
                <a:latin typeface="Exo 2" panose="00000500000000000000" pitchFamily="2" charset="-52"/>
              </a:rPr>
              <a:t>Информационная доступность </a:t>
            </a:r>
            <a:endParaRPr lang="en-US" sz="1800" dirty="0" smtClean="0">
              <a:latin typeface="Exo 2" panose="00000500000000000000" pitchFamily="2" charset="-52"/>
            </a:endParaRPr>
          </a:p>
          <a:p>
            <a:endParaRPr lang="ru-RU" sz="1800" dirty="0">
              <a:latin typeface="Exo 2" panose="00000500000000000000" pitchFamily="2" charset="-52"/>
            </a:endParaRPr>
          </a:p>
          <a:p>
            <a:pPr marL="0" indent="0">
              <a:buNone/>
            </a:pPr>
            <a:r>
              <a:rPr lang="ru-RU" sz="1800" dirty="0">
                <a:latin typeface="Exo 2" panose="00000500000000000000" pitchFamily="2" charset="-52"/>
              </a:rPr>
              <a:t>Экономическая доступность </a:t>
            </a:r>
            <a:endParaRPr lang="en-US" sz="1800" dirty="0" smtClean="0">
              <a:latin typeface="Exo 2" panose="00000500000000000000" pitchFamily="2" charset="-52"/>
            </a:endParaRPr>
          </a:p>
          <a:p>
            <a:endParaRPr lang="ru-RU" sz="1800" dirty="0">
              <a:latin typeface="Exo 2" panose="00000500000000000000" pitchFamily="2" charset="-52"/>
            </a:endParaRPr>
          </a:p>
          <a:p>
            <a:pPr marL="0" indent="0">
              <a:buNone/>
            </a:pPr>
            <a:r>
              <a:rPr lang="ru-RU" sz="1800" dirty="0">
                <a:latin typeface="Exo 2" panose="00000500000000000000" pitchFamily="2" charset="-52"/>
              </a:rPr>
              <a:t>Соблюдение принципа </a:t>
            </a:r>
            <a:r>
              <a:rPr lang="ru-RU" sz="1800" dirty="0" err="1">
                <a:latin typeface="Exo 2" panose="00000500000000000000" pitchFamily="2" charset="-52"/>
              </a:rPr>
              <a:t>недискриминации</a:t>
            </a:r>
            <a:r>
              <a:rPr lang="ru-RU" sz="1800" dirty="0">
                <a:latin typeface="Exo 2" panose="00000500000000000000" pitchFamily="2" charset="-52"/>
              </a:rPr>
              <a:t> при предоставлении медицинских услуг </a:t>
            </a:r>
            <a:r>
              <a:rPr lang="en-US" sz="1800" dirty="0" smtClean="0">
                <a:latin typeface="Exo 2" panose="00000500000000000000" pitchFamily="2" charset="-52"/>
              </a:rPr>
              <a:t>—</a:t>
            </a:r>
            <a:r>
              <a:rPr lang="ru-RU" sz="1800" dirty="0" smtClean="0">
                <a:latin typeface="Exo 2" panose="00000500000000000000" pitchFamily="2" charset="-52"/>
              </a:rPr>
              <a:t> </a:t>
            </a:r>
            <a:r>
              <a:rPr lang="ru-RU" sz="1800" dirty="0">
                <a:latin typeface="Exo 2" panose="00000500000000000000" pitchFamily="2" charset="-52"/>
              </a:rPr>
              <a:t>они одинаково доступны для всех групп населения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6" y="2714625"/>
            <a:ext cx="380419" cy="37986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6" y="3462342"/>
            <a:ext cx="380419" cy="37986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5" y="4210059"/>
            <a:ext cx="380419" cy="37986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5" y="4957776"/>
            <a:ext cx="380419" cy="379864"/>
          </a:xfrm>
          <a:prstGeom prst="rect">
            <a:avLst/>
          </a:prstGeom>
        </p:spPr>
      </p:pic>
      <p:sp>
        <p:nvSpPr>
          <p:cNvPr id="21" name="Заголовок 1"/>
          <p:cNvSpPr txBox="1">
            <a:spLocks/>
          </p:cNvSpPr>
          <p:nvPr/>
        </p:nvSpPr>
        <p:spPr>
          <a:xfrm>
            <a:off x="800100" y="2683150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solidFill>
                  <a:srgbClr val="145A76"/>
                </a:solidFill>
                <a:latin typeface="Exo 2" panose="00000500000000000000" pitchFamily="2" charset="-52"/>
              </a:rPr>
              <a:t>1</a:t>
            </a:r>
            <a:endParaRPr lang="en-US" sz="1800" b="1" dirty="0">
              <a:solidFill>
                <a:srgbClr val="145A76"/>
              </a:solidFill>
              <a:latin typeface="Exo 2" panose="00000500000000000000" pitchFamily="2" charset="-52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789994" y="3427891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solidFill>
                  <a:srgbClr val="145A76"/>
                </a:solidFill>
                <a:latin typeface="Exo 2" panose="00000500000000000000" pitchFamily="2" charset="-52"/>
              </a:rPr>
              <a:t>2</a:t>
            </a:r>
            <a:endParaRPr lang="en-US" sz="1800" b="1" dirty="0">
              <a:solidFill>
                <a:srgbClr val="145A76"/>
              </a:solidFill>
              <a:latin typeface="Exo 2" panose="00000500000000000000" pitchFamily="2" charset="-52"/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789994" y="4178556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solidFill>
                  <a:srgbClr val="145A76"/>
                </a:solidFill>
                <a:latin typeface="Exo 2" panose="00000500000000000000" pitchFamily="2" charset="-52"/>
              </a:rPr>
              <a:t>3</a:t>
            </a:r>
            <a:endParaRPr lang="en-US" sz="1800" b="1" dirty="0">
              <a:solidFill>
                <a:srgbClr val="145A76"/>
              </a:solidFill>
              <a:latin typeface="Exo 2" panose="00000500000000000000" pitchFamily="2" charset="-52"/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780468" y="4926273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solidFill>
                  <a:srgbClr val="145A76"/>
                </a:solidFill>
                <a:latin typeface="Exo 2" panose="00000500000000000000" pitchFamily="2" charset="-52"/>
              </a:rPr>
              <a:t>4</a:t>
            </a:r>
            <a:endParaRPr lang="en-US" sz="1800" b="1" dirty="0">
              <a:solidFill>
                <a:srgbClr val="145A76"/>
              </a:solidFill>
              <a:latin typeface="Exo 2" panose="000005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732330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04980"/>
            <a:ext cx="7229475" cy="112867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ВЗАИМОСВЯЗЬ МЕЖДУ ПРАВОМ</a:t>
            </a:r>
            <a:r>
              <a:rPr lang="en-US" sz="2400" b="1" dirty="0">
                <a:latin typeface="Exo 2" panose="00000500000000000000" pitchFamily="2" charset="-52"/>
              </a:rPr>
              <a:t> </a:t>
            </a:r>
            <a:r>
              <a:rPr lang="ru-RU" sz="2400" b="1" dirty="0" smtClean="0">
                <a:latin typeface="Exo 2" panose="00000500000000000000" pitchFamily="2" charset="-52"/>
              </a:rPr>
              <a:t>НА ЗДОРОВЬЕ И ДРУГИМИ</a:t>
            </a:r>
            <a:r>
              <a:rPr lang="en-US" sz="2400" b="1" dirty="0">
                <a:latin typeface="Exo 2" panose="00000500000000000000" pitchFamily="2" charset="-52"/>
              </a:rPr>
              <a:t> </a:t>
            </a:r>
            <a:r>
              <a:rPr lang="ru-RU" sz="2400" b="1" dirty="0" smtClean="0">
                <a:latin typeface="Exo 2" panose="00000500000000000000" pitchFamily="2" charset="-52"/>
              </a:rPr>
              <a:t>ПРАВАМИ ЧЕЛОВЕКА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1190625" y="2705100"/>
            <a:ext cx="5819776" cy="34099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79475">
              <a:lnSpc>
                <a:spcPct val="100000"/>
              </a:lnSpc>
              <a:spcBef>
                <a:spcPts val="0"/>
              </a:spcBef>
              <a:buNone/>
              <a:tabLst>
                <a:tab pos="114300" algn="l"/>
                <a:tab pos="368300" algn="l"/>
              </a:tabLst>
              <a:defRPr sz="2988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>
                <a:latin typeface="Exo 2" panose="00000500000000000000" pitchFamily="2" charset="-52"/>
              </a:rPr>
              <a:t>Право на приватность (уважение частной и </a:t>
            </a:r>
            <a:r>
              <a:rPr lang="ru-RU" sz="1600" dirty="0" smtClean="0">
                <a:latin typeface="Exo 2" panose="00000500000000000000" pitchFamily="2" charset="-52"/>
              </a:rPr>
              <a:t>семейной</a:t>
            </a:r>
            <a:r>
              <a:rPr lang="en-US" sz="1600" dirty="0" smtClean="0">
                <a:latin typeface="Exo 2" panose="00000500000000000000" pitchFamily="2" charset="-52"/>
              </a:rPr>
              <a:t> </a:t>
            </a:r>
            <a:r>
              <a:rPr lang="ru-RU" sz="1600" dirty="0" smtClean="0">
                <a:latin typeface="Exo 2" panose="00000500000000000000" pitchFamily="2" charset="-52"/>
              </a:rPr>
              <a:t>жизни</a:t>
            </a:r>
            <a:r>
              <a:rPr lang="ru-RU" sz="1600" dirty="0">
                <a:latin typeface="Exo 2" panose="00000500000000000000" pitchFamily="2" charset="-52"/>
              </a:rPr>
              <a:t>) </a:t>
            </a:r>
            <a:r>
              <a:rPr lang="en-US" sz="1600" dirty="0" smtClean="0">
                <a:latin typeface="Exo 2" panose="00000500000000000000" pitchFamily="2" charset="-52"/>
              </a:rPr>
              <a:t>–</a:t>
            </a:r>
            <a:r>
              <a:rPr lang="ru-RU" sz="1600" dirty="0" smtClean="0">
                <a:latin typeface="Exo 2" panose="00000500000000000000" pitchFamily="2" charset="-52"/>
              </a:rPr>
              <a:t> </a:t>
            </a:r>
            <a:r>
              <a:rPr lang="ru-RU" sz="1600" dirty="0">
                <a:latin typeface="Exo 2" panose="00000500000000000000" pitchFamily="2" charset="-52"/>
              </a:rPr>
              <a:t>примеры разглашения СОГИ и/или </a:t>
            </a:r>
            <a:r>
              <a:rPr lang="ru-RU" sz="1600" dirty="0" smtClean="0">
                <a:latin typeface="Exo 2" panose="00000500000000000000" pitchFamily="2" charset="-52"/>
              </a:rPr>
              <a:t>ВИЧ-статуса</a:t>
            </a:r>
            <a:endParaRPr lang="en-US" sz="1600" dirty="0" smtClean="0">
              <a:latin typeface="Exo 2" panose="00000500000000000000" pitchFamily="2" charset="-52"/>
            </a:endParaRPr>
          </a:p>
          <a:p>
            <a:pPr marL="0" indent="0" defTabSz="379475">
              <a:lnSpc>
                <a:spcPct val="100000"/>
              </a:lnSpc>
              <a:spcBef>
                <a:spcPts val="0"/>
              </a:spcBef>
              <a:buNone/>
              <a:tabLst>
                <a:tab pos="114300" algn="l"/>
                <a:tab pos="368300" algn="l"/>
              </a:tabLst>
              <a:defRPr sz="2988">
                <a:latin typeface="Helvetica"/>
                <a:ea typeface="Helvetica"/>
                <a:cs typeface="Helvetica"/>
                <a:sym typeface="Helvetica"/>
              </a:defRPr>
            </a:pPr>
            <a:endParaRPr lang="ru-RU" sz="1600" dirty="0">
              <a:latin typeface="Exo 2" panose="00000500000000000000" pitchFamily="2" charset="-52"/>
            </a:endParaRPr>
          </a:p>
          <a:p>
            <a:pPr marL="0" indent="0" defTabSz="379475">
              <a:lnSpc>
                <a:spcPct val="100000"/>
              </a:lnSpc>
              <a:spcBef>
                <a:spcPts val="0"/>
              </a:spcBef>
              <a:buNone/>
              <a:tabLst>
                <a:tab pos="114300" algn="l"/>
                <a:tab pos="368300" algn="l"/>
              </a:tabLst>
              <a:defRPr sz="2988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 smtClean="0">
                <a:latin typeface="Exo 2" panose="00000500000000000000" pitchFamily="2" charset="-52"/>
              </a:rPr>
              <a:t>Право </a:t>
            </a:r>
            <a:r>
              <a:rPr lang="ru-RU" sz="1600" dirty="0">
                <a:latin typeface="Exo 2" panose="00000500000000000000" pitchFamily="2" charset="-52"/>
              </a:rPr>
              <a:t>на доступ к информации </a:t>
            </a:r>
            <a:endParaRPr lang="en-US" sz="1600" dirty="0" smtClean="0">
              <a:latin typeface="Exo 2" panose="00000500000000000000" pitchFamily="2" charset="-52"/>
            </a:endParaRPr>
          </a:p>
          <a:p>
            <a:pPr marL="184467" indent="-184467" defTabSz="379475">
              <a:lnSpc>
                <a:spcPct val="100000"/>
              </a:lnSpc>
              <a:spcBef>
                <a:spcPts val="0"/>
              </a:spcBef>
              <a:tabLst>
                <a:tab pos="114300" algn="l"/>
                <a:tab pos="368300" algn="l"/>
              </a:tabLst>
              <a:defRPr sz="2988">
                <a:latin typeface="Helvetica"/>
                <a:ea typeface="Helvetica"/>
                <a:cs typeface="Helvetica"/>
                <a:sym typeface="Helvetica"/>
              </a:defRPr>
            </a:pPr>
            <a:endParaRPr lang="ru-RU" sz="1600" dirty="0">
              <a:latin typeface="Exo 2" panose="00000500000000000000" pitchFamily="2" charset="-52"/>
            </a:endParaRPr>
          </a:p>
          <a:p>
            <a:pPr marL="0" indent="0" defTabSz="379475">
              <a:lnSpc>
                <a:spcPct val="100000"/>
              </a:lnSpc>
              <a:spcBef>
                <a:spcPts val="0"/>
              </a:spcBef>
              <a:buNone/>
              <a:tabLst>
                <a:tab pos="114300" algn="l"/>
                <a:tab pos="368300" algn="l"/>
              </a:tabLst>
              <a:defRPr sz="2988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 smtClean="0">
                <a:latin typeface="Exo 2" panose="00000500000000000000" pitchFamily="2" charset="-52"/>
              </a:rPr>
              <a:t>Право </a:t>
            </a:r>
            <a:r>
              <a:rPr lang="ru-RU" sz="1600" dirty="0">
                <a:latin typeface="Exo 2" panose="00000500000000000000" pitchFamily="2" charset="-52"/>
              </a:rPr>
              <a:t>на жизнь </a:t>
            </a:r>
            <a:endParaRPr lang="en-US" sz="1600" dirty="0" smtClean="0">
              <a:latin typeface="Exo 2" panose="00000500000000000000" pitchFamily="2" charset="-52"/>
            </a:endParaRPr>
          </a:p>
          <a:p>
            <a:pPr marL="184467" indent="-184467" defTabSz="379475">
              <a:lnSpc>
                <a:spcPct val="100000"/>
              </a:lnSpc>
              <a:spcBef>
                <a:spcPts val="0"/>
              </a:spcBef>
              <a:tabLst>
                <a:tab pos="114300" algn="l"/>
                <a:tab pos="368300" algn="l"/>
              </a:tabLst>
              <a:defRPr sz="2988">
                <a:latin typeface="Helvetica"/>
                <a:ea typeface="Helvetica"/>
                <a:cs typeface="Helvetica"/>
                <a:sym typeface="Helvetica"/>
              </a:defRPr>
            </a:pPr>
            <a:endParaRPr lang="ru-RU" sz="1600" dirty="0">
              <a:latin typeface="Exo 2" panose="00000500000000000000" pitchFamily="2" charset="-52"/>
            </a:endParaRPr>
          </a:p>
          <a:p>
            <a:pPr marL="0" indent="0" defTabSz="379475">
              <a:lnSpc>
                <a:spcPct val="100000"/>
              </a:lnSpc>
              <a:spcBef>
                <a:spcPts val="0"/>
              </a:spcBef>
              <a:buNone/>
              <a:tabLst>
                <a:tab pos="114300" algn="l"/>
                <a:tab pos="368300" algn="l"/>
              </a:tabLst>
              <a:defRPr sz="2988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 smtClean="0">
                <a:latin typeface="Exo 2" panose="00000500000000000000" pitchFamily="2" charset="-52"/>
              </a:rPr>
              <a:t>Право </a:t>
            </a:r>
            <a:r>
              <a:rPr lang="ru-RU" sz="1600" dirty="0">
                <a:latin typeface="Exo 2" panose="00000500000000000000" pitchFamily="2" charset="-52"/>
              </a:rPr>
              <a:t>на свободу от дискриминации  </a:t>
            </a:r>
            <a:endParaRPr lang="en-US" sz="1600" dirty="0" smtClean="0">
              <a:latin typeface="Exo 2" panose="00000500000000000000" pitchFamily="2" charset="-52"/>
            </a:endParaRPr>
          </a:p>
          <a:p>
            <a:pPr marL="184467" indent="-184467" defTabSz="379475">
              <a:lnSpc>
                <a:spcPct val="100000"/>
              </a:lnSpc>
              <a:spcBef>
                <a:spcPts val="0"/>
              </a:spcBef>
              <a:tabLst>
                <a:tab pos="114300" algn="l"/>
                <a:tab pos="368300" algn="l"/>
              </a:tabLst>
              <a:defRPr sz="2988">
                <a:latin typeface="Helvetica"/>
                <a:ea typeface="Helvetica"/>
                <a:cs typeface="Helvetica"/>
                <a:sym typeface="Helvetica"/>
              </a:defRPr>
            </a:pPr>
            <a:endParaRPr lang="ru-RU" sz="1600" dirty="0">
              <a:latin typeface="Exo 2" panose="00000500000000000000" pitchFamily="2" charset="-52"/>
            </a:endParaRPr>
          </a:p>
          <a:p>
            <a:pPr marL="0" indent="0" defTabSz="379475">
              <a:lnSpc>
                <a:spcPct val="100000"/>
              </a:lnSpc>
              <a:spcBef>
                <a:spcPts val="0"/>
              </a:spcBef>
              <a:buNone/>
              <a:tabLst>
                <a:tab pos="114300" algn="l"/>
                <a:tab pos="368300" algn="l"/>
              </a:tabLst>
              <a:defRPr sz="2988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 smtClean="0">
                <a:latin typeface="Exo 2" panose="00000500000000000000" pitchFamily="2" charset="-52"/>
              </a:rPr>
              <a:t>Право </a:t>
            </a:r>
            <a:r>
              <a:rPr lang="ru-RU" sz="1600" dirty="0">
                <a:latin typeface="Exo 2" panose="00000500000000000000" pitchFamily="2" charset="-52"/>
              </a:rPr>
              <a:t>на свободу и личную неприкосновенность </a:t>
            </a:r>
            <a:endParaRPr lang="en-US" sz="1600" dirty="0" smtClean="0">
              <a:latin typeface="Exo 2" panose="00000500000000000000" pitchFamily="2" charset="-52"/>
            </a:endParaRPr>
          </a:p>
          <a:p>
            <a:pPr marL="184467" indent="-184467" defTabSz="379475">
              <a:lnSpc>
                <a:spcPct val="100000"/>
              </a:lnSpc>
              <a:spcBef>
                <a:spcPts val="0"/>
              </a:spcBef>
              <a:tabLst>
                <a:tab pos="114300" algn="l"/>
                <a:tab pos="368300" algn="l"/>
              </a:tabLst>
              <a:defRPr sz="2988">
                <a:latin typeface="Helvetica"/>
                <a:ea typeface="Helvetica"/>
                <a:cs typeface="Helvetica"/>
                <a:sym typeface="Helvetica"/>
              </a:defRPr>
            </a:pPr>
            <a:endParaRPr lang="ru-RU" sz="1600" dirty="0">
              <a:latin typeface="Exo 2" panose="00000500000000000000" pitchFamily="2" charset="-52"/>
            </a:endParaRPr>
          </a:p>
          <a:p>
            <a:pPr marL="0" indent="0" defTabSz="379475">
              <a:lnSpc>
                <a:spcPct val="100000"/>
              </a:lnSpc>
              <a:spcBef>
                <a:spcPts val="0"/>
              </a:spcBef>
              <a:buNone/>
              <a:tabLst>
                <a:tab pos="114300" algn="l"/>
                <a:tab pos="368300" algn="l"/>
              </a:tabLst>
              <a:defRPr sz="2988"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600" dirty="0" smtClean="0">
                <a:latin typeface="Exo 2" panose="00000500000000000000" pitchFamily="2" charset="-52"/>
              </a:rPr>
              <a:t>Право </a:t>
            </a:r>
            <a:r>
              <a:rPr lang="ru-RU" sz="1600" dirty="0">
                <a:latin typeface="Exo 2" panose="00000500000000000000" pitchFamily="2" charset="-52"/>
              </a:rPr>
              <a:t>на свободу от пыток, жестокого, бесчеловечного и унижающего достоинство обращения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2821662"/>
            <a:ext cx="335756" cy="33526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3444941"/>
            <a:ext cx="335756" cy="33526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3929105"/>
            <a:ext cx="335756" cy="335267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4427232"/>
            <a:ext cx="335756" cy="335267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4906309"/>
            <a:ext cx="335756" cy="335267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5518736"/>
            <a:ext cx="335756" cy="33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822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04980"/>
            <a:ext cx="7229475" cy="84292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ЧТО ТАКОЕ АДВОКАЦИЯ?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628650" y="2587469"/>
            <a:ext cx="6372225" cy="34099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spcBef>
                <a:spcPts val="0"/>
              </a:spcBef>
              <a:buSzTx/>
              <a:buNone/>
              <a:defRPr sz="30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>
                <a:latin typeface="Exo 2" panose="00000500000000000000" pitchFamily="2" charset="-52"/>
              </a:rPr>
              <a:t>Адвокация — это действия или мероприятия, которые предусматривают изменения в политиках и документах, на законодательном или общественном уровне для ЛГБТК-сообщества в соответствии с международными стандартами прав человека.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30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en-US" sz="1800" dirty="0" smtClean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Tx/>
              <a:buNone/>
              <a:defRPr sz="30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800" dirty="0">
              <a:latin typeface="Exo 2" panose="00000500000000000000" pitchFamily="2" charset="-52"/>
            </a:endParaRPr>
          </a:p>
          <a:p>
            <a:pPr marL="0" indent="0" defTabSz="457200">
              <a:spcBef>
                <a:spcPts val="0"/>
              </a:spcBef>
              <a:buSzTx/>
              <a:buNone/>
              <a:defRPr sz="30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>
                <a:latin typeface="Exo 2" panose="00000500000000000000" pitchFamily="2" charset="-52"/>
              </a:rPr>
              <a:t>Адвокация — процесс, который включает в себя идентификацию проблем, их анализ в соответствии с международными стандартами прав человека и разработку соответствующих мер и действий для изменения ситуации к лучшему (у адвокации всегда есть конкретная цель).</a:t>
            </a:r>
          </a:p>
        </p:txBody>
      </p:sp>
    </p:spTree>
    <p:extLst>
      <p:ext uri="{BB962C8B-B14F-4D97-AF65-F5344CB8AC3E}">
        <p14:creationId xmlns:p14="http://schemas.microsoft.com/office/powerpoint/2010/main" val="3076018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04980"/>
            <a:ext cx="7229475" cy="84292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ПРИМЕР АРМЕНА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628650" y="2587468"/>
            <a:ext cx="5972175" cy="14225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lnSpc>
                <a:spcPct val="100000"/>
              </a:lnSpc>
              <a:spcBef>
                <a:spcPts val="0"/>
              </a:spcBef>
              <a:buSzTx/>
              <a:buNone/>
              <a:defRPr sz="30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2000" i="1" dirty="0">
                <a:latin typeface="Exo 2" panose="00000500000000000000" pitchFamily="2" charset="-52"/>
              </a:rPr>
              <a:t>У нас есть история когда нашему клиенту, </a:t>
            </a:r>
            <a:r>
              <a:rPr lang="ru-RU" sz="2000" i="1" dirty="0" err="1">
                <a:latin typeface="Exo 2" panose="00000500000000000000" pitchFamily="2" charset="-52"/>
              </a:rPr>
              <a:t>гею</a:t>
            </a:r>
            <a:r>
              <a:rPr lang="ru-RU" sz="2000" i="1" dirty="0">
                <a:latin typeface="Exo 2" panose="00000500000000000000" pitchFamily="2" charset="-52"/>
              </a:rPr>
              <a:t> по имени Армен, отказали в неотложной медицинской помощи после того как врач узнал, что он гей.</a:t>
            </a:r>
          </a:p>
        </p:txBody>
      </p:sp>
      <p:sp>
        <p:nvSpPr>
          <p:cNvPr id="6" name="Объект 4"/>
          <p:cNvSpPr txBox="1">
            <a:spLocks/>
          </p:cNvSpPr>
          <p:nvPr/>
        </p:nvSpPr>
        <p:spPr>
          <a:xfrm>
            <a:off x="628650" y="4916330"/>
            <a:ext cx="5972175" cy="5176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lnSpc>
                <a:spcPct val="100000"/>
              </a:lnSpc>
              <a:spcBef>
                <a:spcPts val="0"/>
              </a:spcBef>
              <a:buSzTx/>
              <a:buNone/>
              <a:defRPr sz="30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2000" b="1" dirty="0">
                <a:latin typeface="Exo 2" panose="00000500000000000000" pitchFamily="2" charset="-52"/>
              </a:rPr>
              <a:t>Что можно сделать в этой ситуации?</a:t>
            </a:r>
            <a:endParaRPr lang="ru-RU" sz="2000" i="1" dirty="0">
              <a:latin typeface="Exo 2" panose="000005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13857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04980"/>
            <a:ext cx="7229475" cy="84292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Exo 2" panose="00000500000000000000" pitchFamily="2" charset="-52"/>
              </a:rPr>
              <a:t>ЧТО МОЖНО СДЕЛАТЬ С ЭТИМ СЛУЧАЕМ?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1228724" y="2825593"/>
            <a:ext cx="6096001" cy="28417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06908">
              <a:spcBef>
                <a:spcPts val="0"/>
              </a:spcBef>
              <a:buSzPct val="120833"/>
              <a:buNone/>
              <a:defRPr sz="329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>
                <a:latin typeface="Exo 2" panose="00000500000000000000" pitchFamily="2" charset="-52"/>
              </a:rPr>
              <a:t>подать заявление в милицию и/или иск против врача;  </a:t>
            </a:r>
          </a:p>
          <a:p>
            <a:pPr marL="0" indent="0" defTabSz="406908">
              <a:spcBef>
                <a:spcPts val="0"/>
              </a:spcBef>
              <a:buSzPct val="120833"/>
              <a:buNone/>
              <a:defRPr sz="329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800" dirty="0">
              <a:latin typeface="Exo 2" panose="00000500000000000000" pitchFamily="2" charset="-52"/>
            </a:endParaRPr>
          </a:p>
          <a:p>
            <a:pPr marL="0" indent="0" defTabSz="406908">
              <a:spcBef>
                <a:spcPts val="0"/>
              </a:spcBef>
              <a:buSzPct val="120833"/>
              <a:buNone/>
              <a:defRPr sz="329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 smtClean="0">
                <a:latin typeface="Exo 2" panose="00000500000000000000" pitchFamily="2" charset="-52"/>
              </a:rPr>
              <a:t>исследовать </a:t>
            </a:r>
            <a:r>
              <a:rPr lang="ru-RU" sz="1800" dirty="0">
                <a:latin typeface="Exo 2" panose="00000500000000000000" pitchFamily="2" charset="-52"/>
              </a:rPr>
              <a:t>аналогичные случаи и написать про результаты исследования в МОЗ;  </a:t>
            </a:r>
          </a:p>
          <a:p>
            <a:pPr marL="148069" indent="-148069" defTabSz="406908">
              <a:spcBef>
                <a:spcPts val="0"/>
              </a:spcBef>
              <a:buSzPct val="120833"/>
              <a:buFont typeface="Cambria"/>
              <a:buChar char="-"/>
              <a:defRPr sz="329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800" dirty="0">
              <a:latin typeface="Exo 2" panose="00000500000000000000" pitchFamily="2" charset="-52"/>
            </a:endParaRPr>
          </a:p>
          <a:p>
            <a:pPr marL="0" indent="0" defTabSz="406908">
              <a:spcBef>
                <a:spcPts val="0"/>
              </a:spcBef>
              <a:buSzPct val="120833"/>
              <a:buNone/>
              <a:defRPr sz="329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 smtClean="0">
                <a:latin typeface="Exo 2" panose="00000500000000000000" pitchFamily="2" charset="-52"/>
              </a:rPr>
              <a:t>взять </a:t>
            </a:r>
            <a:r>
              <a:rPr lang="ru-RU" sz="1800" dirty="0">
                <a:latin typeface="Exo 2" panose="00000500000000000000" pitchFamily="2" charset="-52"/>
              </a:rPr>
              <a:t>результаты исследования, проанализировать причины и начать </a:t>
            </a:r>
            <a:r>
              <a:rPr lang="ru-RU" sz="1800" dirty="0" err="1">
                <a:latin typeface="Exo 2" panose="00000500000000000000" pitchFamily="2" charset="-52"/>
              </a:rPr>
              <a:t>адвокацию</a:t>
            </a:r>
            <a:r>
              <a:rPr lang="ru-RU" sz="1800" dirty="0">
                <a:latin typeface="Exo 2" panose="00000500000000000000" pitchFamily="2" charset="-52"/>
              </a:rPr>
              <a:t> изменений; </a:t>
            </a:r>
          </a:p>
          <a:p>
            <a:pPr marL="148069" indent="-148069" defTabSz="406908">
              <a:spcBef>
                <a:spcPts val="0"/>
              </a:spcBef>
              <a:buSzPct val="120833"/>
              <a:buFont typeface="Cambria"/>
              <a:buChar char="-"/>
              <a:defRPr sz="329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ru-RU" sz="1800" dirty="0">
              <a:latin typeface="Exo 2" panose="00000500000000000000" pitchFamily="2" charset="-52"/>
            </a:endParaRPr>
          </a:p>
          <a:p>
            <a:pPr marL="0" indent="0" defTabSz="406908">
              <a:spcBef>
                <a:spcPts val="0"/>
              </a:spcBef>
              <a:buSzPct val="120833"/>
              <a:buNone/>
              <a:defRPr sz="3293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ru-RU" sz="1800" dirty="0" smtClean="0">
                <a:latin typeface="Exo 2" panose="00000500000000000000" pitchFamily="2" charset="-52"/>
              </a:rPr>
              <a:t>какие </a:t>
            </a:r>
            <a:r>
              <a:rPr lang="ru-RU" sz="1800" dirty="0">
                <a:latin typeface="Exo 2" panose="00000500000000000000" pitchFamily="2" charset="-52"/>
              </a:rPr>
              <a:t>изменения мы бы хотели получить (помним, что история Армена это только одни из множества подобных случаев).</a:t>
            </a:r>
            <a:endParaRPr lang="ru-RU" sz="1800" i="1" dirty="0">
              <a:latin typeface="Exo 2" panose="00000500000000000000" pitchFamily="2" charset="-52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2825593"/>
            <a:ext cx="350044" cy="34953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3322380"/>
            <a:ext cx="350044" cy="34953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4071717"/>
            <a:ext cx="350044" cy="34953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4802004"/>
            <a:ext cx="350044" cy="349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1706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657</TotalTime>
  <Words>450</Words>
  <Application>Microsoft Office PowerPoint</Application>
  <PresentationFormat>Экран (4:3)</PresentationFormat>
  <Paragraphs>59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Cambria</vt:lpstr>
      <vt:lpstr>Calibri Light</vt:lpstr>
      <vt:lpstr>Calibri</vt:lpstr>
      <vt:lpstr>Exo 2</vt:lpstr>
      <vt:lpstr>Helvetica</vt:lpstr>
      <vt:lpstr>Тема Office</vt:lpstr>
      <vt:lpstr>ПРАВО НА ЗДОРОВЬЕ И АДВОКАЦИЯ</vt:lpstr>
      <vt:lpstr>ЧТО ТАКОЕ ПРАВО НА ЗДОРОВЬЕ?</vt:lpstr>
      <vt:lpstr>ПРАВО НА ЗДОРОВЬЕ</vt:lpstr>
      <vt:lpstr>КОМПОНЕНТЫ ПРАВА НА ЗДОРОВЬЕ</vt:lpstr>
      <vt:lpstr>4 АСПЕКТА ДОСТУПНОСТИ МЕДИЦИНСКИХ УСЛУГ</vt:lpstr>
      <vt:lpstr>ВЗАИМОСВЯЗЬ МЕЖДУ ПРАВОМ НА ЗДОРОВЬЕ И ДРУГИМИ ПРАВАМИ ЧЕЛОВЕКА</vt:lpstr>
      <vt:lpstr>ЧТО ТАКОЕ АДВОКАЦИЯ?</vt:lpstr>
      <vt:lpstr>ПРИМЕР АРМЕНА</vt:lpstr>
      <vt:lpstr>ЧТО МОЖНО СДЕЛАТЬ С ЭТИМ СЛУЧАЕМ?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 НА ЗДОРОВЬЕ И АДВОКАЦИЯ</dc:title>
  <dc:creator>Lu Za</dc:creator>
  <cp:lastModifiedBy>Lu Za</cp:lastModifiedBy>
  <cp:revision>19</cp:revision>
  <dcterms:created xsi:type="dcterms:W3CDTF">2020-02-18T13:21:22Z</dcterms:created>
  <dcterms:modified xsi:type="dcterms:W3CDTF">2020-02-23T10:37:47Z</dcterms:modified>
</cp:coreProperties>
</file>