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453E"/>
    <a:srgbClr val="145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4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0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6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0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4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4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7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57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3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2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9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3483" y="2501524"/>
            <a:ext cx="3394667" cy="103136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ДОГОВОРНЫЕ </a:t>
            </a:r>
            <a:b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</a:br>
            <a: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ОРГАНЫ ООН</a:t>
            </a:r>
            <a:endParaRPr lang="en-US" sz="3200" b="1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68344" y="3879984"/>
            <a:ext cx="1870667" cy="265114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ПРЕЗЕНТАЦИЯ </a:t>
            </a:r>
            <a:r>
              <a:rPr lang="en-US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3</a:t>
            </a:r>
            <a:endParaRPr lang="en-US" sz="1600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130" y="1224232"/>
            <a:ext cx="1422406" cy="40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96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878" y="2252578"/>
            <a:ext cx="304149" cy="3037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68" y="1862456"/>
            <a:ext cx="304149" cy="3037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66855"/>
            <a:ext cx="5781675" cy="59689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9 ДОГОВОРОВ И ИХ СОДЕРЖАНИЕ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12" name="Объект 4"/>
          <p:cNvSpPr txBox="1">
            <a:spLocks/>
          </p:cNvSpPr>
          <p:nvPr/>
        </p:nvSpPr>
        <p:spPr>
          <a:xfrm>
            <a:off x="1133475" y="1882057"/>
            <a:ext cx="6534150" cy="4566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>
                <a:latin typeface="Exo 2" panose="00000500000000000000" pitchFamily="2" charset="-52"/>
              </a:rPr>
              <a:t>Международный пакт о гражданских и политических </a:t>
            </a:r>
            <a:r>
              <a:rPr lang="ru-RU" sz="1400" dirty="0" smtClean="0">
                <a:latin typeface="Exo 2" panose="00000500000000000000" pitchFamily="2" charset="-52"/>
              </a:rPr>
              <a:t>правах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Международный </a:t>
            </a:r>
            <a:r>
              <a:rPr lang="ru-RU" sz="1400" dirty="0">
                <a:latin typeface="Exo 2" panose="00000500000000000000" pitchFamily="2" charset="-52"/>
              </a:rPr>
              <a:t>пакт об экономических, социальных и культурных </a:t>
            </a:r>
            <a:r>
              <a:rPr lang="ru-RU" sz="1400" dirty="0" smtClean="0">
                <a:latin typeface="Exo 2" panose="00000500000000000000" pitchFamily="2" charset="-52"/>
              </a:rPr>
              <a:t>правах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по правам ребенка 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Международная </a:t>
            </a:r>
            <a:r>
              <a:rPr lang="ru-RU" sz="1400" dirty="0">
                <a:latin typeface="Exo 2" panose="00000500000000000000" pitchFamily="2" charset="-52"/>
              </a:rPr>
              <a:t>конвенция о ликвидации всех форм расовой </a:t>
            </a:r>
            <a:r>
              <a:rPr lang="ru-RU" sz="1400" dirty="0" smtClean="0">
                <a:latin typeface="Exo 2" panose="00000500000000000000" pitchFamily="2" charset="-52"/>
              </a:rPr>
              <a:t>дискриминации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о ликвидации всех форм дискриминации в отношении </a:t>
            </a:r>
            <a:r>
              <a:rPr lang="ru-RU" sz="1400" dirty="0" smtClean="0">
                <a:latin typeface="Exo 2" panose="00000500000000000000" pitchFamily="2" charset="-52"/>
              </a:rPr>
              <a:t>женщин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против пыток и других жестоких, бесчеловечных или унижающих достоинство видов обращения </a:t>
            </a:r>
            <a:r>
              <a:rPr lang="ru-RU" sz="1400" dirty="0" smtClean="0">
                <a:latin typeface="Exo 2" panose="00000500000000000000" pitchFamily="2" charset="-52"/>
              </a:rPr>
              <a:t>или</a:t>
            </a:r>
            <a:r>
              <a:rPr lang="en-US" sz="1400" dirty="0" smtClean="0">
                <a:latin typeface="Exo 2" panose="00000500000000000000" pitchFamily="2" charset="-52"/>
              </a:rPr>
              <a:t> </a:t>
            </a:r>
            <a:r>
              <a:rPr lang="ru-RU" sz="1400" dirty="0" smtClean="0">
                <a:latin typeface="Exo 2" panose="00000500000000000000" pitchFamily="2" charset="-52"/>
              </a:rPr>
              <a:t>наказания</a:t>
            </a:r>
            <a:r>
              <a:rPr lang="en-US" sz="1400" dirty="0" smtClean="0">
                <a:latin typeface="Exo 2" panose="00000500000000000000" pitchFamily="2" charset="-52"/>
              </a:rPr>
              <a:t> </a:t>
            </a:r>
            <a:r>
              <a:rPr lang="ru-RU" sz="1400" dirty="0" smtClean="0">
                <a:latin typeface="Exo 2" panose="00000500000000000000" pitchFamily="2" charset="-52"/>
              </a:rPr>
              <a:t>и</a:t>
            </a:r>
            <a:r>
              <a:rPr lang="ru-RU" sz="1400" dirty="0">
                <a:latin typeface="Exo 2" panose="00000500000000000000" pitchFamily="2" charset="-52"/>
              </a:rPr>
              <a:t> Факультативный протокол о лицах, лишенных </a:t>
            </a:r>
            <a:r>
              <a:rPr lang="ru-RU" sz="1400" dirty="0" smtClean="0">
                <a:latin typeface="Exo 2" panose="00000500000000000000" pitchFamily="2" charset="-52"/>
              </a:rPr>
              <a:t>свободы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о защите прав всех трудящихся мигрантов и </a:t>
            </a:r>
            <a:r>
              <a:rPr lang="ru-RU" sz="1400" dirty="0" smtClean="0">
                <a:latin typeface="Exo 2" panose="00000500000000000000" pitchFamily="2" charset="-52"/>
              </a:rPr>
              <a:t>членов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их семей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о правах людей с инвалидностью 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Международная </a:t>
            </a:r>
            <a:r>
              <a:rPr lang="ru-RU" sz="1400" dirty="0">
                <a:latin typeface="Exo 2" panose="00000500000000000000" pitchFamily="2" charset="-52"/>
              </a:rPr>
              <a:t>конвенция для защиты всех лиц </a:t>
            </a:r>
            <a:r>
              <a:rPr lang="ru-RU" sz="1400" dirty="0" smtClean="0">
                <a:latin typeface="Exo 2" panose="00000500000000000000" pitchFamily="2" charset="-52"/>
              </a:rPr>
              <a:t>от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насильственных </a:t>
            </a:r>
            <a:r>
              <a:rPr lang="ru-RU" sz="1400" dirty="0">
                <a:latin typeface="Exo 2" panose="00000500000000000000" pitchFamily="2" charset="-52"/>
              </a:rPr>
              <a:t>исчезновений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762290" y="2173520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E8453E"/>
                </a:solidFill>
                <a:latin typeface="Exo 2" panose="00000500000000000000" pitchFamily="2" charset="-52"/>
              </a:rPr>
              <a:t>2</a:t>
            </a:r>
            <a:endParaRPr lang="en-US" sz="1600" b="1" dirty="0">
              <a:solidFill>
                <a:srgbClr val="E8453E"/>
              </a:solidFill>
              <a:latin typeface="Exo 2" panose="00000500000000000000" pitchFamily="2" charset="-52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762288" y="2735326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E8453E"/>
                </a:solidFill>
                <a:latin typeface="Exo 2" panose="00000500000000000000" pitchFamily="2" charset="-52"/>
              </a:rPr>
              <a:t>3</a:t>
            </a:r>
            <a:endParaRPr lang="en-US" sz="1600" b="1" dirty="0">
              <a:solidFill>
                <a:srgbClr val="E8453E"/>
              </a:solidFill>
              <a:latin typeface="Exo 2" panose="00000500000000000000" pitchFamily="2" charset="-52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752763" y="3125448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E8453E"/>
                </a:solidFill>
                <a:latin typeface="Exo 2" panose="00000500000000000000" pitchFamily="2" charset="-52"/>
              </a:rPr>
              <a:t>4</a:t>
            </a:r>
            <a:endParaRPr lang="en-US" sz="1600" b="1" dirty="0">
              <a:solidFill>
                <a:srgbClr val="E8453E"/>
              </a:solidFill>
              <a:latin typeface="Exo 2" panose="00000500000000000000" pitchFamily="2" charset="-52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762288" y="3720872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E8453E"/>
                </a:solidFill>
                <a:latin typeface="Exo 2" panose="00000500000000000000" pitchFamily="2" charset="-52"/>
              </a:rPr>
              <a:t>5</a:t>
            </a:r>
            <a:endParaRPr lang="en-US" sz="1600" b="1" dirty="0">
              <a:solidFill>
                <a:srgbClr val="E8453E"/>
              </a:solidFill>
              <a:latin typeface="Exo 2" panose="00000500000000000000" pitchFamily="2" charset="-52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753055" y="4088308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E8453E"/>
                </a:solidFill>
                <a:latin typeface="Exo 2" panose="00000500000000000000" pitchFamily="2" charset="-52"/>
              </a:rPr>
              <a:t>6</a:t>
            </a:r>
            <a:endParaRPr lang="en-US" sz="1600" b="1" dirty="0">
              <a:solidFill>
                <a:srgbClr val="E8453E"/>
              </a:solidFill>
              <a:latin typeface="Exo 2" panose="00000500000000000000" pitchFamily="2" charset="-52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762580" y="4875427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E8453E"/>
                </a:solidFill>
                <a:latin typeface="Exo 2" panose="00000500000000000000" pitchFamily="2" charset="-52"/>
              </a:rPr>
              <a:t>7</a:t>
            </a:r>
            <a:endParaRPr lang="en-US" sz="1600" b="1" dirty="0">
              <a:solidFill>
                <a:srgbClr val="E8453E"/>
              </a:solidFill>
              <a:latin typeface="Exo 2" panose="00000500000000000000" pitchFamily="2" charset="-52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752763" y="5430997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E8453E"/>
                </a:solidFill>
                <a:latin typeface="Exo 2" panose="00000500000000000000" pitchFamily="2" charset="-52"/>
              </a:rPr>
              <a:t>8</a:t>
            </a:r>
            <a:endParaRPr lang="en-US" sz="1600" b="1" dirty="0">
              <a:solidFill>
                <a:srgbClr val="E8453E"/>
              </a:solidFill>
              <a:latin typeface="Exo 2" panose="00000500000000000000" pitchFamily="2" charset="-52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762288" y="5827593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E8453E"/>
                </a:solidFill>
                <a:latin typeface="Exo 2" panose="00000500000000000000" pitchFamily="2" charset="-52"/>
              </a:rPr>
              <a:t>9</a:t>
            </a:r>
            <a:endParaRPr lang="en-US" sz="1600" b="1" dirty="0">
              <a:solidFill>
                <a:srgbClr val="E8453E"/>
              </a:solidFill>
              <a:latin typeface="Exo 2" panose="00000500000000000000" pitchFamily="2" charset="-52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1815" y="1787999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E8453E"/>
                </a:solidFill>
                <a:latin typeface="Exo 2" panose="00000500000000000000" pitchFamily="2" charset="-52"/>
              </a:rPr>
              <a:t>1</a:t>
            </a:r>
            <a:endParaRPr lang="en-US" sz="1600" b="1" dirty="0">
              <a:solidFill>
                <a:srgbClr val="E8453E"/>
              </a:solidFill>
              <a:latin typeface="Exo 2" panose="00000500000000000000" pitchFamily="2" charset="-52"/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466" y="2806937"/>
            <a:ext cx="304149" cy="303705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288" y="3205924"/>
            <a:ext cx="304149" cy="303705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72" y="3795659"/>
            <a:ext cx="304149" cy="303705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912" y="4158585"/>
            <a:ext cx="304149" cy="303705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52" y="4943175"/>
            <a:ext cx="304149" cy="303705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72" y="5497534"/>
            <a:ext cx="304149" cy="303705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284" y="5904460"/>
            <a:ext cx="304149" cy="30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70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1404981"/>
            <a:ext cx="7096125" cy="124297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Exo 2" panose="00000500000000000000" pitchFamily="2" charset="-52"/>
              </a:rPr>
              <a:t>«</a:t>
            </a:r>
            <a:r>
              <a:rPr lang="ru-RU" sz="2400" b="1" dirty="0" smtClean="0">
                <a:latin typeface="Exo 2" panose="00000500000000000000" pitchFamily="2" charset="-52"/>
              </a:rPr>
              <a:t>ОЧЕВИДНЫЕ</a:t>
            </a:r>
            <a:r>
              <a:rPr lang="en-US" sz="2400" b="1" dirty="0" smtClean="0">
                <a:latin typeface="Exo 2" panose="00000500000000000000" pitchFamily="2" charset="-52"/>
              </a:rPr>
              <a:t>»</a:t>
            </a:r>
            <a:r>
              <a:rPr lang="ru-RU" sz="2400" b="1" dirty="0" smtClean="0">
                <a:latin typeface="Exo 2" panose="00000500000000000000" pitchFamily="2" charset="-52"/>
              </a:rPr>
              <a:t> КОМИТЕТЫ ДЛЯ РАБОТЫ</a:t>
            </a:r>
            <a:r>
              <a:rPr lang="en-US" sz="2400" b="1" dirty="0" smtClean="0">
                <a:latin typeface="Exo 2" panose="00000500000000000000" pitchFamily="2" charset="-52"/>
              </a:rPr>
              <a:t/>
            </a:r>
            <a:br>
              <a:rPr lang="en-US" sz="2400" b="1" dirty="0" smtClean="0">
                <a:latin typeface="Exo 2" panose="00000500000000000000" pitchFamily="2" charset="-52"/>
              </a:rPr>
            </a:br>
            <a:r>
              <a:rPr lang="ru-RU" sz="2400" b="1" dirty="0" smtClean="0">
                <a:latin typeface="Exo 2" panose="00000500000000000000" pitchFamily="2" charset="-52"/>
              </a:rPr>
              <a:t>ПО ПРАВАМ ЛГБТ </a:t>
            </a:r>
            <a:r>
              <a:rPr lang="en-US" sz="2400" b="1" dirty="0" smtClean="0">
                <a:latin typeface="Exo 2" panose="00000500000000000000" pitchFamily="2" charset="-52"/>
              </a:rPr>
              <a:t>—</a:t>
            </a:r>
            <a:r>
              <a:rPr lang="ru-RU" sz="2400" b="1" dirty="0" smtClean="0">
                <a:latin typeface="Exo 2" panose="00000500000000000000" pitchFamily="2" charset="-52"/>
              </a:rPr>
              <a:t> С КАКИМ НАРУШЕНИЯМИ РАБОТАЮТ ЭТИ КОМИТЕТЫ?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19200" y="3191035"/>
            <a:ext cx="6229350" cy="2477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spcBef>
                <a:spcPts val="0"/>
              </a:spcBef>
              <a:buSzPct val="120833"/>
              <a:buNone/>
              <a:defRPr sz="3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Комитет по правам человека </a:t>
            </a:r>
          </a:p>
          <a:p>
            <a:pPr marL="166370" indent="-166370" defTabSz="457200">
              <a:spcBef>
                <a:spcPts val="0"/>
              </a:spcBef>
              <a:buSzPct val="120833"/>
              <a:buFont typeface="Times New Roman"/>
              <a:buChar char="-"/>
              <a:defRPr sz="3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20833"/>
              <a:buNone/>
              <a:defRPr sz="3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Комитет </a:t>
            </a:r>
            <a:r>
              <a:rPr lang="ru-RU" sz="1800" dirty="0">
                <a:latin typeface="Exo 2" panose="00000500000000000000" pitchFamily="2" charset="-52"/>
              </a:rPr>
              <a:t>по экономическим, социальным и культурным правам (право на здоровье)</a:t>
            </a:r>
          </a:p>
          <a:p>
            <a:pPr marL="166370" indent="-166370" defTabSz="457200">
              <a:spcBef>
                <a:spcPts val="0"/>
              </a:spcBef>
              <a:buSzPct val="120833"/>
              <a:buFont typeface="Times New Roman"/>
              <a:buChar char="-"/>
              <a:defRPr sz="3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Tx/>
              <a:buNone/>
              <a:tabLst>
                <a:tab pos="914400" algn="l"/>
                <a:tab pos="1828800" algn="l"/>
                <a:tab pos="2743200" algn="l"/>
              </a:tabLst>
              <a:defRPr sz="3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Комитет </a:t>
            </a:r>
            <a:r>
              <a:rPr lang="ru-RU" sz="1800" dirty="0">
                <a:latin typeface="Exo 2" panose="00000500000000000000" pitchFamily="2" charset="-52"/>
              </a:rPr>
              <a:t>по ликвидации дискриминации в отношении женщин</a:t>
            </a:r>
          </a:p>
          <a:p>
            <a:pPr marL="0" indent="0" defTabSz="457200">
              <a:spcBef>
                <a:spcPts val="0"/>
              </a:spcBef>
              <a:buSzTx/>
              <a:buNone/>
              <a:tabLst>
                <a:tab pos="914400" algn="l"/>
                <a:tab pos="1828800" algn="l"/>
                <a:tab pos="2743200" algn="l"/>
              </a:tabLst>
              <a:defRPr sz="3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Tx/>
              <a:buNone/>
              <a:tabLst>
                <a:tab pos="914400" algn="l"/>
                <a:tab pos="1828800" algn="l"/>
                <a:tab pos="2743200" algn="l"/>
              </a:tabLst>
              <a:defRPr sz="3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Комитет </a:t>
            </a:r>
            <a:r>
              <a:rPr lang="ru-RU" sz="1800" dirty="0">
                <a:latin typeface="Exo 2" panose="00000500000000000000" pitchFamily="2" charset="-52"/>
              </a:rPr>
              <a:t>против пыток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156915"/>
            <a:ext cx="350044" cy="34953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672703"/>
            <a:ext cx="350044" cy="34953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400030"/>
            <a:ext cx="350044" cy="34953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147371"/>
            <a:ext cx="350044" cy="34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20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206034"/>
            <a:ext cx="5848350" cy="7571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«НЕОЧЕВИДНЫЕ» КОМИТЕТЫ:</a:t>
            </a:r>
            <a:br>
              <a:rPr lang="ru-RU" sz="2400" b="1" dirty="0" smtClean="0">
                <a:latin typeface="Exo 2" panose="00000500000000000000" pitchFamily="2" charset="-52"/>
              </a:rPr>
            </a:br>
            <a:r>
              <a:rPr lang="ru-RU" sz="2400" b="1" dirty="0" smtClean="0">
                <a:latin typeface="Exo 2" panose="00000500000000000000" pitchFamily="2" charset="-52"/>
              </a:rPr>
              <a:t>ЧТО МЫ МОЖЕМ ОТНЕСТИ ТУДА?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866775" y="2066390"/>
            <a:ext cx="6562726" cy="43820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>
                <a:latin typeface="Exo 2" panose="00000500000000000000" pitchFamily="2" charset="-52"/>
              </a:rPr>
              <a:t>Комитет по рабочим-мигрантам (для стран с развитой миграцией может быть интересно посмотреть какие есть проблемы у мигрантов ЛГБТ и/или мигрантов живущих с ВИЧ) </a:t>
            </a: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200" dirty="0">
              <a:latin typeface="Exo 2" panose="00000500000000000000" pitchFamily="2" charset="-52"/>
            </a:endParaRPr>
          </a:p>
          <a:p>
            <a:pPr marL="0" indent="0" defTabSz="425195">
              <a:spcBef>
                <a:spcPts val="0"/>
              </a:spcBef>
              <a:buSzPct val="120833"/>
              <a:buNone/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>
                <a:latin typeface="Exo 2" panose="00000500000000000000" pitchFamily="2" charset="-52"/>
              </a:rPr>
              <a:t>Комитет по правам ребенка (тут фокусом адвокации, например, могут быть вопросы сексуального образования для детей и подростков, которое бы включало в себя достаточную информацию о сексуальной ориентации, вопросы гендерной идентичности и свободы, а также вопросы профилактики ВИЧ)</a:t>
            </a:r>
          </a:p>
          <a:p>
            <a:pPr marL="154724" indent="-154724" defTabSz="425195">
              <a:spcBef>
                <a:spcPts val="0"/>
              </a:spcBef>
              <a:buSzPct val="120833"/>
              <a:buFont typeface="Times New Roman"/>
              <a:buChar char="-"/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200" dirty="0">
              <a:latin typeface="Exo 2" panose="00000500000000000000" pitchFamily="2" charset="-52"/>
            </a:endParaRP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 smtClean="0">
                <a:latin typeface="Exo 2" panose="00000500000000000000" pitchFamily="2" charset="-52"/>
              </a:rPr>
              <a:t>Комитет </a:t>
            </a:r>
            <a:r>
              <a:rPr lang="ru-RU" sz="1200" dirty="0">
                <a:latin typeface="Exo 2" panose="00000500000000000000" pitchFamily="2" charset="-52"/>
              </a:rPr>
              <a:t>по правам людей с инвалидностью (если у вас есть случаи нарушения прав человека по пересекающимся признакам инвалидность и СОГИ - можно работать с этим комитетом, как в ключе права на здоровье, так и шире по всем спектру прав человека) </a:t>
            </a: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200" dirty="0">
              <a:latin typeface="Exo 2" panose="00000500000000000000" pitchFamily="2" charset="-52"/>
            </a:endParaRP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 smtClean="0">
                <a:latin typeface="Exo 2" panose="00000500000000000000" pitchFamily="2" charset="-52"/>
              </a:rPr>
              <a:t>Комитет </a:t>
            </a:r>
            <a:r>
              <a:rPr lang="ru-RU" sz="1200" dirty="0">
                <a:latin typeface="Exo 2" panose="00000500000000000000" pitchFamily="2" charset="-52"/>
              </a:rPr>
              <a:t>по насильственным исчезновениям (если в вашей стране есть случаи исчезновения людей совершивших </a:t>
            </a:r>
            <a:r>
              <a:rPr lang="ru-RU" sz="1200" dirty="0" err="1">
                <a:latin typeface="Exo 2" panose="00000500000000000000" pitchFamily="2" charset="-52"/>
              </a:rPr>
              <a:t>каминг</a:t>
            </a:r>
            <a:r>
              <a:rPr lang="ru-RU" sz="1200" dirty="0">
                <a:latin typeface="Exo 2" panose="00000500000000000000" pitchFamily="2" charset="-52"/>
              </a:rPr>
              <a:t> аут, репрессии и/или уголовное наказание за однополые отношения - стоит детально ознакомится с положениями этой Конвенции и обратить внимание на работу этого комитета)</a:t>
            </a: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200" dirty="0">
              <a:latin typeface="Exo 2" panose="00000500000000000000" pitchFamily="2" charset="-52"/>
            </a:endParaRP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 smtClean="0">
                <a:latin typeface="Exo 2" panose="00000500000000000000" pitchFamily="2" charset="-52"/>
              </a:rPr>
              <a:t>Комитет </a:t>
            </a:r>
            <a:r>
              <a:rPr lang="ru-RU" sz="1200" dirty="0">
                <a:latin typeface="Exo 2" panose="00000500000000000000" pitchFamily="2" charset="-52"/>
              </a:rPr>
              <a:t>по ликвидации расовой дискриминации (обратите </a:t>
            </a:r>
            <a:r>
              <a:rPr lang="ru-RU" sz="1200" dirty="0" smtClean="0">
                <a:latin typeface="Exo 2" panose="00000500000000000000" pitchFamily="2" charset="-52"/>
              </a:rPr>
              <a:t>внимание</a:t>
            </a: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 smtClean="0">
                <a:latin typeface="Exo 2" panose="00000500000000000000" pitchFamily="2" charset="-52"/>
              </a:rPr>
              <a:t>на теневые доклады </a:t>
            </a:r>
            <a:r>
              <a:rPr lang="ru-RU" sz="1200" dirty="0">
                <a:latin typeface="Exo 2" panose="00000500000000000000" pitchFamily="2" charset="-52"/>
              </a:rPr>
              <a:t>в этот комитет от правозащитных </a:t>
            </a:r>
            <a:r>
              <a:rPr lang="ru-RU" sz="1200" dirty="0" smtClean="0">
                <a:latin typeface="Exo 2" panose="00000500000000000000" pitchFamily="2" charset="-52"/>
              </a:rPr>
              <a:t>организаций</a:t>
            </a: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 smtClean="0">
                <a:latin typeface="Exo 2" panose="00000500000000000000" pitchFamily="2" charset="-52"/>
              </a:rPr>
              <a:t>работающих </a:t>
            </a:r>
            <a:r>
              <a:rPr lang="ru-RU" sz="1200" dirty="0">
                <a:latin typeface="Exo 2" panose="00000500000000000000" pitchFamily="2" charset="-52"/>
              </a:rPr>
              <a:t>в </a:t>
            </a:r>
            <a:r>
              <a:rPr lang="ru-RU" sz="1200" dirty="0" smtClean="0">
                <a:latin typeface="Exo 2" panose="00000500000000000000" pitchFamily="2" charset="-52"/>
              </a:rPr>
              <a:t>сфере мониторинга </a:t>
            </a:r>
            <a:r>
              <a:rPr lang="ru-RU" sz="1200" dirty="0">
                <a:latin typeface="Exo 2" panose="00000500000000000000" pitchFamily="2" charset="-52"/>
              </a:rPr>
              <a:t>преступлений на почве ненависти и </a:t>
            </a:r>
            <a:r>
              <a:rPr lang="ru-RU" sz="1200" dirty="0" smtClean="0">
                <a:latin typeface="Exo 2" panose="00000500000000000000" pitchFamily="2" charset="-52"/>
              </a:rPr>
              <a:t>противодействия </a:t>
            </a:r>
            <a:r>
              <a:rPr lang="ru-RU" sz="1200" dirty="0">
                <a:latin typeface="Exo 2" panose="00000500000000000000" pitchFamily="2" charset="-52"/>
              </a:rPr>
              <a:t>расизму </a:t>
            </a:r>
            <a:r>
              <a:rPr lang="ru-RU" sz="1200" dirty="0" smtClean="0">
                <a:latin typeface="Exo 2" panose="00000500000000000000" pitchFamily="2" charset="-52"/>
              </a:rPr>
              <a:t>и ксенофобии, </a:t>
            </a:r>
            <a:r>
              <a:rPr lang="ru-RU" sz="1200" dirty="0">
                <a:latin typeface="Exo 2" panose="00000500000000000000" pitchFamily="2" charset="-52"/>
              </a:rPr>
              <a:t>в этот Комитет вы </a:t>
            </a:r>
            <a:r>
              <a:rPr lang="ru-RU" sz="1200" dirty="0" smtClean="0">
                <a:latin typeface="Exo 2" panose="00000500000000000000" pitchFamily="2" charset="-52"/>
              </a:rPr>
              <a:t>можете</a:t>
            </a: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 smtClean="0">
                <a:latin typeface="Exo 2" panose="00000500000000000000" pitchFamily="2" charset="-52"/>
              </a:rPr>
              <a:t>подавать </a:t>
            </a:r>
            <a:r>
              <a:rPr lang="ru-RU" sz="1200" dirty="0">
                <a:latin typeface="Exo 2" panose="00000500000000000000" pitchFamily="2" charset="-52"/>
              </a:rPr>
              <a:t>информацию о </a:t>
            </a:r>
            <a:r>
              <a:rPr lang="ru-RU" sz="1200" dirty="0" smtClean="0">
                <a:latin typeface="Exo 2" panose="00000500000000000000" pitchFamily="2" charset="-52"/>
              </a:rPr>
              <a:t>прогресс расследования преступлений</a:t>
            </a: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 smtClean="0">
                <a:latin typeface="Exo 2" panose="00000500000000000000" pitchFamily="2" charset="-52"/>
              </a:rPr>
              <a:t>на </a:t>
            </a:r>
            <a:r>
              <a:rPr lang="ru-RU" sz="1200" dirty="0">
                <a:latin typeface="Exo 2" panose="00000500000000000000" pitchFamily="2" charset="-52"/>
              </a:rPr>
              <a:t>почве ненависти, контролю </a:t>
            </a:r>
            <a:r>
              <a:rPr lang="ru-RU" sz="1200" dirty="0" smtClean="0">
                <a:latin typeface="Exo 2" panose="00000500000000000000" pitchFamily="2" charset="-52"/>
              </a:rPr>
              <a:t>нацистских и </a:t>
            </a:r>
            <a:r>
              <a:rPr lang="ru-RU" sz="1200" dirty="0">
                <a:latin typeface="Exo 2" panose="00000500000000000000" pitchFamily="2" charset="-52"/>
              </a:rPr>
              <a:t>других </a:t>
            </a:r>
            <a:r>
              <a:rPr lang="ru-RU" sz="1200" dirty="0" smtClean="0">
                <a:latin typeface="Exo 2" panose="00000500000000000000" pitchFamily="2" charset="-52"/>
              </a:rPr>
              <a:t>ультраправых</a:t>
            </a:r>
          </a:p>
          <a:p>
            <a:pPr marL="0" indent="0" defTabSz="425195">
              <a:spcBef>
                <a:spcPts val="0"/>
              </a:spcBef>
              <a:buSzTx/>
              <a:buNone/>
              <a:tabLst>
                <a:tab pos="838200" algn="l"/>
                <a:tab pos="1689100" algn="l"/>
                <a:tab pos="2540000" algn="l"/>
              </a:tabLst>
              <a:defRPr sz="195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200" dirty="0" smtClean="0">
                <a:latin typeface="Exo 2" panose="00000500000000000000" pitchFamily="2" charset="-52"/>
              </a:rPr>
              <a:t>группировок</a:t>
            </a:r>
            <a:r>
              <a:rPr lang="ru-RU" sz="1200" dirty="0">
                <a:latin typeface="Exo 2" panose="00000500000000000000" pitchFamily="2" charset="-52"/>
              </a:rPr>
              <a:t>)</a:t>
            </a:r>
          </a:p>
        </p:txBody>
      </p:sp>
      <p:sp>
        <p:nvSpPr>
          <p:cNvPr id="4" name="Овал 3"/>
          <p:cNvSpPr/>
          <p:nvPr/>
        </p:nvSpPr>
        <p:spPr>
          <a:xfrm>
            <a:off x="753057" y="2122320"/>
            <a:ext cx="113718" cy="113718"/>
          </a:xfrm>
          <a:prstGeom prst="ellipse">
            <a:avLst/>
          </a:prstGeom>
          <a:solidFill>
            <a:srgbClr val="E84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753057" y="2779545"/>
            <a:ext cx="113718" cy="113718"/>
          </a:xfrm>
          <a:prstGeom prst="ellipse">
            <a:avLst/>
          </a:prstGeom>
          <a:solidFill>
            <a:srgbClr val="E84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753057" y="3615812"/>
            <a:ext cx="113718" cy="113718"/>
          </a:xfrm>
          <a:prstGeom prst="ellipse">
            <a:avLst/>
          </a:prstGeom>
          <a:solidFill>
            <a:srgbClr val="E84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753057" y="4438575"/>
            <a:ext cx="113718" cy="113718"/>
          </a:xfrm>
          <a:prstGeom prst="ellipse">
            <a:avLst/>
          </a:prstGeom>
          <a:solidFill>
            <a:srgbClr val="E84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Овал 15"/>
          <p:cNvSpPr/>
          <p:nvPr/>
        </p:nvSpPr>
        <p:spPr>
          <a:xfrm>
            <a:off x="753348" y="5261338"/>
            <a:ext cx="113718" cy="113718"/>
          </a:xfrm>
          <a:prstGeom prst="ellipse">
            <a:avLst/>
          </a:prstGeom>
          <a:solidFill>
            <a:srgbClr val="E84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83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66880"/>
            <a:ext cx="6705600" cy="6809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ПОЛНОМОЧИЯ КОМИТЕТОВ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57300" y="2200275"/>
            <a:ext cx="5857875" cy="38671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spcBef>
                <a:spcPts val="0"/>
              </a:spcBef>
              <a:buSzPct val="120833"/>
              <a:buNone/>
              <a:defRPr sz="2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Проверка соблюдения минимального стандарта в сфере прав человека, установленного в данной Конвенции в каждой стране-члене (подписавшей Конвенции); </a:t>
            </a:r>
          </a:p>
          <a:p>
            <a:pPr marL="166370" indent="-166370" defTabSz="457200">
              <a:spcBef>
                <a:spcPts val="0"/>
              </a:spcBef>
              <a:buSzPct val="120833"/>
              <a:buFont typeface="Times New Roman"/>
              <a:buChar char="-"/>
              <a:defRPr sz="2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20833"/>
              <a:buNone/>
              <a:defRPr sz="2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Подготовка </a:t>
            </a:r>
            <a:r>
              <a:rPr lang="ru-RU" sz="1800" dirty="0">
                <a:latin typeface="Exo 2" panose="00000500000000000000" pitchFamily="2" charset="-52"/>
              </a:rPr>
              <a:t>замечаний общего характера и списка конкретных вопросов для страны, которая проходит проверку; </a:t>
            </a:r>
          </a:p>
          <a:p>
            <a:pPr marL="166370" indent="-166370" defTabSz="457200">
              <a:spcBef>
                <a:spcPts val="0"/>
              </a:spcBef>
              <a:buSzPct val="120833"/>
              <a:buFont typeface="Times New Roman"/>
              <a:buChar char="-"/>
              <a:defRPr sz="2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20833"/>
              <a:buNone/>
              <a:defRPr sz="2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Визиты </a:t>
            </a:r>
            <a:r>
              <a:rPr lang="ru-RU" sz="1800" dirty="0">
                <a:latin typeface="Exo 2" panose="00000500000000000000" pitchFamily="2" charset="-52"/>
              </a:rPr>
              <a:t>в страны; </a:t>
            </a:r>
          </a:p>
          <a:p>
            <a:pPr marL="166370" indent="-166370" defTabSz="457200">
              <a:spcBef>
                <a:spcPts val="0"/>
              </a:spcBef>
              <a:buSzPct val="120833"/>
              <a:buFont typeface="Times New Roman"/>
              <a:buChar char="-"/>
              <a:defRPr sz="2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20833"/>
              <a:buNone/>
              <a:defRPr sz="2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Работа </a:t>
            </a:r>
            <a:r>
              <a:rPr lang="ru-RU" sz="1800" dirty="0">
                <a:latin typeface="Exo 2" panose="00000500000000000000" pitchFamily="2" charset="-52"/>
              </a:rPr>
              <a:t>с индивидуальными жалобами и разработка конкретных </a:t>
            </a:r>
            <a:r>
              <a:rPr lang="ru-RU" sz="1800" dirty="0" smtClean="0">
                <a:latin typeface="Exo 2" panose="00000500000000000000" pitchFamily="2" charset="-52"/>
              </a:rPr>
              <a:t>рекомендаций,</a:t>
            </a:r>
          </a:p>
          <a:p>
            <a:pPr marL="0" indent="0" defTabSz="457200">
              <a:spcBef>
                <a:spcPts val="0"/>
              </a:spcBef>
              <a:buSzPct val="120833"/>
              <a:buNone/>
              <a:defRPr sz="2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которые </a:t>
            </a:r>
            <a:r>
              <a:rPr lang="ru-RU" sz="1800" dirty="0">
                <a:latin typeface="Exo 2" panose="00000500000000000000" pitchFamily="2" charset="-52"/>
              </a:rPr>
              <a:t>должны выполнить страны, в </a:t>
            </a:r>
            <a:r>
              <a:rPr lang="ru-RU" sz="1800" dirty="0" smtClean="0">
                <a:latin typeface="Exo 2" panose="00000500000000000000" pitchFamily="2" charset="-52"/>
              </a:rPr>
              <a:t>ответ</a:t>
            </a:r>
          </a:p>
          <a:p>
            <a:pPr marL="0" indent="0" defTabSz="457200">
              <a:spcBef>
                <a:spcPts val="0"/>
              </a:spcBef>
              <a:buSzPct val="120833"/>
              <a:buNone/>
              <a:defRPr sz="28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на </a:t>
            </a:r>
            <a:r>
              <a:rPr lang="ru-RU" sz="1800" dirty="0">
                <a:latin typeface="Exo 2" panose="00000500000000000000" pitchFamily="2" charset="-52"/>
              </a:rPr>
              <a:t>индивидуальные жалобы.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188844"/>
            <a:ext cx="321469" cy="321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433805"/>
            <a:ext cx="321469" cy="321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4420132"/>
            <a:ext cx="321469" cy="321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5" y="4922192"/>
            <a:ext cx="321469" cy="3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30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1"/>
            <a:ext cx="7229475" cy="5190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«КТО РАБОТАЕТ» В КОМИТЕТЕ?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90624" y="2162175"/>
            <a:ext cx="6181725" cy="4048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38911">
              <a:spcBef>
                <a:spcPts val="0"/>
              </a:spcBef>
              <a:buSzPct val="120833"/>
              <a:buNone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>
                <a:latin typeface="Exo 2" panose="00000500000000000000" pitchFamily="2" charset="-52"/>
              </a:rPr>
              <a:t>Комитет состоит из 11 членов, это </a:t>
            </a:r>
            <a:r>
              <a:rPr lang="ru-RU" sz="1400" dirty="0" err="1">
                <a:latin typeface="Exo 2" panose="00000500000000000000" pitchFamily="2" charset="-52"/>
              </a:rPr>
              <a:t>международно</a:t>
            </a:r>
            <a:r>
              <a:rPr lang="ru-RU" sz="1400" dirty="0">
                <a:latin typeface="Exo 2" panose="00000500000000000000" pitchFamily="2" charset="-52"/>
              </a:rPr>
              <a:t> признанные эксперты в той или иной сфере; </a:t>
            </a:r>
          </a:p>
          <a:p>
            <a:pPr marL="159715" indent="-159715" defTabSz="438911">
              <a:spcBef>
                <a:spcPts val="0"/>
              </a:spcBef>
              <a:buSzPct val="120833"/>
              <a:buFont typeface="Times New Roman"/>
              <a:buChar char="-"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38911">
              <a:spcBef>
                <a:spcPts val="0"/>
              </a:spcBef>
              <a:buSzPct val="120833"/>
              <a:buNone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Членов </a:t>
            </a:r>
            <a:r>
              <a:rPr lang="ru-RU" sz="1400" dirty="0">
                <a:latin typeface="Exo 2" panose="00000500000000000000" pitchFamily="2" charset="-52"/>
              </a:rPr>
              <a:t>комитетов избирают страны-члены сроком на 4 </a:t>
            </a:r>
            <a:r>
              <a:rPr lang="ru-RU" sz="1400" dirty="0" smtClean="0">
                <a:latin typeface="Exo 2" panose="00000500000000000000" pitchFamily="2" charset="-52"/>
              </a:rPr>
              <a:t>года,</a:t>
            </a:r>
          </a:p>
          <a:p>
            <a:pPr marL="0" indent="0" defTabSz="438911">
              <a:spcBef>
                <a:spcPts val="0"/>
              </a:spcBef>
              <a:buSzPct val="120833"/>
              <a:buNone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с </a:t>
            </a:r>
            <a:r>
              <a:rPr lang="ru-RU" sz="1400" dirty="0">
                <a:latin typeface="Exo 2" panose="00000500000000000000" pitchFamily="2" charset="-52"/>
              </a:rPr>
              <a:t>правом переизбрания; </a:t>
            </a:r>
          </a:p>
          <a:p>
            <a:pPr marL="159715" indent="-159715" defTabSz="438911">
              <a:spcBef>
                <a:spcPts val="0"/>
              </a:spcBef>
              <a:buSzPct val="120833"/>
              <a:buFont typeface="Times New Roman"/>
              <a:buChar char="-"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38911">
              <a:spcBef>
                <a:spcPts val="0"/>
              </a:spcBef>
              <a:buSzPct val="120833"/>
              <a:buNone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Каждые </a:t>
            </a:r>
            <a:r>
              <a:rPr lang="ru-RU" sz="1400" dirty="0">
                <a:latin typeface="Exo 2" panose="00000500000000000000" pitchFamily="2" charset="-52"/>
              </a:rPr>
              <a:t>два года происходит выборы половины состава комитета; </a:t>
            </a:r>
          </a:p>
          <a:p>
            <a:pPr marL="159715" indent="-159715" defTabSz="438911">
              <a:spcBef>
                <a:spcPts val="0"/>
              </a:spcBef>
              <a:buSzPct val="120833"/>
              <a:buFont typeface="Times New Roman"/>
              <a:buChar char="-"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38911">
              <a:spcBef>
                <a:spcPts val="0"/>
              </a:spcBef>
              <a:buSzPct val="120833"/>
              <a:buNone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Совещания </a:t>
            </a:r>
            <a:r>
              <a:rPr lang="ru-RU" sz="1400" dirty="0">
                <a:latin typeface="Exo 2" panose="00000500000000000000" pitchFamily="2" charset="-52"/>
              </a:rPr>
              <a:t>комитетов, как и сессии происходят в Женеве; </a:t>
            </a:r>
          </a:p>
          <a:p>
            <a:pPr marL="159715" indent="-159715" defTabSz="438911">
              <a:spcBef>
                <a:spcPts val="0"/>
              </a:spcBef>
              <a:buSzPct val="120833"/>
              <a:buFont typeface="Times New Roman"/>
              <a:buChar char="-"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38911">
              <a:spcBef>
                <a:spcPts val="0"/>
              </a:spcBef>
              <a:buSzPct val="120833"/>
              <a:buNone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Комитет </a:t>
            </a:r>
            <a:r>
              <a:rPr lang="ru-RU" sz="1400" dirty="0">
                <a:latin typeface="Exo 2" panose="00000500000000000000" pitchFamily="2" charset="-52"/>
              </a:rPr>
              <a:t>по ликвидации всех форм дискриминации в отношении женщин и Комитет по правам человека проводят раз в год одну выездную сессию в Нью Йорке; </a:t>
            </a:r>
          </a:p>
          <a:p>
            <a:pPr marL="159715" indent="-159715" defTabSz="438911">
              <a:spcBef>
                <a:spcPts val="0"/>
              </a:spcBef>
              <a:buSzPct val="120833"/>
              <a:buFont typeface="Times New Roman"/>
              <a:buChar char="-"/>
              <a:defRPr sz="2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38911">
              <a:spcBef>
                <a:spcPts val="0"/>
              </a:spcBef>
              <a:buSzPct val="120833"/>
              <a:buNone/>
              <a:defRPr sz="2400" b="1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Члены </a:t>
            </a:r>
            <a:r>
              <a:rPr lang="ru-RU" sz="1400" dirty="0">
                <a:latin typeface="Exo 2" panose="00000500000000000000" pitchFamily="2" charset="-52"/>
              </a:rPr>
              <a:t>комитетов обладают разным опытом в разных </a:t>
            </a:r>
            <a:r>
              <a:rPr lang="ru-RU" sz="1400" dirty="0" smtClean="0">
                <a:latin typeface="Exo 2" panose="00000500000000000000" pitchFamily="2" charset="-52"/>
              </a:rPr>
              <a:t>сферах,</a:t>
            </a:r>
          </a:p>
          <a:p>
            <a:pPr marL="0" indent="0" defTabSz="438911">
              <a:spcBef>
                <a:spcPts val="0"/>
              </a:spcBef>
              <a:buSzPct val="120833"/>
              <a:buNone/>
              <a:defRPr sz="2400" b="1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это </a:t>
            </a:r>
            <a:r>
              <a:rPr lang="ru-RU" sz="1400" dirty="0">
                <a:latin typeface="Exo 2" panose="00000500000000000000" pitchFamily="2" charset="-52"/>
              </a:rPr>
              <a:t>не всегда эксперты которые знают всё о </a:t>
            </a:r>
            <a:r>
              <a:rPr lang="ru-RU" sz="1400" dirty="0" smtClean="0">
                <a:latin typeface="Exo 2" panose="00000500000000000000" pitchFamily="2" charset="-52"/>
              </a:rPr>
              <a:t>правах человека</a:t>
            </a:r>
            <a:r>
              <a:rPr lang="ru-RU" sz="1400" dirty="0">
                <a:latin typeface="Exo 2" panose="00000500000000000000" pitchFamily="2" charset="-52"/>
              </a:rPr>
              <a:t>, умеющие ориентироваться во всех возможных нарушениях, помните об этом, когда пишите свои доклады.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225521"/>
            <a:ext cx="307181" cy="30673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806284"/>
            <a:ext cx="307181" cy="30673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3292327"/>
            <a:ext cx="307181" cy="30673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5" y="3695427"/>
            <a:ext cx="307181" cy="30673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5" y="4271337"/>
            <a:ext cx="307181" cy="30673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5" y="5125833"/>
            <a:ext cx="307181" cy="30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822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00204"/>
            <a:ext cx="7229475" cy="86197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КОМИТЕТЫ, ГОСУДАРСТВО И НПО </a:t>
            </a:r>
            <a:r>
              <a:rPr lang="en-US" sz="2400" b="1" dirty="0" smtClean="0">
                <a:latin typeface="Exo 2" panose="00000500000000000000" pitchFamily="2" charset="-52"/>
              </a:rPr>
              <a:t>—</a:t>
            </a:r>
            <a:r>
              <a:rPr lang="ru-RU" sz="2400" b="1" dirty="0" smtClean="0">
                <a:latin typeface="Exo 2" panose="00000500000000000000" pitchFamily="2" charset="-52"/>
              </a:rPr>
              <a:t> КТО И ЧТО ДЕЛАЕТ?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62050" y="2365615"/>
            <a:ext cx="6381749" cy="4063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97763">
              <a:spcBef>
                <a:spcPts val="0"/>
              </a:spcBef>
              <a:buSzPct val="120833"/>
              <a:buNone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Подготовка и подача государственного доклада (государство) </a:t>
            </a:r>
          </a:p>
          <a:p>
            <a:pPr marL="144741" indent="-144741" defTabSz="397763">
              <a:spcBef>
                <a:spcPts val="0"/>
              </a:spcBef>
              <a:buSzPct val="120833"/>
              <a:buFont typeface="Times New Roman"/>
              <a:buChar char="-"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97763">
              <a:spcBef>
                <a:spcPts val="0"/>
              </a:spcBef>
              <a:buSzPct val="120833"/>
              <a:buNone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Подача </a:t>
            </a:r>
            <a:r>
              <a:rPr lang="ru-RU" sz="1600" dirty="0">
                <a:latin typeface="Exo 2" panose="00000500000000000000" pitchFamily="2" charset="-52"/>
              </a:rPr>
              <a:t>альтернативного доклада (НПО)</a:t>
            </a:r>
          </a:p>
          <a:p>
            <a:pPr marL="144741" indent="-144741" defTabSz="397763">
              <a:spcBef>
                <a:spcPts val="0"/>
              </a:spcBef>
              <a:buSzPct val="120833"/>
              <a:buFont typeface="Times New Roman"/>
              <a:buChar char="-"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97763">
              <a:spcBef>
                <a:spcPts val="0"/>
              </a:spcBef>
              <a:buSzPct val="120833"/>
              <a:buNone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Подготовка </a:t>
            </a:r>
            <a:r>
              <a:rPr lang="ru-RU" sz="1600" dirty="0">
                <a:latin typeface="Exo 2" panose="00000500000000000000" pitchFamily="2" charset="-52"/>
              </a:rPr>
              <a:t>к рассмотрению (Комитет) + при необходимости список предварительных вопросов (готовит Комитет, отвечает письменно государство, НПО могут подавать свои замечания Комитету для включения в список предварительных вопросов)</a:t>
            </a:r>
          </a:p>
          <a:p>
            <a:pPr marL="144741" indent="-144741" defTabSz="397763">
              <a:spcBef>
                <a:spcPts val="0"/>
              </a:spcBef>
              <a:buSzPct val="120833"/>
              <a:buFont typeface="Times New Roman"/>
              <a:buChar char="-"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97763">
              <a:spcBef>
                <a:spcPts val="0"/>
              </a:spcBef>
              <a:buSzPct val="120833"/>
              <a:buNone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Рассмотрение </a:t>
            </a:r>
            <a:r>
              <a:rPr lang="ru-RU" sz="1600" dirty="0">
                <a:latin typeface="Exo 2" panose="00000500000000000000" pitchFamily="2" charset="-52"/>
              </a:rPr>
              <a:t>доклада (сессия Комитета где могут присутствовать кроме государства и членов Комитета, еще и представители НПО) </a:t>
            </a:r>
          </a:p>
          <a:p>
            <a:pPr marL="144741" indent="-144741" defTabSz="397763">
              <a:spcBef>
                <a:spcPts val="0"/>
              </a:spcBef>
              <a:buSzPct val="120833"/>
              <a:buFont typeface="Times New Roman"/>
              <a:buChar char="-"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97763">
              <a:spcBef>
                <a:spcPts val="0"/>
              </a:spcBef>
              <a:buSzPct val="120833"/>
              <a:buNone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Подготовка </a:t>
            </a:r>
            <a:r>
              <a:rPr lang="ru-RU" sz="1600" dirty="0">
                <a:latin typeface="Exo 2" panose="00000500000000000000" pitchFamily="2" charset="-52"/>
              </a:rPr>
              <a:t>заключительных рекомендаций (Комитет) </a:t>
            </a:r>
          </a:p>
          <a:p>
            <a:pPr marL="144741" indent="-144741" defTabSz="397763">
              <a:spcBef>
                <a:spcPts val="0"/>
              </a:spcBef>
              <a:buSzPct val="120833"/>
              <a:buFont typeface="Times New Roman"/>
              <a:buChar char="-"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97763">
              <a:spcBef>
                <a:spcPts val="0"/>
              </a:spcBef>
              <a:buSzPct val="120833"/>
              <a:buNone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Выполнение </a:t>
            </a:r>
            <a:r>
              <a:rPr lang="ru-RU" sz="1600" dirty="0">
                <a:latin typeface="Exo 2" panose="00000500000000000000" pitchFamily="2" charset="-52"/>
              </a:rPr>
              <a:t>рекомендаций (</a:t>
            </a:r>
            <a:r>
              <a:rPr lang="ru-RU" sz="1600" dirty="0" smtClean="0">
                <a:latin typeface="Exo 2" panose="00000500000000000000" pitchFamily="2" charset="-52"/>
              </a:rPr>
              <a:t>государство)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397763">
              <a:spcBef>
                <a:spcPts val="0"/>
              </a:spcBef>
              <a:buSzPct val="120833"/>
              <a:buNone/>
              <a:defRPr sz="252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и контроль</a:t>
            </a:r>
            <a:r>
              <a:rPr lang="en-US" sz="1600" dirty="0">
                <a:latin typeface="Exo 2" panose="00000500000000000000" pitchFamily="2" charset="-52"/>
              </a:rPr>
              <a:t> </a:t>
            </a:r>
            <a:r>
              <a:rPr lang="ru-RU" sz="1600" dirty="0" smtClean="0">
                <a:latin typeface="Exo 2" panose="00000500000000000000" pitchFamily="2" charset="-52"/>
              </a:rPr>
              <a:t>(НПО </a:t>
            </a:r>
            <a:r>
              <a:rPr lang="ru-RU" sz="1600" dirty="0">
                <a:latin typeface="Exo 2" panose="00000500000000000000" pitchFamily="2" charset="-52"/>
              </a:rPr>
              <a:t>и Комитет)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346565"/>
            <a:ext cx="335756" cy="3352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789652"/>
            <a:ext cx="335756" cy="3352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223933"/>
            <a:ext cx="335756" cy="3352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313879"/>
            <a:ext cx="335756" cy="3352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188566"/>
            <a:ext cx="335756" cy="3352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636241"/>
            <a:ext cx="335756" cy="33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183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981</TotalTime>
  <Words>553</Words>
  <Application>Microsoft Office PowerPoint</Application>
  <PresentationFormat>Экран (4:3)</PresentationFormat>
  <Paragraphs>91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Exo 2</vt:lpstr>
      <vt:lpstr>Calibri Light</vt:lpstr>
      <vt:lpstr>Calibri</vt:lpstr>
      <vt:lpstr>Helvetica</vt:lpstr>
      <vt:lpstr>Тема Office</vt:lpstr>
      <vt:lpstr>ДОГОВОРНЫЕ  ОРГАНЫ ООН</vt:lpstr>
      <vt:lpstr>9 ДОГОВОРОВ И ИХ СОДЕРЖАНИЕ</vt:lpstr>
      <vt:lpstr>«ОЧЕВИДНЫЕ» КОМИТЕТЫ ДЛЯ РАБОТЫ ПО ПРАВАМ ЛГБТ — С КАКИМ НАРУШЕНИЯМИ РАБОТАЮТ ЭТИ КОМИТЕТЫ?</vt:lpstr>
      <vt:lpstr>«НЕОЧЕВИДНЫЕ» КОМИТЕТЫ: ЧТО МЫ МОЖЕМ ОТНЕСТИ ТУДА?</vt:lpstr>
      <vt:lpstr>ПОЛНОМОЧИЯ КОМИТЕТОВ</vt:lpstr>
      <vt:lpstr>«КТО РАБОТАЕТ» В КОМИТЕТЕ?</vt:lpstr>
      <vt:lpstr>КОМИТЕТЫ, ГОСУДАРСТВО И НПО — КТО И ЧТО ДЕЛАЕТ?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НА ЗДОРОВЬЕ И АДВОКАЦИЯ</dc:title>
  <dc:creator>Lu Za</dc:creator>
  <cp:lastModifiedBy>Lu Za</cp:lastModifiedBy>
  <cp:revision>28</cp:revision>
  <dcterms:created xsi:type="dcterms:W3CDTF">2020-02-18T13:21:22Z</dcterms:created>
  <dcterms:modified xsi:type="dcterms:W3CDTF">2020-02-23T10:36:16Z</dcterms:modified>
</cp:coreProperties>
</file>