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8333" y="2130049"/>
            <a:ext cx="4947242" cy="103136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СПЕЦИАЛЬНЫЕ ПРОЦЕДУРЫ ООН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8333" y="3403734"/>
            <a:ext cx="1937342" cy="26511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ПРЕЗЕНТАЦИЯ </a:t>
            </a:r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4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980" y="1090882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343525" cy="5968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УПО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ЭТО: 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1" y="2437011"/>
            <a:ext cx="6505574" cy="3525639"/>
          </a:xfrm>
        </p:spPr>
        <p:txBody>
          <a:bodyPr>
            <a:noAutofit/>
          </a:bodyPr>
          <a:lstStyle/>
          <a:p>
            <a:pPr marL="0" indent="0">
              <a:spcBef>
                <a:spcPts val="2000"/>
              </a:spcBef>
              <a:buNone/>
              <a:defRPr sz="27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В 2008 году, ровно 60 лет спустя после принятия Всеобщей декларации прав человека, был запущен новый механизм для оценки ситуации в этой сфере </a:t>
            </a:r>
            <a:r>
              <a:rPr lang="en-US" sz="1600" dirty="0" smtClean="0">
                <a:latin typeface="Exo 2" panose="00000500000000000000" pitchFamily="2" charset="-52"/>
              </a:rPr>
              <a:t>—</a:t>
            </a:r>
            <a:r>
              <a:rPr lang="ru-RU" sz="1600" dirty="0" smtClean="0">
                <a:latin typeface="Exo 2" panose="00000500000000000000" pitchFamily="2" charset="-52"/>
              </a:rPr>
              <a:t> </a:t>
            </a:r>
            <a:r>
              <a:rPr lang="ru-RU" sz="1600" dirty="0">
                <a:latin typeface="Exo 2" panose="00000500000000000000" pitchFamily="2" charset="-52"/>
              </a:rPr>
              <a:t>Универсальный периодический обзор (УПО), объединивший все 193 страны, являющиеся членами ООН. </a:t>
            </a:r>
          </a:p>
          <a:p>
            <a:pPr marL="0" indent="0">
              <a:spcBef>
                <a:spcPts val="2000"/>
              </a:spcBef>
              <a:buNone/>
              <a:defRPr sz="27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В центре УПО лежит принцип </a:t>
            </a:r>
            <a:r>
              <a:rPr lang="en-US" sz="1600" dirty="0" smtClean="0">
                <a:latin typeface="Exo 2" panose="00000500000000000000" pitchFamily="2" charset="-52"/>
              </a:rPr>
              <a:t>«</a:t>
            </a:r>
            <a:r>
              <a:rPr lang="ru-RU" sz="1600" dirty="0" smtClean="0">
                <a:latin typeface="Exo 2" panose="00000500000000000000" pitchFamily="2" charset="-52"/>
              </a:rPr>
              <a:t>равный </a:t>
            </a:r>
            <a:r>
              <a:rPr lang="ru-RU" sz="1600" dirty="0">
                <a:latin typeface="Exo 2" panose="00000500000000000000" pitchFamily="2" charset="-52"/>
              </a:rPr>
              <a:t>– </a:t>
            </a:r>
            <a:r>
              <a:rPr lang="ru-RU" sz="1600" dirty="0" smtClean="0">
                <a:latin typeface="Exo 2" panose="00000500000000000000" pitchFamily="2" charset="-52"/>
              </a:rPr>
              <a:t>равному</a:t>
            </a:r>
            <a:r>
              <a:rPr lang="en-US" sz="1600" dirty="0" smtClean="0">
                <a:latin typeface="Exo 2" panose="00000500000000000000" pitchFamily="2" charset="-52"/>
              </a:rPr>
              <a:t>»</a:t>
            </a:r>
            <a:r>
              <a:rPr lang="ru-RU" sz="1600" dirty="0" smtClean="0">
                <a:latin typeface="Exo 2" panose="00000500000000000000" pitchFamily="2" charset="-52"/>
              </a:rPr>
              <a:t>: </a:t>
            </a:r>
            <a:r>
              <a:rPr lang="ru-RU" sz="1600" dirty="0">
                <a:latin typeface="Exo 2" panose="00000500000000000000" pitchFamily="2" charset="-52"/>
              </a:rPr>
              <a:t>рекомендации по улучшению ситуации в сфере прав человека государство может получать только от других стран-членов ООН. Межгосударственный диалог придает вес формулируемым рекомендациям и подчеркивает важность прав человека как ценности, которая не знает границ. УПО – постоянное напоминание для государств о необходимости выполнения своих обязательств по защите прав человека и основных свобод.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1404980"/>
            <a:ext cx="4610101" cy="9857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ИЗ ЧЕГО СОСТОИТ УПО</a:t>
            </a:r>
            <a:endParaRPr lang="ru-RU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352550" y="2730345"/>
            <a:ext cx="6153150" cy="341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Exo 2" panose="00000500000000000000" pitchFamily="2" charset="-52"/>
              </a:rPr>
              <a:t>Национальный доклад (его готовит государство</a:t>
            </a:r>
            <a:r>
              <a:rPr lang="ru-RU" sz="2000" dirty="0" smtClean="0">
                <a:latin typeface="Exo 2" panose="00000500000000000000" pitchFamily="2" charset="-52"/>
              </a:rPr>
              <a:t>)</a:t>
            </a:r>
            <a:endParaRPr lang="en-US" sz="2000" dirty="0" smtClean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2000" dirty="0" smtClean="0">
                <a:latin typeface="Exo 2" panose="00000500000000000000" pitchFamily="2" charset="-52"/>
              </a:rPr>
              <a:t> </a:t>
            </a:r>
            <a:endParaRPr lang="ru-RU" sz="20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2000" dirty="0">
                <a:latin typeface="Exo 2" panose="00000500000000000000" pitchFamily="2" charset="-52"/>
              </a:rPr>
              <a:t>Резюме докладов договорных органов (резюме всего, что вы раньше подавали в Комитеты и замечания Комитетов вашей стране, готовит Секретариат ООН</a:t>
            </a:r>
            <a:r>
              <a:rPr lang="ru-RU" sz="2000" dirty="0" smtClean="0">
                <a:latin typeface="Exo 2" panose="00000500000000000000" pitchFamily="2" charset="-52"/>
              </a:rPr>
              <a:t>)</a:t>
            </a:r>
            <a:endParaRPr lang="en-US" sz="2000" dirty="0" smtClean="0">
              <a:latin typeface="Exo 2" panose="00000500000000000000" pitchFamily="2" charset="-52"/>
            </a:endParaRPr>
          </a:p>
          <a:p>
            <a:pPr marL="0" indent="0">
              <a:buNone/>
            </a:pPr>
            <a:endParaRPr lang="ru-RU" sz="20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2000" dirty="0">
                <a:latin typeface="Exo 2" panose="00000500000000000000" pitchFamily="2" charset="-52"/>
              </a:rPr>
              <a:t>Альтернативные доклады НПО (в том числе возможно ваш)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657475"/>
            <a:ext cx="467645" cy="4584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459792"/>
            <a:ext cx="467645" cy="4584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5095711"/>
            <a:ext cx="467645" cy="45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71630"/>
            <a:ext cx="5848350" cy="7571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КАК ПРОХОДИТ УПО?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62049" y="2282669"/>
            <a:ext cx="6267451" cy="4308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43991">
              <a:spcBef>
                <a:spcPts val="1800"/>
              </a:spcBef>
              <a:buNone/>
              <a:defRPr sz="2432"/>
            </a:pPr>
            <a:r>
              <a:rPr lang="ru-RU" sz="1400" dirty="0">
                <a:latin typeface="Exo 2" panose="00000500000000000000" pitchFamily="2" charset="-52"/>
              </a:rPr>
              <a:t>После подачи всех письменных документов - наступает сессия. </a:t>
            </a:r>
          </a:p>
          <a:p>
            <a:pPr marL="0" indent="0" defTabSz="443991">
              <a:spcBef>
                <a:spcPts val="1800"/>
              </a:spcBef>
              <a:buNone/>
              <a:defRPr sz="2432"/>
            </a:pPr>
            <a:r>
              <a:rPr lang="ru-RU" sz="1400" dirty="0">
                <a:latin typeface="Exo 2" panose="00000500000000000000" pitchFamily="2" charset="-52"/>
              </a:rPr>
              <a:t>Сессия это 3-часовой интерактивный диалог в Женеве, в ходе которого государство представляет поданный ранее национальный доклад. Страны-члены ООН в свою очередь комментируют доклад, озвучивают вопросы и рекомендации по улучшению ситуации с правами человека в рассматриваемом государстве.</a:t>
            </a:r>
          </a:p>
          <a:p>
            <a:pPr marL="0" indent="0" defTabSz="443991">
              <a:spcBef>
                <a:spcPts val="1800"/>
              </a:spcBef>
              <a:buNone/>
              <a:defRPr sz="2432"/>
            </a:pPr>
            <a:r>
              <a:rPr lang="ru-RU" sz="1400" dirty="0">
                <a:latin typeface="Exo 2" panose="00000500000000000000" pitchFamily="2" charset="-52"/>
              </a:rPr>
              <a:t>Третий этап представляет собой промежуток между проведением интерактивного диалога и пленарным заседанием СПЧ, на котором принимается итоговый документ по стране, перечисляющий рекомендации, принимаемые государством.</a:t>
            </a:r>
          </a:p>
          <a:p>
            <a:pPr marL="0" indent="0" defTabSz="443991">
              <a:spcBef>
                <a:spcPts val="1800"/>
              </a:spcBef>
              <a:buNone/>
              <a:defRPr sz="2432"/>
            </a:pPr>
            <a:r>
              <a:rPr lang="ru-RU" sz="1400" dirty="0">
                <a:latin typeface="Exo 2" panose="00000500000000000000" pitchFamily="2" charset="-52"/>
              </a:rPr>
              <a:t>Последний и наиболее важный этап периодического обзора заключается в реализации принятых рекомендаций. Он включает в себя формирование – в том или ином виде – институционального механизма реализации полученных рекомендаций и содействие прогрессу в сфере прав человека на национальном, региональном и местном уровнях.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244569"/>
            <a:ext cx="328613" cy="3281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677760"/>
            <a:ext cx="328613" cy="3281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849335"/>
            <a:ext cx="328613" cy="328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837793"/>
            <a:ext cx="328613" cy="32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1"/>
            <a:ext cx="6391275" cy="9381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РОЛЬ НПО И АКТИВИСТОВ И АКТИВИСТОК В ЭТОМ ПРОЦЕССЕ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38250" y="2581274"/>
            <a:ext cx="6143625" cy="364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0"/>
              </a:spcBef>
              <a:buNone/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Донести свое видение и идею о необходимости изменений государству через влиятельный механизм международных рекомендаций; </a:t>
            </a:r>
          </a:p>
          <a:p>
            <a:pPr marL="0" indent="0">
              <a:spcBef>
                <a:spcPts val="2000"/>
              </a:spcBef>
              <a:buNone/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Акцентировать </a:t>
            </a:r>
            <a:r>
              <a:rPr lang="ru-RU" sz="1800" dirty="0">
                <a:latin typeface="Exo 2" panose="00000500000000000000" pitchFamily="2" charset="-52"/>
              </a:rPr>
              <a:t>внимание международного сообщества на любом, даже самом узком аспекте прав человека;</a:t>
            </a:r>
          </a:p>
          <a:p>
            <a:pPr marL="0" indent="0">
              <a:spcBef>
                <a:spcPts val="2000"/>
              </a:spcBef>
              <a:buNone/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Инструмент </a:t>
            </a:r>
            <a:r>
              <a:rPr lang="ru-RU" sz="1800" dirty="0">
                <a:latin typeface="Exo 2" panose="00000500000000000000" pitchFamily="2" charset="-52"/>
              </a:rPr>
              <a:t>для сотрудничества с зарубежными коллегами-правозащитниками; </a:t>
            </a:r>
          </a:p>
          <a:p>
            <a:pPr marL="0" indent="0">
              <a:spcBef>
                <a:spcPts val="2000"/>
              </a:spcBef>
              <a:buNone/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Напомнить </a:t>
            </a:r>
            <a:r>
              <a:rPr lang="ru-RU" sz="1800" dirty="0">
                <a:latin typeface="Exo 2" panose="00000500000000000000" pitchFamily="2" charset="-52"/>
              </a:rPr>
              <a:t>государству о его обязательствах и показать изменения в соблюдении тех или иных прав и свобод на протяжении последних четырех лет.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533649"/>
            <a:ext cx="391097" cy="3905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552869"/>
            <a:ext cx="391097" cy="3905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543559"/>
            <a:ext cx="391097" cy="3905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5272153"/>
            <a:ext cx="391097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77624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СПЕЦИАЛЬНЫЕ ПРОЦЕДУРЫ ООН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482694"/>
            <a:ext cx="6315075" cy="3537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Это ряд независимых экспертов, обладающих знаниями в различных сферах прав человека и уполномоченных консультировать ООН по разным отдельным узким вопросам.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Специальные процедуры делятся на тематические и по отдельным странам. Это означает, что эксперты консультируют и анализируют информацию по правам человека в конкретных странах. Или же по отдельным узким аспектам прав человека в разных странах.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Есть 44 тематических и 12  мандатов по отдельным странам.</a:t>
            </a:r>
          </a:p>
        </p:txBody>
      </p:sp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00205"/>
            <a:ext cx="7229475" cy="11858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КАКИЕ СПЕЦИАЛЬНЫЕ ПРОЦЕДУРЫ МОГУТ БЫТЬ ИНТЕРЕСНЫ ЛГБТ АКТИВИСТАМ И АКТИВИСТКАМ?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19201" y="2701769"/>
            <a:ext cx="6257924" cy="38038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38911">
              <a:spcBef>
                <a:spcPts val="0"/>
              </a:spcBef>
              <a:buNone/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50" charset="0"/>
              </a:rPr>
              <a:t>Специальный докладчик по вопросу о праве каждого человека на наивысший достижимый уровень физического и психического здоровья </a:t>
            </a:r>
          </a:p>
          <a:p>
            <a:pPr marL="160020" indent="-160020" defTabSz="438911">
              <a:spcBef>
                <a:spcPts val="0"/>
              </a:spcBef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50" charset="0"/>
            </a:endParaRPr>
          </a:p>
          <a:p>
            <a:pPr marL="0" indent="0" defTabSz="438911">
              <a:spcBef>
                <a:spcPts val="0"/>
              </a:spcBef>
              <a:buNone/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Рабочая </a:t>
            </a:r>
            <a:r>
              <a:rPr lang="ru-RU" sz="1600" dirty="0">
                <a:latin typeface="Exo 2" panose="00000500000000000000" pitchFamily="50" charset="0"/>
              </a:rPr>
              <a:t>группа по насильственным или недобровольным исчезновениям</a:t>
            </a:r>
          </a:p>
          <a:p>
            <a:pPr marL="160020" indent="-160020" defTabSz="438911">
              <a:spcBef>
                <a:spcPts val="0"/>
              </a:spcBef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50" charset="0"/>
            </a:endParaRPr>
          </a:p>
          <a:p>
            <a:pPr marL="0" indent="0" defTabSz="438911">
              <a:spcBef>
                <a:spcPts val="0"/>
              </a:spcBef>
              <a:buNone/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Специальный </a:t>
            </a:r>
            <a:r>
              <a:rPr lang="ru-RU" sz="1600" dirty="0">
                <a:latin typeface="Exo 2" panose="00000500000000000000" pitchFamily="50" charset="0"/>
              </a:rPr>
              <a:t>докладчик по праву на неприкосновенность частной жизни</a:t>
            </a:r>
          </a:p>
          <a:p>
            <a:pPr marL="160020" indent="-160020" defTabSz="438911">
              <a:spcBef>
                <a:spcPts val="0"/>
              </a:spcBef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50" charset="0"/>
            </a:endParaRPr>
          </a:p>
          <a:p>
            <a:pPr marL="0" indent="0" defTabSz="438911">
              <a:spcBef>
                <a:spcPts val="0"/>
              </a:spcBef>
              <a:buNone/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Специальный </a:t>
            </a:r>
            <a:r>
              <a:rPr lang="ru-RU" sz="1600" dirty="0">
                <a:latin typeface="Exo 2" panose="00000500000000000000" pitchFamily="50" charset="0"/>
              </a:rPr>
              <a:t>докладчик по вопросу о положении правозащитников </a:t>
            </a:r>
          </a:p>
          <a:p>
            <a:pPr marL="160020" indent="-160020" defTabSz="438911">
              <a:spcBef>
                <a:spcPts val="0"/>
              </a:spcBef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50" charset="0"/>
            </a:endParaRPr>
          </a:p>
          <a:p>
            <a:pPr marL="0" indent="0" defTabSz="438911">
              <a:spcBef>
                <a:spcPts val="0"/>
              </a:spcBef>
              <a:buNone/>
              <a:defRPr sz="2592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50" charset="0"/>
              </a:rPr>
              <a:t>Независимый </a:t>
            </a:r>
            <a:r>
              <a:rPr lang="ru-RU" sz="1600" dirty="0">
                <a:latin typeface="Exo 2" panose="00000500000000000000" pitchFamily="50" charset="0"/>
              </a:rPr>
              <a:t>эксперт по вопросу о защите от насилия и дискриминации по признаку сексуальной ориентации и гендерной идентичности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629623"/>
            <a:ext cx="428625" cy="4208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490071"/>
            <a:ext cx="428625" cy="4208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169828"/>
            <a:ext cx="428625" cy="4208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819514"/>
            <a:ext cx="428625" cy="42086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489881"/>
            <a:ext cx="428625" cy="42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7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85955"/>
            <a:ext cx="7229475" cy="5952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ЗАДАЧИ СПЕЦИАЛЬНЫХ ПРОЦЕДУР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23950" y="2691683"/>
            <a:ext cx="5838825" cy="3099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Exo 2" panose="00000500000000000000" pitchFamily="2" charset="-52"/>
              </a:rPr>
              <a:t>Визиты в страны и подготовка отчетов по странам 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Exo 2" panose="00000500000000000000" pitchFamily="2" charset="-52"/>
              </a:rPr>
              <a:t>Подготовка рекомендаций (в том числе и для привлечения внимания договорных органов ООН</a:t>
            </a:r>
            <a:r>
              <a:rPr lang="ru-RU" sz="1800" dirty="0" smtClean="0">
                <a:latin typeface="Exo 2" panose="00000500000000000000" pitchFamily="2" charset="-52"/>
              </a:rPr>
              <a:t>)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Exo 2" panose="00000500000000000000" pitchFamily="2" charset="-52"/>
              </a:rPr>
              <a:t>Разработка руководств и минимальных стандартов в той или иной области прав человека 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1800" dirty="0">
                <a:latin typeface="Exo 2" panose="00000500000000000000" pitchFamily="2" charset="-52"/>
              </a:rPr>
              <a:t>Работа с конкретными нарушениями прав человека и публичная коммуникация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672633"/>
            <a:ext cx="307181" cy="34953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24225"/>
            <a:ext cx="307181" cy="34953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217128"/>
            <a:ext cx="307181" cy="34953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5110031"/>
            <a:ext cx="307181" cy="34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70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76379"/>
            <a:ext cx="7600950" cy="104294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НЕЗАВИСИМЫЙ ЭКСПЕРТ ПО ВОПРОСАМ СОГИ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ВИКТОР МАДРИГАЛ-БОРЛОЗ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5" y="2330292"/>
            <a:ext cx="6219825" cy="39528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600"/>
              </a:spcBef>
              <a:buNone/>
              <a:defRPr sz="23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Оценивает выполнение существующих международных договоров по правам человека в отношении путей преодоления насилия и дискриминации в отношении людей на основе их сексуальной ориентации или гендерной идентичности, одновременно выявляя как лучшие практики, так и пробелы;</a:t>
            </a:r>
          </a:p>
          <a:p>
            <a:pPr marL="166687" indent="-166687" defTabSz="457200">
              <a:spcBef>
                <a:spcPts val="600"/>
              </a:spcBef>
              <a:defRPr sz="23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600"/>
              </a:spcBef>
              <a:buNone/>
              <a:defRPr sz="23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Повышает </a:t>
            </a:r>
            <a:r>
              <a:rPr lang="ru-RU" sz="1400" dirty="0">
                <a:latin typeface="Exo 2" panose="00000500000000000000" pitchFamily="2" charset="-52"/>
              </a:rPr>
              <a:t>осведомленность о насилии и дискриминации в отношении людей на основе их сексуальной ориентации или гендерной идентичности, а также выявлять и устранять коренные причины насилия и дискриминации;</a:t>
            </a:r>
          </a:p>
          <a:p>
            <a:pPr marL="166687" indent="-166687" defTabSz="457200">
              <a:spcBef>
                <a:spcPts val="600"/>
              </a:spcBef>
              <a:defRPr sz="23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600"/>
              </a:spcBef>
              <a:buNone/>
              <a:defRPr sz="23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Участвует </a:t>
            </a:r>
            <a:r>
              <a:rPr lang="ru-RU" sz="1400" dirty="0">
                <a:latin typeface="Exo 2" panose="00000500000000000000" pitchFamily="2" charset="-52"/>
              </a:rPr>
              <a:t>в диалоге и консультирует государства и другими соответствующими заинтересованными сторонами, включая учреждения, программы и фонды Организации Объединенных Наций, региональные правозащитные механизмы, национальные правозащитные учреждения, организации гражданского общества и академические учреждения (не исчерпывающий список, больше на странице эксперта и в вышеупомянутой резолюции).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289415"/>
            <a:ext cx="321469" cy="321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594340"/>
            <a:ext cx="321469" cy="321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710190"/>
            <a:ext cx="321469" cy="3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661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1083</TotalTime>
  <Words>664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Exo 2</vt:lpstr>
      <vt:lpstr>Helvetica</vt:lpstr>
      <vt:lpstr>Тема Office</vt:lpstr>
      <vt:lpstr>СПЕЦИАЛЬНЫЕ ПРОЦЕДУРЫ ООН</vt:lpstr>
      <vt:lpstr>УПО — ЭТО: </vt:lpstr>
      <vt:lpstr>ИЗ ЧЕГО СОСТОИТ УПО</vt:lpstr>
      <vt:lpstr>КАК ПРОХОДИТ УПО?</vt:lpstr>
      <vt:lpstr>РОЛЬ НПО И АКТИВИСТОВ И АКТИВИСТОК В ЭТОМ ПРОЦЕССЕ</vt:lpstr>
      <vt:lpstr>СПЕЦИАЛЬНЫЕ ПРОЦЕДУРЫ ООН</vt:lpstr>
      <vt:lpstr>КАКИЕ СПЕЦИАЛЬНЫЕ ПРОЦЕДУРЫ МОГУТ БЫТЬ ИНТЕРЕСНЫ ЛГБТ АКТИВИСТАМ И АКТИВИСТКАМ?</vt:lpstr>
      <vt:lpstr>ЗАДАЧИ СПЕЦИАЛЬНЫХ ПРОЦЕДУР</vt:lpstr>
      <vt:lpstr>НЕЗАВИСИМЫЙ ЭКСПЕРТ ПО ВОПРОСАМ СОГИ — ВИКТОР МАДРИГАЛ-БОРЛОЗ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Yuri</cp:lastModifiedBy>
  <cp:revision>47</cp:revision>
  <dcterms:created xsi:type="dcterms:W3CDTF">2020-02-18T13:21:22Z</dcterms:created>
  <dcterms:modified xsi:type="dcterms:W3CDTF">2020-02-27T11:12:04Z</dcterms:modified>
</cp:coreProperties>
</file>