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99AD"/>
    <a:srgbClr val="145A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102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42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04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967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400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97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443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47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372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657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33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228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99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5857" y="2505075"/>
            <a:ext cx="5814017" cy="1679710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chemeClr val="bg1"/>
                </a:solidFill>
                <a:latin typeface="Exo 2" panose="00000500000000000000" pitchFamily="2" charset="-52"/>
              </a:rPr>
              <a:t>СОВЕТЫ ПО НАПИСАНИЮ АЛЬТЕРНАТИВНЫХ ДОКЛАДОВ</a:t>
            </a:r>
            <a:endParaRPr lang="en-US" sz="3200" b="1" dirty="0">
              <a:solidFill>
                <a:schemeClr val="bg1"/>
              </a:solidFill>
              <a:latin typeface="Exo 2" panose="00000500000000000000" pitchFamily="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5858" y="4575309"/>
            <a:ext cx="1937342" cy="265114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>
                <a:solidFill>
                  <a:schemeClr val="bg1"/>
                </a:solidFill>
                <a:latin typeface="Exo 2" panose="00000500000000000000" pitchFamily="2" charset="-52"/>
              </a:rPr>
              <a:t>ПРЕЗЕНТАЦИЯ </a:t>
            </a:r>
            <a:r>
              <a:rPr lang="en-US" sz="1600" dirty="0" smtClean="0">
                <a:solidFill>
                  <a:schemeClr val="bg1"/>
                </a:solidFill>
                <a:latin typeface="Exo 2" panose="00000500000000000000" pitchFamily="2" charset="-52"/>
              </a:rPr>
              <a:t>5</a:t>
            </a:r>
            <a:endParaRPr lang="en-US" sz="1600" dirty="0">
              <a:solidFill>
                <a:schemeClr val="bg1"/>
              </a:solidFill>
              <a:latin typeface="Exo 2" panose="00000500000000000000" pitchFamily="2" charset="-52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505" y="1871932"/>
            <a:ext cx="1422406" cy="40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96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208" y="2692976"/>
            <a:ext cx="332867" cy="332381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763" y="3163014"/>
            <a:ext cx="332867" cy="332381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763" y="3562146"/>
            <a:ext cx="332867" cy="332381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763" y="4031806"/>
            <a:ext cx="332867" cy="332381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763" y="4509844"/>
            <a:ext cx="332867" cy="332381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763" y="4909134"/>
            <a:ext cx="332867" cy="332381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763" y="5285335"/>
            <a:ext cx="332867" cy="332381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763" y="5670524"/>
            <a:ext cx="332867" cy="332381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763" y="6147681"/>
            <a:ext cx="332867" cy="3323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763" y="2213964"/>
            <a:ext cx="332867" cy="33238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233531"/>
            <a:ext cx="6315075" cy="84292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ЭТАПЫ ПОДГОТОВКИ АЛЬТЕРНАТИВНЫХ ДОКЛАДОВ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28" name="Объект 4"/>
          <p:cNvSpPr txBox="1">
            <a:spLocks/>
          </p:cNvSpPr>
          <p:nvPr/>
        </p:nvSpPr>
        <p:spPr>
          <a:xfrm>
            <a:off x="1133475" y="2224957"/>
            <a:ext cx="6886575" cy="44139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>
                <a:latin typeface="Exo 2" panose="00000500000000000000" pitchFamily="2" charset="-52"/>
              </a:rPr>
              <a:t>Проверка календаря и </a:t>
            </a:r>
            <a:r>
              <a:rPr lang="ru-RU" sz="1400" dirty="0" err="1">
                <a:latin typeface="Exo 2" panose="00000500000000000000" pitchFamily="2" charset="-52"/>
              </a:rPr>
              <a:t>дедлайнов</a:t>
            </a:r>
            <a:r>
              <a:rPr lang="ru-RU" sz="1400" dirty="0">
                <a:latin typeface="Exo 2" panose="00000500000000000000" pitchFamily="2" charset="-52"/>
              </a:rPr>
              <a:t> подачи в разные Комитеты </a:t>
            </a: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Ознакомление </a:t>
            </a:r>
            <a:r>
              <a:rPr lang="ru-RU" sz="1400" dirty="0">
                <a:latin typeface="Exo 2" panose="00000500000000000000" pitchFamily="2" charset="-52"/>
              </a:rPr>
              <a:t>с государственным докладом за текущий и предыдущие периоды</a:t>
            </a: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>
                <a:latin typeface="Exo 2" panose="00000500000000000000" pitchFamily="2" charset="-52"/>
              </a:rPr>
              <a:t> </a:t>
            </a: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Ознакомление </a:t>
            </a:r>
            <a:r>
              <a:rPr lang="ru-RU" sz="1400" dirty="0">
                <a:latin typeface="Exo 2" panose="00000500000000000000" pitchFamily="2" charset="-52"/>
              </a:rPr>
              <a:t>с докладами других НПО за предыдущие периоды </a:t>
            </a: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Анализ </a:t>
            </a:r>
            <a:r>
              <a:rPr lang="ru-RU" sz="1400" dirty="0">
                <a:latin typeface="Exo 2" panose="00000500000000000000" pitchFamily="2" charset="-52"/>
              </a:rPr>
              <a:t>полученной информации </a:t>
            </a: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Какие </a:t>
            </a:r>
            <a:r>
              <a:rPr lang="ru-RU" sz="1400" dirty="0">
                <a:latin typeface="Exo 2" panose="00000500000000000000" pitchFamily="2" charset="-52"/>
              </a:rPr>
              <a:t>проблемы (нарушения прав ЛГБТ) станут фокусом вашего альтернативного доклада (проверьте Конвенцию если сомневаетесь) </a:t>
            </a: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Поиск </a:t>
            </a:r>
            <a:r>
              <a:rPr lang="ru-RU" sz="1400" dirty="0">
                <a:latin typeface="Exo 2" panose="00000500000000000000" pitchFamily="2" charset="-52"/>
              </a:rPr>
              <a:t>партнёров (в случае если будет готовится коалиционный доклад)</a:t>
            </a: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>
                <a:latin typeface="Exo 2" panose="00000500000000000000" pitchFamily="2" charset="-52"/>
              </a:rPr>
              <a:t> </a:t>
            </a: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Сбор </a:t>
            </a:r>
            <a:r>
              <a:rPr lang="ru-RU" sz="1400" dirty="0">
                <a:latin typeface="Exo 2" panose="00000500000000000000" pitchFamily="2" charset="-52"/>
              </a:rPr>
              <a:t>информации необходимой для написания альтернативного доклада</a:t>
            </a: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>
                <a:latin typeface="Exo 2" panose="00000500000000000000" pitchFamily="2" charset="-52"/>
              </a:rPr>
              <a:t> </a:t>
            </a: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Написание </a:t>
            </a:r>
            <a:r>
              <a:rPr lang="ru-RU" sz="1400" dirty="0">
                <a:latin typeface="Exo 2" panose="00000500000000000000" pitchFamily="2" charset="-52"/>
              </a:rPr>
              <a:t>альтернативного доклада </a:t>
            </a: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Написание </a:t>
            </a:r>
            <a:r>
              <a:rPr lang="ru-RU" sz="1400" dirty="0">
                <a:latin typeface="Exo 2" panose="00000500000000000000" pitchFamily="2" charset="-52"/>
              </a:rPr>
              <a:t>рекомендаций к альтернативному докладу </a:t>
            </a: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Подача </a:t>
            </a:r>
            <a:r>
              <a:rPr lang="ru-RU" sz="1400" dirty="0">
                <a:latin typeface="Exo 2" panose="00000500000000000000" pitchFamily="2" charset="-52"/>
              </a:rPr>
              <a:t>(в договорной орган) и продвижение </a:t>
            </a:r>
            <a:r>
              <a:rPr lang="ru-RU" sz="1400" dirty="0" smtClean="0">
                <a:latin typeface="Exo 2" panose="00000500000000000000" pitchFamily="2" charset="-52"/>
              </a:rPr>
              <a:t>альтернативного</a:t>
            </a:r>
            <a:endParaRPr lang="en-US" sz="1400" dirty="0" smtClean="0">
              <a:latin typeface="Exo 2" panose="00000500000000000000" pitchFamily="2" charset="-52"/>
            </a:endParaRP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доклада</a:t>
            </a:r>
            <a:endParaRPr lang="ru-RU" sz="1400" dirty="0">
              <a:latin typeface="Exo 2" panose="00000500000000000000" pitchFamily="2" charset="-52"/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771815" y="2151240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8D99AD"/>
                </a:solidFill>
                <a:latin typeface="Exo 2" panose="00000500000000000000" pitchFamily="2" charset="-52"/>
              </a:rPr>
              <a:t>1</a:t>
            </a:r>
            <a:endParaRPr lang="en-US" sz="1600" b="1" dirty="0">
              <a:solidFill>
                <a:srgbClr val="8D99AD"/>
              </a:solidFill>
              <a:latin typeface="Exo 2" panose="00000500000000000000" pitchFamily="2" charset="-52"/>
            </a:endParaRPr>
          </a:p>
        </p:txBody>
      </p:sp>
      <p:sp>
        <p:nvSpPr>
          <p:cNvPr id="32" name="Заголовок 1"/>
          <p:cNvSpPr txBox="1">
            <a:spLocks/>
          </p:cNvSpPr>
          <p:nvPr/>
        </p:nvSpPr>
        <p:spPr>
          <a:xfrm>
            <a:off x="762290" y="2623101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8D99AD"/>
                </a:solidFill>
                <a:latin typeface="Exo 2" panose="00000500000000000000" pitchFamily="2" charset="-52"/>
              </a:rPr>
              <a:t>2</a:t>
            </a:r>
            <a:endParaRPr lang="en-US" sz="1600" b="1" dirty="0">
              <a:solidFill>
                <a:srgbClr val="8D99AD"/>
              </a:solidFill>
              <a:latin typeface="Exo 2" panose="00000500000000000000" pitchFamily="2" charset="-52"/>
            </a:endParaRPr>
          </a:p>
        </p:txBody>
      </p:sp>
      <p:sp>
        <p:nvSpPr>
          <p:cNvPr id="40" name="Заголовок 1"/>
          <p:cNvSpPr txBox="1">
            <a:spLocks/>
          </p:cNvSpPr>
          <p:nvPr/>
        </p:nvSpPr>
        <p:spPr>
          <a:xfrm>
            <a:off x="770239" y="3097442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8D99AD"/>
                </a:solidFill>
                <a:latin typeface="Exo 2" panose="00000500000000000000" pitchFamily="2" charset="-52"/>
              </a:rPr>
              <a:t>3</a:t>
            </a:r>
            <a:endParaRPr lang="en-US" sz="1600" b="1" dirty="0">
              <a:solidFill>
                <a:srgbClr val="8D99AD"/>
              </a:solidFill>
              <a:latin typeface="Exo 2" panose="00000500000000000000" pitchFamily="2" charset="-52"/>
            </a:endParaRPr>
          </a:p>
        </p:txBody>
      </p:sp>
      <p:sp>
        <p:nvSpPr>
          <p:cNvPr id="41" name="Заголовок 1"/>
          <p:cNvSpPr txBox="1">
            <a:spLocks/>
          </p:cNvSpPr>
          <p:nvPr/>
        </p:nvSpPr>
        <p:spPr>
          <a:xfrm>
            <a:off x="760714" y="3497087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8D99AD"/>
                </a:solidFill>
                <a:latin typeface="Exo 2" panose="00000500000000000000" pitchFamily="2" charset="-52"/>
              </a:rPr>
              <a:t>4</a:t>
            </a:r>
            <a:endParaRPr lang="en-US" sz="1600" b="1" dirty="0">
              <a:solidFill>
                <a:srgbClr val="8D99AD"/>
              </a:solidFill>
              <a:latin typeface="Exo 2" panose="00000500000000000000" pitchFamily="2" charset="-52"/>
            </a:endParaRPr>
          </a:p>
        </p:txBody>
      </p:sp>
      <p:sp>
        <p:nvSpPr>
          <p:cNvPr id="42" name="Заголовок 1"/>
          <p:cNvSpPr txBox="1">
            <a:spLocks/>
          </p:cNvSpPr>
          <p:nvPr/>
        </p:nvSpPr>
        <p:spPr>
          <a:xfrm>
            <a:off x="770239" y="3971670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8D99AD"/>
                </a:solidFill>
                <a:latin typeface="Exo 2" panose="00000500000000000000" pitchFamily="2" charset="-52"/>
              </a:rPr>
              <a:t>5</a:t>
            </a:r>
            <a:endParaRPr lang="en-US" sz="1600" b="1" dirty="0">
              <a:solidFill>
                <a:srgbClr val="8D99AD"/>
              </a:solidFill>
              <a:latin typeface="Exo 2" panose="00000500000000000000" pitchFamily="2" charset="-52"/>
            </a:endParaRPr>
          </a:p>
        </p:txBody>
      </p:sp>
      <p:sp>
        <p:nvSpPr>
          <p:cNvPr id="43" name="Заголовок 1"/>
          <p:cNvSpPr txBox="1">
            <a:spLocks/>
          </p:cNvSpPr>
          <p:nvPr/>
        </p:nvSpPr>
        <p:spPr>
          <a:xfrm>
            <a:off x="761006" y="4442472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8D99AD"/>
                </a:solidFill>
                <a:latin typeface="Exo 2" panose="00000500000000000000" pitchFamily="2" charset="-52"/>
              </a:rPr>
              <a:t>6</a:t>
            </a:r>
            <a:endParaRPr lang="en-US" sz="1600" b="1" dirty="0">
              <a:solidFill>
                <a:srgbClr val="8D99AD"/>
              </a:solidFill>
              <a:latin typeface="Exo 2" panose="00000500000000000000" pitchFamily="2" charset="-52"/>
            </a:endParaRPr>
          </a:p>
        </p:txBody>
      </p:sp>
      <p:sp>
        <p:nvSpPr>
          <p:cNvPr id="44" name="Заголовок 1"/>
          <p:cNvSpPr txBox="1">
            <a:spLocks/>
          </p:cNvSpPr>
          <p:nvPr/>
        </p:nvSpPr>
        <p:spPr>
          <a:xfrm>
            <a:off x="770531" y="4839980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8D99AD"/>
                </a:solidFill>
                <a:latin typeface="Exo 2" panose="00000500000000000000" pitchFamily="2" charset="-52"/>
              </a:rPr>
              <a:t>7</a:t>
            </a:r>
            <a:endParaRPr lang="en-US" sz="1600" b="1" dirty="0">
              <a:solidFill>
                <a:srgbClr val="8D99AD"/>
              </a:solidFill>
              <a:latin typeface="Exo 2" panose="00000500000000000000" pitchFamily="2" charset="-52"/>
            </a:endParaRPr>
          </a:p>
        </p:txBody>
      </p:sp>
      <p:sp>
        <p:nvSpPr>
          <p:cNvPr id="45" name="Заголовок 1"/>
          <p:cNvSpPr txBox="1">
            <a:spLocks/>
          </p:cNvSpPr>
          <p:nvPr/>
        </p:nvSpPr>
        <p:spPr>
          <a:xfrm>
            <a:off x="760714" y="5220622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8D99AD"/>
                </a:solidFill>
                <a:latin typeface="Exo 2" panose="00000500000000000000" pitchFamily="2" charset="-52"/>
              </a:rPr>
              <a:t>8</a:t>
            </a:r>
            <a:endParaRPr lang="en-US" sz="1600" b="1" dirty="0">
              <a:solidFill>
                <a:srgbClr val="8D99AD"/>
              </a:solidFill>
              <a:latin typeface="Exo 2" panose="00000500000000000000" pitchFamily="2" charset="-52"/>
            </a:endParaRPr>
          </a:p>
        </p:txBody>
      </p:sp>
      <p:sp>
        <p:nvSpPr>
          <p:cNvPr id="46" name="Заголовок 1"/>
          <p:cNvSpPr txBox="1">
            <a:spLocks/>
          </p:cNvSpPr>
          <p:nvPr/>
        </p:nvSpPr>
        <p:spPr>
          <a:xfrm>
            <a:off x="760714" y="5609261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8D99AD"/>
                </a:solidFill>
                <a:latin typeface="Exo 2" panose="00000500000000000000" pitchFamily="2" charset="-52"/>
              </a:rPr>
              <a:t>9</a:t>
            </a:r>
            <a:endParaRPr lang="en-US" sz="1600" b="1" dirty="0">
              <a:solidFill>
                <a:srgbClr val="8D99AD"/>
              </a:solidFill>
              <a:latin typeface="Exo 2" panose="00000500000000000000" pitchFamily="2" charset="-52"/>
            </a:endParaRPr>
          </a:p>
        </p:txBody>
      </p:sp>
      <p:sp>
        <p:nvSpPr>
          <p:cNvPr id="56" name="Заголовок 1"/>
          <p:cNvSpPr txBox="1">
            <a:spLocks/>
          </p:cNvSpPr>
          <p:nvPr/>
        </p:nvSpPr>
        <p:spPr>
          <a:xfrm>
            <a:off x="718983" y="6082584"/>
            <a:ext cx="413180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00" b="1" dirty="0" smtClean="0">
                <a:solidFill>
                  <a:srgbClr val="8D99AD"/>
                </a:solidFill>
                <a:latin typeface="Exo 2" panose="00000500000000000000" pitchFamily="2" charset="-52"/>
              </a:rPr>
              <a:t>10</a:t>
            </a:r>
            <a:endParaRPr lang="en-US" sz="1500" b="1" dirty="0">
              <a:solidFill>
                <a:srgbClr val="8D99AD"/>
              </a:solidFill>
              <a:latin typeface="Exo 2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14170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49" y="1404980"/>
            <a:ext cx="4610101" cy="83339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ШАГ ПЕРВЫЙ</a:t>
            </a:r>
            <a:endParaRPr lang="ru-RU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628649" y="2838450"/>
            <a:ext cx="5876926" cy="3057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dirty="0">
                <a:latin typeface="Exo 2" panose="00000500000000000000" pitchFamily="2" charset="-52"/>
              </a:rPr>
              <a:t>Проведите кабинетное исследование и изучите все документы, которые были написаны до вас </a:t>
            </a:r>
            <a:r>
              <a:rPr lang="en-US" sz="2000" dirty="0" smtClean="0">
                <a:latin typeface="Exo 2" panose="00000500000000000000" pitchFamily="2" charset="-52"/>
              </a:rPr>
              <a:t>—</a:t>
            </a:r>
            <a:r>
              <a:rPr lang="ru-RU" sz="2000" dirty="0" smtClean="0">
                <a:latin typeface="Exo 2" panose="00000500000000000000" pitchFamily="2" charset="-52"/>
              </a:rPr>
              <a:t> </a:t>
            </a:r>
            <a:r>
              <a:rPr lang="ru-RU" sz="2000" dirty="0">
                <a:latin typeface="Exo 2" panose="00000500000000000000" pitchFamily="2" charset="-52"/>
              </a:rPr>
              <a:t>предыдущие доклады государства, альтернативные доклады ваших коллег из других НПО, списки рекомендаций, которые получала ваша страна в рамках договорных органов и/или УПО</a:t>
            </a:r>
          </a:p>
        </p:txBody>
      </p:sp>
    </p:spTree>
    <p:extLst>
      <p:ext uri="{BB962C8B-B14F-4D97-AF65-F5344CB8AC3E}">
        <p14:creationId xmlns:p14="http://schemas.microsoft.com/office/powerpoint/2010/main" val="323320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0"/>
            <a:ext cx="5848350" cy="75719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ШАГ ВТОРОЙ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628650" y="2303877"/>
            <a:ext cx="6657975" cy="6679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43484">
              <a:spcBef>
                <a:spcPts val="0"/>
              </a:spcBef>
              <a:buSzTx/>
              <a:buNone/>
              <a:defRPr sz="2871"/>
            </a:pPr>
            <a:r>
              <a:rPr lang="ru-RU" sz="1800" dirty="0">
                <a:latin typeface="Exo 2" panose="00000500000000000000" pitchFamily="2" charset="-52"/>
              </a:rPr>
              <a:t>Проведите анализ полученных данных и соберите все данные в три кластера:</a:t>
            </a:r>
          </a:p>
        </p:txBody>
      </p:sp>
      <p:sp>
        <p:nvSpPr>
          <p:cNvPr id="7" name="Объект 4"/>
          <p:cNvSpPr txBox="1">
            <a:spLocks/>
          </p:cNvSpPr>
          <p:nvPr/>
        </p:nvSpPr>
        <p:spPr>
          <a:xfrm>
            <a:off x="1276932" y="3369288"/>
            <a:ext cx="5915025" cy="22980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>
                <a:latin typeface="Exo 2" panose="00000500000000000000" pitchFamily="2" charset="-52"/>
              </a:rPr>
              <a:t>Информация, которую предоставляет </a:t>
            </a:r>
            <a:r>
              <a:rPr lang="ru-RU" sz="1800" dirty="0" smtClean="0">
                <a:latin typeface="Exo 2" panose="00000500000000000000" pitchFamily="2" charset="-52"/>
              </a:rPr>
              <a:t>государство</a:t>
            </a:r>
            <a:endParaRPr lang="en-US" sz="1800" dirty="0" smtClean="0">
              <a:latin typeface="Exo 2" panose="00000500000000000000" pitchFamily="2" charset="-52"/>
            </a:endParaRPr>
          </a:p>
          <a:p>
            <a:pPr marL="0" indent="0"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 smtClean="0">
                <a:latin typeface="Exo 2" panose="00000500000000000000" pitchFamily="2" charset="-52"/>
              </a:rPr>
              <a:t> </a:t>
            </a:r>
            <a:endParaRPr lang="ru-RU" sz="1800" dirty="0">
              <a:latin typeface="Exo 2" panose="00000500000000000000" pitchFamily="2" charset="-52"/>
            </a:endParaRPr>
          </a:p>
          <a:p>
            <a:pPr marL="0" indent="0"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>
                <a:latin typeface="Exo 2" panose="00000500000000000000" pitchFamily="2" charset="-52"/>
              </a:rPr>
              <a:t>Описание проблем, с которыми сталкиваются </a:t>
            </a:r>
            <a:r>
              <a:rPr lang="ru-RU" sz="1800" dirty="0" smtClean="0">
                <a:latin typeface="Exo 2" panose="00000500000000000000" pitchFamily="2" charset="-52"/>
              </a:rPr>
              <a:t>ЛГБТ</a:t>
            </a:r>
            <a:r>
              <a:rPr lang="en-US" sz="1800" dirty="0" smtClean="0">
                <a:latin typeface="Exo 2" panose="00000500000000000000" pitchFamily="2" charset="-52"/>
              </a:rPr>
              <a:t> </a:t>
            </a:r>
            <a:r>
              <a:rPr lang="ru-RU" sz="1800" dirty="0" smtClean="0">
                <a:latin typeface="Exo 2" panose="00000500000000000000" pitchFamily="2" charset="-52"/>
              </a:rPr>
              <a:t>(с </a:t>
            </a:r>
            <a:r>
              <a:rPr lang="ru-RU" sz="1800" dirty="0">
                <a:latin typeface="Exo 2" panose="00000500000000000000" pitchFamily="2" charset="-52"/>
              </a:rPr>
              <a:t>вашей точки зрения</a:t>
            </a:r>
            <a:r>
              <a:rPr lang="ru-RU" sz="1800" dirty="0" smtClean="0">
                <a:latin typeface="Exo 2" panose="00000500000000000000" pitchFamily="2" charset="-52"/>
              </a:rPr>
              <a:t>)</a:t>
            </a:r>
            <a:endParaRPr lang="en-US" sz="1800" dirty="0" smtClean="0">
              <a:latin typeface="Exo 2" panose="00000500000000000000" pitchFamily="2" charset="-52"/>
            </a:endParaRPr>
          </a:p>
          <a:p>
            <a:pPr marL="0" indent="0"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endParaRPr lang="ru-RU" sz="1800" dirty="0">
              <a:latin typeface="Exo 2" panose="00000500000000000000" pitchFamily="2" charset="-52"/>
            </a:endParaRPr>
          </a:p>
          <a:p>
            <a:pPr marL="0" indent="0"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>
                <a:latin typeface="Exo 2" panose="00000500000000000000" pitchFamily="2" charset="-52"/>
              </a:rPr>
              <a:t>Анализ изменений за последний отчётный период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3326654"/>
            <a:ext cx="408993" cy="3993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4090435"/>
            <a:ext cx="408993" cy="39932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5068852"/>
            <a:ext cx="408993" cy="399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38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0"/>
            <a:ext cx="6705600" cy="106082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ШАГ ТРЕТИЙ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171575" y="2743200"/>
            <a:ext cx="5943600" cy="34099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>
                <a:latin typeface="Exo 2" panose="00000500000000000000" pitchFamily="50" charset="0"/>
              </a:rPr>
              <a:t>Подберите примеры для иллюстрации вашей </a:t>
            </a:r>
            <a:r>
              <a:rPr lang="ru-RU" sz="1800" dirty="0" smtClean="0">
                <a:latin typeface="Exo 2" panose="00000500000000000000" pitchFamily="50" charset="0"/>
              </a:rPr>
              <a:t>информации</a:t>
            </a:r>
            <a:endParaRPr lang="en-US" sz="1800" dirty="0" smtClean="0">
              <a:latin typeface="Exo 2" panose="00000500000000000000" pitchFamily="50" charset="0"/>
            </a:endParaRPr>
          </a:p>
          <a:p>
            <a:pPr marL="0" indent="0"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 smtClean="0">
                <a:latin typeface="Exo 2" panose="00000500000000000000" pitchFamily="50" charset="0"/>
              </a:rPr>
              <a:t> </a:t>
            </a:r>
            <a:endParaRPr lang="ru-RU" sz="1800" dirty="0">
              <a:latin typeface="Exo 2" panose="00000500000000000000" pitchFamily="50" charset="0"/>
            </a:endParaRPr>
          </a:p>
          <a:p>
            <a:pPr marL="0" indent="0"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>
                <a:latin typeface="Exo 2" panose="00000500000000000000" pitchFamily="50" charset="0"/>
              </a:rPr>
              <a:t>После написания всего доклада </a:t>
            </a:r>
            <a:r>
              <a:rPr lang="en-US" sz="1800" dirty="0" smtClean="0">
                <a:latin typeface="Exo 2" panose="00000500000000000000" pitchFamily="50" charset="0"/>
              </a:rPr>
              <a:t>—</a:t>
            </a:r>
            <a:r>
              <a:rPr lang="ru-RU" sz="1800" dirty="0" smtClean="0">
                <a:latin typeface="Exo 2" panose="00000500000000000000" pitchFamily="50" charset="0"/>
              </a:rPr>
              <a:t> </a:t>
            </a:r>
            <a:r>
              <a:rPr lang="ru-RU" sz="1800" dirty="0">
                <a:latin typeface="Exo 2" panose="00000500000000000000" pitchFamily="50" charset="0"/>
              </a:rPr>
              <a:t>сделайте краткое изложение ключевых моментов на 1 страницу, добавьте к нему 2-3 ключевые рекомендации </a:t>
            </a:r>
            <a:endParaRPr lang="en-US" sz="1800" dirty="0" smtClean="0">
              <a:latin typeface="Exo 2" panose="00000500000000000000" pitchFamily="50" charset="0"/>
            </a:endParaRPr>
          </a:p>
          <a:p>
            <a:pPr marL="0" indent="0"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endParaRPr lang="ru-RU" sz="1800" dirty="0">
              <a:latin typeface="Exo 2" panose="00000500000000000000" pitchFamily="50" charset="0"/>
            </a:endParaRPr>
          </a:p>
          <a:p>
            <a:pPr marL="0" indent="0"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>
                <a:latin typeface="Exo 2" panose="00000500000000000000" pitchFamily="50" charset="0"/>
              </a:rPr>
              <a:t>Это ваш пакет для экспресс-адвокации и тех, кто ленится читать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730594"/>
            <a:ext cx="336947" cy="3364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3712078"/>
            <a:ext cx="336947" cy="33645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4958109"/>
            <a:ext cx="336947" cy="33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33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1" y="1404979"/>
            <a:ext cx="5010149" cy="94769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ШАГ ЧЕТВЕРТЫЙ </a:t>
            </a:r>
            <a:r>
              <a:rPr lang="en-US" sz="2400" b="1" dirty="0" smtClean="0">
                <a:latin typeface="Exo 2" panose="00000500000000000000" pitchFamily="2" charset="-52"/>
              </a:rPr>
              <a:t>—</a:t>
            </a:r>
            <a:r>
              <a:rPr lang="ru-RU" sz="2400" b="1" dirty="0" smtClean="0">
                <a:latin typeface="Exo 2" panose="00000500000000000000" pitchFamily="2" charset="-52"/>
              </a:rPr>
              <a:t> ГОТОВИМ РЕКОМЕНДАЦИИ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181682" y="2920844"/>
            <a:ext cx="5915025" cy="25179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0"/>
              </a:spcBef>
              <a:buNone/>
              <a:defRPr sz="3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>
                <a:latin typeface="Exo 2" panose="00000500000000000000" pitchFamily="2" charset="-52"/>
              </a:rPr>
              <a:t>Общие рекомендации – никому не понятны, в том числе и вашему правительству </a:t>
            </a:r>
          </a:p>
          <a:p>
            <a:pPr marL="0" indent="0">
              <a:spcBef>
                <a:spcPts val="3000"/>
              </a:spcBef>
              <a:buNone/>
              <a:defRPr sz="3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 smtClean="0">
                <a:latin typeface="Exo 2" panose="00000500000000000000" pitchFamily="2" charset="-52"/>
              </a:rPr>
              <a:t>Правительство </a:t>
            </a:r>
            <a:r>
              <a:rPr lang="ru-RU" sz="1800" dirty="0">
                <a:latin typeface="Exo 2" panose="00000500000000000000" pitchFamily="2" charset="-52"/>
              </a:rPr>
              <a:t>счастливо получить что-то вроде «повышать уровень толерантности» – за это потом можно отчитаться любой общей информацией </a:t>
            </a:r>
          </a:p>
          <a:p>
            <a:pPr marL="0" indent="0">
              <a:spcBef>
                <a:spcPts val="3000"/>
              </a:spcBef>
              <a:buNone/>
              <a:defRPr sz="3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 smtClean="0">
                <a:latin typeface="Exo 2" panose="00000500000000000000" pitchFamily="2" charset="-52"/>
              </a:rPr>
              <a:t>Вам </a:t>
            </a:r>
            <a:r>
              <a:rPr lang="ru-RU" sz="1800" dirty="0">
                <a:latin typeface="Exo 2" panose="00000500000000000000" pitchFamily="2" charset="-52"/>
              </a:rPr>
              <a:t>нужны четкие и конкретные рекомендации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901794"/>
            <a:ext cx="336947" cy="33645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6" y="3786228"/>
            <a:ext cx="336947" cy="33645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6" y="4906830"/>
            <a:ext cx="336947" cy="33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01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0"/>
            <a:ext cx="7229475" cy="84292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ШАГ ПЯТЫЙ </a:t>
            </a:r>
            <a:r>
              <a:rPr lang="en-US" sz="2400" b="1" dirty="0" smtClean="0">
                <a:latin typeface="Exo 2" panose="00000500000000000000" pitchFamily="2" charset="-52"/>
              </a:rPr>
              <a:t>—</a:t>
            </a:r>
            <a:r>
              <a:rPr lang="ru-RU" sz="2400" b="1" dirty="0" smtClean="0">
                <a:latin typeface="Exo 2" panose="00000500000000000000" pitchFamily="2" charset="-52"/>
              </a:rPr>
              <a:t> ПЕРЕД СЕССИЕЙ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171576" y="2590885"/>
            <a:ext cx="5991224" cy="32384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0"/>
              </a:spcBef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>
                <a:latin typeface="Exo 2" panose="00000500000000000000" pitchFamily="2" charset="-52"/>
              </a:rPr>
              <a:t>Опубликуйте ваш доклад после того как отослали его в ООН </a:t>
            </a:r>
          </a:p>
          <a:p>
            <a:pPr marL="0" indent="0">
              <a:spcBef>
                <a:spcPts val="2000"/>
              </a:spcBef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 smtClean="0">
                <a:latin typeface="Exo 2" panose="00000500000000000000" pitchFamily="2" charset="-52"/>
              </a:rPr>
              <a:t>Перед </a:t>
            </a:r>
            <a:r>
              <a:rPr lang="ru-RU" sz="1800" dirty="0">
                <a:latin typeface="Exo 2" panose="00000500000000000000" pitchFamily="2" charset="-52"/>
              </a:rPr>
              <a:t>самим рассмотрением (за месяц) соберите информацию </a:t>
            </a:r>
            <a:r>
              <a:rPr lang="en-US" sz="1800" dirty="0" smtClean="0">
                <a:latin typeface="Exo 2" panose="00000500000000000000" pitchFamily="2" charset="-52"/>
              </a:rPr>
              <a:t>—</a:t>
            </a:r>
            <a:r>
              <a:rPr lang="ru-RU" sz="1800" dirty="0" smtClean="0">
                <a:latin typeface="Exo 2" panose="00000500000000000000" pitchFamily="2" charset="-52"/>
              </a:rPr>
              <a:t> </a:t>
            </a:r>
            <a:r>
              <a:rPr lang="ru-RU" sz="1800" dirty="0">
                <a:latin typeface="Exo 2" panose="00000500000000000000" pitchFamily="2" charset="-52"/>
              </a:rPr>
              <a:t>последние новости, подготовьте обновление</a:t>
            </a:r>
          </a:p>
          <a:p>
            <a:pPr marL="0" indent="0">
              <a:spcBef>
                <a:spcPts val="2000"/>
              </a:spcBef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 smtClean="0">
                <a:latin typeface="Exo 2" panose="00000500000000000000" pitchFamily="2" charset="-52"/>
              </a:rPr>
              <a:t>Перед </a:t>
            </a:r>
            <a:r>
              <a:rPr lang="ru-RU" sz="1800" dirty="0">
                <a:latin typeface="Exo 2" panose="00000500000000000000" pitchFamily="2" charset="-52"/>
              </a:rPr>
              <a:t>самим заседанием </a:t>
            </a:r>
            <a:r>
              <a:rPr lang="en-US" sz="1800" dirty="0" smtClean="0">
                <a:latin typeface="Exo 2" panose="00000500000000000000" pitchFamily="2" charset="-52"/>
              </a:rPr>
              <a:t>—</a:t>
            </a:r>
            <a:r>
              <a:rPr lang="ru-RU" sz="1800" dirty="0" smtClean="0">
                <a:latin typeface="Exo 2" panose="00000500000000000000" pitchFamily="2" charset="-52"/>
              </a:rPr>
              <a:t> </a:t>
            </a:r>
            <a:r>
              <a:rPr lang="ru-RU" sz="1800" dirty="0">
                <a:latin typeface="Exo 2" panose="00000500000000000000" pitchFamily="2" charset="-52"/>
              </a:rPr>
              <a:t>разошлите во все дипломатические миссии обновления и </a:t>
            </a:r>
            <a:r>
              <a:rPr lang="ru-RU" sz="1800" dirty="0" err="1">
                <a:latin typeface="Exo 2" panose="00000500000000000000" pitchFamily="2" charset="-52"/>
              </a:rPr>
              <a:t>апдейт</a:t>
            </a:r>
            <a:r>
              <a:rPr lang="ru-RU" sz="1800" dirty="0">
                <a:latin typeface="Exo 2" panose="00000500000000000000" pitchFamily="2" charset="-52"/>
              </a:rPr>
              <a:t> (меньше текста, больше цифр/сути) </a:t>
            </a:r>
          </a:p>
          <a:p>
            <a:pPr marL="0" indent="0">
              <a:spcBef>
                <a:spcPts val="2000"/>
              </a:spcBef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 smtClean="0">
                <a:latin typeface="Exo 2" panose="00000500000000000000" pitchFamily="2" charset="-52"/>
              </a:rPr>
              <a:t>Решите </a:t>
            </a:r>
            <a:r>
              <a:rPr lang="ru-RU" sz="1800" dirty="0">
                <a:latin typeface="Exo 2" panose="00000500000000000000" pitchFamily="2" charset="-52"/>
              </a:rPr>
              <a:t>кто едет в Женеву и какой план этой поездки</a:t>
            </a:r>
            <a:endParaRPr lang="ru-RU" sz="1800" i="1" dirty="0">
              <a:latin typeface="Exo 2" panose="00000500000000000000" pitchFamily="2" charset="-5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596994"/>
            <a:ext cx="341124" cy="34062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3331304"/>
            <a:ext cx="341124" cy="34062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4316214"/>
            <a:ext cx="341124" cy="34062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5331321"/>
            <a:ext cx="341124" cy="340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5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Рисунок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319255"/>
            <a:ext cx="7229475" cy="59527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ЕЩЕ СОВЕТЫ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257300" y="2126892"/>
            <a:ext cx="5734050" cy="4264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2000"/>
              </a:spcBef>
              <a:buNone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>
                <a:latin typeface="Exo 2" panose="00000500000000000000" pitchFamily="50" charset="0"/>
              </a:rPr>
              <a:t>Составляем структуру своего доклада </a:t>
            </a:r>
          </a:p>
          <a:p>
            <a:pPr marL="0" indent="0">
              <a:lnSpc>
                <a:spcPct val="80000"/>
              </a:lnSpc>
              <a:spcBef>
                <a:spcPts val="2000"/>
              </a:spcBef>
              <a:buNone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50" charset="0"/>
              </a:rPr>
              <a:t>Пишем </a:t>
            </a:r>
            <a:r>
              <a:rPr lang="ru-RU" sz="1600" dirty="0">
                <a:latin typeface="Exo 2" panose="00000500000000000000" pitchFamily="50" charset="0"/>
              </a:rPr>
              <a:t>перечень проблем, которые хотим адресовать </a:t>
            </a:r>
          </a:p>
          <a:p>
            <a:pPr marL="0" indent="0">
              <a:lnSpc>
                <a:spcPct val="80000"/>
              </a:lnSpc>
              <a:spcBef>
                <a:spcPts val="2000"/>
              </a:spcBef>
              <a:buNone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50" charset="0"/>
              </a:rPr>
              <a:t>Проблема </a:t>
            </a:r>
            <a:r>
              <a:rPr lang="ru-RU" sz="1600" dirty="0">
                <a:latin typeface="Exo 2" panose="00000500000000000000" pitchFamily="50" charset="0"/>
              </a:rPr>
              <a:t>+ кейс </a:t>
            </a:r>
          </a:p>
          <a:p>
            <a:pPr marL="0" indent="0">
              <a:lnSpc>
                <a:spcPct val="80000"/>
              </a:lnSpc>
              <a:spcBef>
                <a:spcPts val="2000"/>
              </a:spcBef>
              <a:buNone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50" charset="0"/>
              </a:rPr>
              <a:t>Не </a:t>
            </a:r>
            <a:r>
              <a:rPr lang="ru-RU" sz="1600" dirty="0">
                <a:latin typeface="Exo 2" panose="00000500000000000000" pitchFamily="50" charset="0"/>
              </a:rPr>
              <a:t>повторяем то, что уже написали другие (чужие ошибки) </a:t>
            </a:r>
          </a:p>
          <a:p>
            <a:pPr marL="0" indent="0">
              <a:lnSpc>
                <a:spcPct val="80000"/>
              </a:lnSpc>
              <a:spcBef>
                <a:spcPts val="2000"/>
              </a:spcBef>
              <a:buNone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50" charset="0"/>
              </a:rPr>
              <a:t>Цитируем </a:t>
            </a:r>
            <a:r>
              <a:rPr lang="en-US" sz="1600" dirty="0" smtClean="0">
                <a:latin typeface="Exo 2" panose="00000500000000000000" pitchFamily="50" charset="0"/>
              </a:rPr>
              <a:t>—</a:t>
            </a:r>
            <a:r>
              <a:rPr lang="ru-RU" sz="1600" dirty="0" smtClean="0">
                <a:latin typeface="Exo 2" panose="00000500000000000000" pitchFamily="50" charset="0"/>
              </a:rPr>
              <a:t> </a:t>
            </a:r>
            <a:r>
              <a:rPr lang="ru-RU" sz="1600" dirty="0">
                <a:latin typeface="Exo 2" panose="00000500000000000000" pitchFamily="50" charset="0"/>
              </a:rPr>
              <a:t>все, что можно убрать в цитаты, убираем прочь из текста </a:t>
            </a:r>
          </a:p>
          <a:p>
            <a:pPr marL="0" indent="0">
              <a:lnSpc>
                <a:spcPct val="80000"/>
              </a:lnSpc>
              <a:spcBef>
                <a:spcPts val="2000"/>
              </a:spcBef>
              <a:buNone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50" charset="0"/>
              </a:rPr>
              <a:t>Не </a:t>
            </a:r>
            <a:r>
              <a:rPr lang="ru-RU" sz="1600" dirty="0">
                <a:latin typeface="Exo 2" panose="00000500000000000000" pitchFamily="50" charset="0"/>
              </a:rPr>
              <a:t>стесняемся цитировать сами себя (ставим ссылки на свои предыдущие аналитические документы) </a:t>
            </a:r>
          </a:p>
          <a:p>
            <a:pPr marL="0" indent="0">
              <a:lnSpc>
                <a:spcPct val="80000"/>
              </a:lnSpc>
              <a:spcBef>
                <a:spcPts val="2000"/>
              </a:spcBef>
              <a:buNone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50" charset="0"/>
              </a:rPr>
              <a:t>Цифры </a:t>
            </a:r>
            <a:r>
              <a:rPr lang="ru-RU" sz="1600" dirty="0">
                <a:latin typeface="Exo 2" panose="00000500000000000000" pitchFamily="50" charset="0"/>
              </a:rPr>
              <a:t>+ законы </a:t>
            </a:r>
          </a:p>
          <a:p>
            <a:pPr marL="0" indent="0">
              <a:lnSpc>
                <a:spcPct val="80000"/>
              </a:lnSpc>
              <a:spcBef>
                <a:spcPts val="2000"/>
              </a:spcBef>
              <a:buNone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50" charset="0"/>
              </a:rPr>
              <a:t>Две </a:t>
            </a:r>
            <a:r>
              <a:rPr lang="ru-RU" sz="1600" dirty="0">
                <a:latin typeface="Exo 2" panose="00000500000000000000" pitchFamily="50" charset="0"/>
              </a:rPr>
              <a:t>языковых версии вашего альтернативного доклада (не экономьте)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94" y="2028825"/>
            <a:ext cx="421481" cy="413733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94" y="2490183"/>
            <a:ext cx="421481" cy="413733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94" y="2951541"/>
            <a:ext cx="421481" cy="413733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94" y="3482596"/>
            <a:ext cx="421481" cy="413733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94" y="4137942"/>
            <a:ext cx="421481" cy="413733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94" y="4769108"/>
            <a:ext cx="421481" cy="413733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94" y="5331083"/>
            <a:ext cx="421481" cy="413733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94" y="5878149"/>
            <a:ext cx="421481" cy="413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17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1014</TotalTime>
  <Words>397</Words>
  <Application>Microsoft Office PowerPoint</Application>
  <PresentationFormat>On-screen Show (4:3)</PresentationFormat>
  <Paragraphs>66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Exo 2</vt:lpstr>
      <vt:lpstr>Helvetica</vt:lpstr>
      <vt:lpstr>Тема Office</vt:lpstr>
      <vt:lpstr>СОВЕТЫ ПО НАПИСАНИЮ АЛЬТЕРНАТИВНЫХ ДОКЛАДОВ</vt:lpstr>
      <vt:lpstr>ЭТАПЫ ПОДГОТОВКИ АЛЬТЕРНАТИВНЫХ ДОКЛАДОВ</vt:lpstr>
      <vt:lpstr>ШАГ ПЕРВЫЙ</vt:lpstr>
      <vt:lpstr>ШАГ ВТОРОЙ</vt:lpstr>
      <vt:lpstr>ШАГ ТРЕТИЙ</vt:lpstr>
      <vt:lpstr>ШАГ ЧЕТВЕРТЫЙ — ГОТОВИМ РЕКОМЕНДАЦИИ</vt:lpstr>
      <vt:lpstr>ШАГ ПЯТЫЙ — ПЕРЕД СЕССИЕЙ</vt:lpstr>
      <vt:lpstr>ЕЩЕ СОВЕТЫ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 НА ЗДОРОВЬЕ И АДВОКАЦИЯ</dc:title>
  <dc:creator>Lu Za</dc:creator>
  <cp:lastModifiedBy>Yuri</cp:lastModifiedBy>
  <cp:revision>42</cp:revision>
  <dcterms:created xsi:type="dcterms:W3CDTF">2020-02-18T13:21:22Z</dcterms:created>
  <dcterms:modified xsi:type="dcterms:W3CDTF">2020-02-27T11:13:41Z</dcterms:modified>
</cp:coreProperties>
</file>